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29"/>
  </p:notesMasterIdLst>
  <p:sldIdLst>
    <p:sldId id="256" r:id="rId3"/>
    <p:sldId id="430" r:id="rId4"/>
    <p:sldId id="453" r:id="rId5"/>
    <p:sldId id="509" r:id="rId6"/>
    <p:sldId id="510" r:id="rId7"/>
    <p:sldId id="511" r:id="rId8"/>
    <p:sldId id="512" r:id="rId9"/>
    <p:sldId id="514" r:id="rId10"/>
    <p:sldId id="515" r:id="rId11"/>
    <p:sldId id="516" r:id="rId12"/>
    <p:sldId id="517" r:id="rId13"/>
    <p:sldId id="508" r:id="rId14"/>
    <p:sldId id="518" r:id="rId15"/>
    <p:sldId id="519" r:id="rId16"/>
    <p:sldId id="520" r:id="rId17"/>
    <p:sldId id="521" r:id="rId18"/>
    <p:sldId id="522" r:id="rId19"/>
    <p:sldId id="523" r:id="rId20"/>
    <p:sldId id="524" r:id="rId21"/>
    <p:sldId id="525" r:id="rId22"/>
    <p:sldId id="526" r:id="rId23"/>
    <p:sldId id="527" r:id="rId24"/>
    <p:sldId id="528" r:id="rId25"/>
    <p:sldId id="529" r:id="rId26"/>
    <p:sldId id="530" r:id="rId27"/>
    <p:sldId id="531" r:id="rId2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4CC"/>
    <a:srgbClr val="03136A"/>
    <a:srgbClr val="35759D"/>
    <a:srgbClr val="35B19D"/>
    <a:srgbClr val="000000"/>
    <a:srgbClr val="FFFF00"/>
    <a:srgbClr val="B3D3EA"/>
    <a:srgbClr val="78ADC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5" autoAdjust="0"/>
  </p:normalViewPr>
  <p:slideViewPr>
    <p:cSldViewPr>
      <p:cViewPr varScale="1">
        <p:scale>
          <a:sx n="101" d="100"/>
          <a:sy n="101" d="100"/>
        </p:scale>
        <p:origin x="-2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104"/>
    </p:cViewPr>
  </p:outlin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7D69D4-207C-4F07-9140-2D50573DC117}" type="doc">
      <dgm:prSet loTypeId="urn:microsoft.com/office/officeart/2005/8/layout/default" loCatId="list" qsTypeId="urn:microsoft.com/office/officeart/2005/8/quickstyle/simple3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E98DEB4B-1F62-49CD-8A1F-B0D87AD45F8F}">
      <dgm:prSet phldrT="[文本]"/>
      <dgm:spPr/>
      <dgm:t>
        <a:bodyPr/>
        <a:lstStyle/>
        <a:p>
          <a:pPr algn="l"/>
          <a:r>
            <a:rPr lang="zh-CN" altLang="zh-CN" dirty="0" smtClean="0"/>
            <a:t>（</a:t>
          </a:r>
          <a:r>
            <a:rPr lang="en-US" altLang="zh-CN" dirty="0" smtClean="0"/>
            <a:t>1</a:t>
          </a:r>
          <a:r>
            <a:rPr lang="zh-CN" altLang="zh-CN" dirty="0" smtClean="0"/>
            <a:t>）共发射极电流放大系数</a:t>
          </a:r>
          <a:endParaRPr lang="zh-CN" altLang="en-US" dirty="0"/>
        </a:p>
      </dgm:t>
    </dgm:pt>
    <dgm:pt modelId="{585FCA65-1CFB-442D-A8C7-A9BF5BAB08D8}" type="parTrans" cxnId="{7613DA4B-E305-4D3C-AC14-95DDEEF4C4DC}">
      <dgm:prSet/>
      <dgm:spPr/>
      <dgm:t>
        <a:bodyPr/>
        <a:lstStyle/>
        <a:p>
          <a:endParaRPr lang="zh-CN" altLang="en-US"/>
        </a:p>
      </dgm:t>
    </dgm:pt>
    <dgm:pt modelId="{03B0CACE-64C3-428B-B5AD-56B6893605E4}" type="sibTrans" cxnId="{7613DA4B-E305-4D3C-AC14-95DDEEF4C4DC}">
      <dgm:prSet/>
      <dgm:spPr/>
      <dgm:t>
        <a:bodyPr/>
        <a:lstStyle/>
        <a:p>
          <a:endParaRPr lang="zh-CN" altLang="en-US"/>
        </a:p>
      </dgm:t>
    </dgm:pt>
    <dgm:pt modelId="{3F353D57-C325-49C6-90EE-11A4F7B28C6F}">
      <dgm:prSet/>
      <dgm:spPr/>
      <dgm:t>
        <a:bodyPr/>
        <a:lstStyle/>
        <a:p>
          <a:pPr algn="l"/>
          <a:r>
            <a:rPr lang="zh-CN" altLang="zh-CN" dirty="0" smtClean="0"/>
            <a:t>（</a:t>
          </a:r>
          <a:r>
            <a:rPr lang="en-US" altLang="zh-CN" dirty="0" smtClean="0"/>
            <a:t>2</a:t>
          </a:r>
          <a:r>
            <a:rPr lang="zh-CN" altLang="zh-CN" dirty="0" smtClean="0"/>
            <a:t>）集电极最大允许电流</a:t>
          </a:r>
          <a:r>
            <a:rPr lang="en-US" altLang="zh-CN" i="1" dirty="0" smtClean="0"/>
            <a:t>I</a:t>
          </a:r>
          <a:r>
            <a:rPr lang="en-US" altLang="zh-CN" baseline="-25000" dirty="0" smtClean="0"/>
            <a:t>CM</a:t>
          </a:r>
        </a:p>
      </dgm:t>
    </dgm:pt>
    <dgm:pt modelId="{B66E35CF-0E68-4B15-8BD8-B16F8C08897B}" type="parTrans" cxnId="{5546C7FA-8920-4E81-BE15-93C7CFAFCACE}">
      <dgm:prSet/>
      <dgm:spPr/>
      <dgm:t>
        <a:bodyPr/>
        <a:lstStyle/>
        <a:p>
          <a:endParaRPr lang="zh-CN" altLang="en-US"/>
        </a:p>
      </dgm:t>
    </dgm:pt>
    <dgm:pt modelId="{03BC37C5-55A9-4704-948D-813CCED9BC0D}" type="sibTrans" cxnId="{5546C7FA-8920-4E81-BE15-93C7CFAFCACE}">
      <dgm:prSet/>
      <dgm:spPr/>
      <dgm:t>
        <a:bodyPr/>
        <a:lstStyle/>
        <a:p>
          <a:endParaRPr lang="zh-CN" altLang="en-US"/>
        </a:p>
      </dgm:t>
    </dgm:pt>
    <dgm:pt modelId="{F9813912-CD6E-461B-B746-120021499E12}">
      <dgm:prSet/>
      <dgm:spPr/>
      <dgm:t>
        <a:bodyPr/>
        <a:lstStyle/>
        <a:p>
          <a:pPr algn="l"/>
          <a:r>
            <a:rPr lang="zh-CN" altLang="zh-CN" dirty="0" smtClean="0"/>
            <a:t>（</a:t>
          </a:r>
          <a:r>
            <a:rPr lang="en-US" altLang="zh-CN" dirty="0" smtClean="0"/>
            <a:t>3</a:t>
          </a:r>
          <a:r>
            <a:rPr lang="zh-CN" altLang="zh-CN" dirty="0" smtClean="0"/>
            <a:t>）集电极反向击穿电压</a:t>
          </a:r>
          <a:r>
            <a:rPr lang="en-US" altLang="zh-CN" i="1" dirty="0" smtClean="0"/>
            <a:t>U</a:t>
          </a:r>
          <a:r>
            <a:rPr lang="en-US" altLang="zh-CN" baseline="-25000" dirty="0" smtClean="0"/>
            <a:t>CE(BR)</a:t>
          </a:r>
        </a:p>
      </dgm:t>
    </dgm:pt>
    <dgm:pt modelId="{681A0548-7209-4D00-9784-79A239AC2CDC}" type="parTrans" cxnId="{BDE05D41-8A79-4424-BA88-5F7F0DF52B69}">
      <dgm:prSet/>
      <dgm:spPr/>
      <dgm:t>
        <a:bodyPr/>
        <a:lstStyle/>
        <a:p>
          <a:endParaRPr lang="zh-CN" altLang="en-US"/>
        </a:p>
      </dgm:t>
    </dgm:pt>
    <dgm:pt modelId="{069E3629-D5D3-4F30-A0EF-B31DC1150BB3}" type="sibTrans" cxnId="{BDE05D41-8A79-4424-BA88-5F7F0DF52B69}">
      <dgm:prSet/>
      <dgm:spPr/>
      <dgm:t>
        <a:bodyPr/>
        <a:lstStyle/>
        <a:p>
          <a:endParaRPr lang="zh-CN" altLang="en-US"/>
        </a:p>
      </dgm:t>
    </dgm:pt>
    <dgm:pt modelId="{171FF62C-075A-4819-B4EF-7FB757337DC0}">
      <dgm:prSet/>
      <dgm:spPr/>
      <dgm:t>
        <a:bodyPr/>
        <a:lstStyle/>
        <a:p>
          <a:pPr algn="l"/>
          <a:r>
            <a:rPr lang="zh-CN" altLang="zh-CN" dirty="0" smtClean="0"/>
            <a:t>（</a:t>
          </a:r>
          <a:r>
            <a:rPr lang="en-US" altLang="zh-CN" dirty="0" smtClean="0"/>
            <a:t>4</a:t>
          </a:r>
          <a:r>
            <a:rPr lang="zh-CN" altLang="zh-CN" dirty="0" smtClean="0"/>
            <a:t>）集电极最大允许耗散功率</a:t>
          </a:r>
          <a:r>
            <a:rPr lang="en-US" altLang="zh-CN" i="1" dirty="0" smtClean="0"/>
            <a:t>P</a:t>
          </a:r>
          <a:r>
            <a:rPr lang="en-US" altLang="zh-CN" baseline="-25000" dirty="0" smtClean="0"/>
            <a:t>CM</a:t>
          </a:r>
          <a:endParaRPr lang="zh-CN" altLang="en-US" dirty="0"/>
        </a:p>
      </dgm:t>
    </dgm:pt>
    <dgm:pt modelId="{6230BFB6-A828-4C76-A6C0-9E764B29AC32}" type="parTrans" cxnId="{B6405168-37F0-4FF7-8540-B2B84CCF1238}">
      <dgm:prSet/>
      <dgm:spPr/>
      <dgm:t>
        <a:bodyPr/>
        <a:lstStyle/>
        <a:p>
          <a:endParaRPr lang="zh-CN" altLang="en-US"/>
        </a:p>
      </dgm:t>
    </dgm:pt>
    <dgm:pt modelId="{76F6498B-80A4-40BD-83D4-C97606F5BAF2}" type="sibTrans" cxnId="{B6405168-37F0-4FF7-8540-B2B84CCF1238}">
      <dgm:prSet/>
      <dgm:spPr/>
      <dgm:t>
        <a:bodyPr/>
        <a:lstStyle/>
        <a:p>
          <a:endParaRPr lang="zh-CN" altLang="en-US"/>
        </a:p>
      </dgm:t>
    </dgm:pt>
    <dgm:pt modelId="{ECCFEAE0-8C9B-44D1-8311-DBF896349EC0}" type="pres">
      <dgm:prSet presAssocID="{627D69D4-207C-4F07-9140-2D50573DC11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4B36CD1-323D-430A-862C-5860CA551527}" type="pres">
      <dgm:prSet presAssocID="{E98DEB4B-1F62-49CD-8A1F-B0D87AD45F8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13AF3E-D3BA-4136-8F22-F75479263A09}" type="pres">
      <dgm:prSet presAssocID="{03B0CACE-64C3-428B-B5AD-56B6893605E4}" presName="sibTrans" presStyleCnt="0"/>
      <dgm:spPr/>
    </dgm:pt>
    <dgm:pt modelId="{06E2C8F4-CEE8-407F-90F2-515B32D36003}" type="pres">
      <dgm:prSet presAssocID="{3F353D57-C325-49C6-90EE-11A4F7B28C6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782DD9-C310-4A6D-B245-C16FF116462F}" type="pres">
      <dgm:prSet presAssocID="{03BC37C5-55A9-4704-948D-813CCED9BC0D}" presName="sibTrans" presStyleCnt="0"/>
      <dgm:spPr/>
    </dgm:pt>
    <dgm:pt modelId="{9D17A252-D6C5-4BCC-B7BC-23B34AA1A542}" type="pres">
      <dgm:prSet presAssocID="{F9813912-CD6E-461B-B746-120021499E1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950050-F8E0-40DB-9BAD-E0CC62E7C1CF}" type="pres">
      <dgm:prSet presAssocID="{069E3629-D5D3-4F30-A0EF-B31DC1150BB3}" presName="sibTrans" presStyleCnt="0"/>
      <dgm:spPr/>
    </dgm:pt>
    <dgm:pt modelId="{126566D1-5F36-43DF-AC9C-F1DFCF5E4B6F}" type="pres">
      <dgm:prSet presAssocID="{171FF62C-075A-4819-B4EF-7FB757337DC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546C7FA-8920-4E81-BE15-93C7CFAFCACE}" srcId="{627D69D4-207C-4F07-9140-2D50573DC117}" destId="{3F353D57-C325-49C6-90EE-11A4F7B28C6F}" srcOrd="1" destOrd="0" parTransId="{B66E35CF-0E68-4B15-8BD8-B16F8C08897B}" sibTransId="{03BC37C5-55A9-4704-948D-813CCED9BC0D}"/>
    <dgm:cxn modelId="{A6E3813C-7568-45E3-807B-F1652376BA07}" type="presOf" srcId="{F9813912-CD6E-461B-B746-120021499E12}" destId="{9D17A252-D6C5-4BCC-B7BC-23B34AA1A542}" srcOrd="0" destOrd="0" presId="urn:microsoft.com/office/officeart/2005/8/layout/default"/>
    <dgm:cxn modelId="{8B05DFCD-91E8-47EC-921A-93E788BF8ACB}" type="presOf" srcId="{E98DEB4B-1F62-49CD-8A1F-B0D87AD45F8F}" destId="{74B36CD1-323D-430A-862C-5860CA551527}" srcOrd="0" destOrd="0" presId="urn:microsoft.com/office/officeart/2005/8/layout/default"/>
    <dgm:cxn modelId="{FB7AC6FB-F8EA-44AC-B658-463930C1D836}" type="presOf" srcId="{627D69D4-207C-4F07-9140-2D50573DC117}" destId="{ECCFEAE0-8C9B-44D1-8311-DBF896349EC0}" srcOrd="0" destOrd="0" presId="urn:microsoft.com/office/officeart/2005/8/layout/default"/>
    <dgm:cxn modelId="{BDE05D41-8A79-4424-BA88-5F7F0DF52B69}" srcId="{627D69D4-207C-4F07-9140-2D50573DC117}" destId="{F9813912-CD6E-461B-B746-120021499E12}" srcOrd="2" destOrd="0" parTransId="{681A0548-7209-4D00-9784-79A239AC2CDC}" sibTransId="{069E3629-D5D3-4F30-A0EF-B31DC1150BB3}"/>
    <dgm:cxn modelId="{7613DA4B-E305-4D3C-AC14-95DDEEF4C4DC}" srcId="{627D69D4-207C-4F07-9140-2D50573DC117}" destId="{E98DEB4B-1F62-49CD-8A1F-B0D87AD45F8F}" srcOrd="0" destOrd="0" parTransId="{585FCA65-1CFB-442D-A8C7-A9BF5BAB08D8}" sibTransId="{03B0CACE-64C3-428B-B5AD-56B6893605E4}"/>
    <dgm:cxn modelId="{B6405168-37F0-4FF7-8540-B2B84CCF1238}" srcId="{627D69D4-207C-4F07-9140-2D50573DC117}" destId="{171FF62C-075A-4819-B4EF-7FB757337DC0}" srcOrd="3" destOrd="0" parTransId="{6230BFB6-A828-4C76-A6C0-9E764B29AC32}" sibTransId="{76F6498B-80A4-40BD-83D4-C97606F5BAF2}"/>
    <dgm:cxn modelId="{94A00F7E-1077-43B3-B368-C142C5AC8BF2}" type="presOf" srcId="{3F353D57-C325-49C6-90EE-11A4F7B28C6F}" destId="{06E2C8F4-CEE8-407F-90F2-515B32D36003}" srcOrd="0" destOrd="0" presId="urn:microsoft.com/office/officeart/2005/8/layout/default"/>
    <dgm:cxn modelId="{9931F7FA-0123-4FDD-B7AF-22680CB6E52B}" type="presOf" srcId="{171FF62C-075A-4819-B4EF-7FB757337DC0}" destId="{126566D1-5F36-43DF-AC9C-F1DFCF5E4B6F}" srcOrd="0" destOrd="0" presId="urn:microsoft.com/office/officeart/2005/8/layout/default"/>
    <dgm:cxn modelId="{3D84261D-0111-400E-9C7E-BCFC2A6A161D}" type="presParOf" srcId="{ECCFEAE0-8C9B-44D1-8311-DBF896349EC0}" destId="{74B36CD1-323D-430A-862C-5860CA551527}" srcOrd="0" destOrd="0" presId="urn:microsoft.com/office/officeart/2005/8/layout/default"/>
    <dgm:cxn modelId="{CF452F58-6A04-4F37-AF5C-82BCBA6BE10E}" type="presParOf" srcId="{ECCFEAE0-8C9B-44D1-8311-DBF896349EC0}" destId="{B413AF3E-D3BA-4136-8F22-F75479263A09}" srcOrd="1" destOrd="0" presId="urn:microsoft.com/office/officeart/2005/8/layout/default"/>
    <dgm:cxn modelId="{9F52ABFB-3383-4382-ADD3-C3847EE5448B}" type="presParOf" srcId="{ECCFEAE0-8C9B-44D1-8311-DBF896349EC0}" destId="{06E2C8F4-CEE8-407F-90F2-515B32D36003}" srcOrd="2" destOrd="0" presId="urn:microsoft.com/office/officeart/2005/8/layout/default"/>
    <dgm:cxn modelId="{54386D07-079D-4097-9BCC-C19167A81FC6}" type="presParOf" srcId="{ECCFEAE0-8C9B-44D1-8311-DBF896349EC0}" destId="{82782DD9-C310-4A6D-B245-C16FF116462F}" srcOrd="3" destOrd="0" presId="urn:microsoft.com/office/officeart/2005/8/layout/default"/>
    <dgm:cxn modelId="{DF831B71-68E8-4330-A6A0-512C458D8706}" type="presParOf" srcId="{ECCFEAE0-8C9B-44D1-8311-DBF896349EC0}" destId="{9D17A252-D6C5-4BCC-B7BC-23B34AA1A542}" srcOrd="4" destOrd="0" presId="urn:microsoft.com/office/officeart/2005/8/layout/default"/>
    <dgm:cxn modelId="{2B0CE64F-E2CF-48FB-B4CD-73229E95BEFD}" type="presParOf" srcId="{ECCFEAE0-8C9B-44D1-8311-DBF896349EC0}" destId="{39950050-F8E0-40DB-9BAD-E0CC62E7C1CF}" srcOrd="5" destOrd="0" presId="urn:microsoft.com/office/officeart/2005/8/layout/default"/>
    <dgm:cxn modelId="{F72685F8-665F-4E7B-9694-341CC9586899}" type="presParOf" srcId="{ECCFEAE0-8C9B-44D1-8311-DBF896349EC0}" destId="{126566D1-5F36-43DF-AC9C-F1DFCF5E4B6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B36CD1-323D-430A-862C-5860CA551527}">
      <dsp:nvSpPr>
        <dsp:cNvPr id="0" name=""/>
        <dsp:cNvSpPr/>
      </dsp:nvSpPr>
      <dsp:spPr>
        <a:xfrm>
          <a:off x="801485" y="912"/>
          <a:ext cx="2284600" cy="137076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600" kern="1200" dirty="0" smtClean="0"/>
            <a:t>（</a:t>
          </a:r>
          <a:r>
            <a:rPr lang="en-US" altLang="zh-CN" sz="2600" kern="1200" dirty="0" smtClean="0"/>
            <a:t>1</a:t>
          </a:r>
          <a:r>
            <a:rPr lang="zh-CN" altLang="zh-CN" sz="2600" kern="1200" dirty="0" smtClean="0"/>
            <a:t>）共发射极电流放大系数</a:t>
          </a:r>
          <a:endParaRPr lang="zh-CN" altLang="en-US" sz="2600" kern="1200" dirty="0"/>
        </a:p>
      </dsp:txBody>
      <dsp:txXfrm>
        <a:off x="801485" y="912"/>
        <a:ext cx="2284600" cy="1370760"/>
      </dsp:txXfrm>
    </dsp:sp>
    <dsp:sp modelId="{06E2C8F4-CEE8-407F-90F2-515B32D36003}">
      <dsp:nvSpPr>
        <dsp:cNvPr id="0" name=""/>
        <dsp:cNvSpPr/>
      </dsp:nvSpPr>
      <dsp:spPr>
        <a:xfrm>
          <a:off x="3314546" y="912"/>
          <a:ext cx="2284600" cy="137076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600" kern="1200" dirty="0" smtClean="0"/>
            <a:t>（</a:t>
          </a:r>
          <a:r>
            <a:rPr lang="en-US" altLang="zh-CN" sz="2600" kern="1200" dirty="0" smtClean="0"/>
            <a:t>2</a:t>
          </a:r>
          <a:r>
            <a:rPr lang="zh-CN" altLang="zh-CN" sz="2600" kern="1200" dirty="0" smtClean="0"/>
            <a:t>）集电极最大允许电流</a:t>
          </a:r>
          <a:r>
            <a:rPr lang="en-US" altLang="zh-CN" sz="2600" i="1" kern="1200" dirty="0" smtClean="0"/>
            <a:t>I</a:t>
          </a:r>
          <a:r>
            <a:rPr lang="en-US" altLang="zh-CN" sz="2600" kern="1200" baseline="-25000" dirty="0" smtClean="0"/>
            <a:t>CM</a:t>
          </a:r>
        </a:p>
      </dsp:txBody>
      <dsp:txXfrm>
        <a:off x="3314546" y="912"/>
        <a:ext cx="2284600" cy="1370760"/>
      </dsp:txXfrm>
    </dsp:sp>
    <dsp:sp modelId="{9D17A252-D6C5-4BCC-B7BC-23B34AA1A542}">
      <dsp:nvSpPr>
        <dsp:cNvPr id="0" name=""/>
        <dsp:cNvSpPr/>
      </dsp:nvSpPr>
      <dsp:spPr>
        <a:xfrm>
          <a:off x="801485" y="1600133"/>
          <a:ext cx="2284600" cy="137076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600" kern="1200" dirty="0" smtClean="0"/>
            <a:t>（</a:t>
          </a:r>
          <a:r>
            <a:rPr lang="en-US" altLang="zh-CN" sz="2600" kern="1200" dirty="0" smtClean="0"/>
            <a:t>3</a:t>
          </a:r>
          <a:r>
            <a:rPr lang="zh-CN" altLang="zh-CN" sz="2600" kern="1200" dirty="0" smtClean="0"/>
            <a:t>）集电极反向击穿电压</a:t>
          </a:r>
          <a:r>
            <a:rPr lang="en-US" altLang="zh-CN" sz="2600" i="1" kern="1200" dirty="0" smtClean="0"/>
            <a:t>U</a:t>
          </a:r>
          <a:r>
            <a:rPr lang="en-US" altLang="zh-CN" sz="2600" kern="1200" baseline="-25000" dirty="0" smtClean="0"/>
            <a:t>CE(BR)</a:t>
          </a:r>
        </a:p>
      </dsp:txBody>
      <dsp:txXfrm>
        <a:off x="801485" y="1600133"/>
        <a:ext cx="2284600" cy="1370760"/>
      </dsp:txXfrm>
    </dsp:sp>
    <dsp:sp modelId="{126566D1-5F36-43DF-AC9C-F1DFCF5E4B6F}">
      <dsp:nvSpPr>
        <dsp:cNvPr id="0" name=""/>
        <dsp:cNvSpPr/>
      </dsp:nvSpPr>
      <dsp:spPr>
        <a:xfrm>
          <a:off x="3314546" y="1600133"/>
          <a:ext cx="2284600" cy="137076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600" kern="1200" dirty="0" smtClean="0"/>
            <a:t>（</a:t>
          </a:r>
          <a:r>
            <a:rPr lang="en-US" altLang="zh-CN" sz="2600" kern="1200" dirty="0" smtClean="0"/>
            <a:t>4</a:t>
          </a:r>
          <a:r>
            <a:rPr lang="zh-CN" altLang="zh-CN" sz="2600" kern="1200" dirty="0" smtClean="0"/>
            <a:t>）集电极最大允许耗散功率</a:t>
          </a:r>
          <a:r>
            <a:rPr lang="en-US" altLang="zh-CN" sz="2600" i="1" kern="1200" dirty="0" smtClean="0"/>
            <a:t>P</a:t>
          </a:r>
          <a:r>
            <a:rPr lang="en-US" altLang="zh-CN" sz="2600" kern="1200" baseline="-25000" dirty="0" smtClean="0"/>
            <a:t>CM</a:t>
          </a:r>
          <a:endParaRPr lang="zh-CN" altLang="en-US" sz="2600" kern="1200" dirty="0"/>
        </a:p>
      </dsp:txBody>
      <dsp:txXfrm>
        <a:off x="3314546" y="1600133"/>
        <a:ext cx="2284600" cy="1370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C5DE16FD-1C85-4C12-B65A-702D8289E9F7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ea typeface="宋体" pitchFamily="2" charset="-122"/>
              </a:rPr>
              <a:pPr algn="r"/>
              <a:t>1</a:t>
            </a:fld>
            <a:endParaRPr lang="en-US" sz="1200" dirty="0"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solidFill>
                  <a:srgbClr val="000000"/>
                </a:solidFill>
                <a:ea typeface="宋体" pitchFamily="2" charset="-122"/>
              </a:rPr>
              <a:pPr algn="r"/>
              <a:t>13</a:t>
            </a:fld>
            <a:endParaRPr lang="en-US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indent="266700" algn="ctr"/>
            <a:r>
              <a:rPr lang="zh-CN" altLang="zh-CN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第</a:t>
            </a:r>
            <a:r>
              <a:rPr lang="zh-CN" altLang="en-US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七</a:t>
            </a:r>
            <a:r>
              <a:rPr lang="zh-CN" altLang="zh-CN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章</a:t>
            </a:r>
            <a:r>
              <a:rPr lang="zh-CN" altLang="en-US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　二极管和三极管</a:t>
            </a:r>
            <a:endParaRPr lang="zh-CN" altLang="zh-CN" sz="4000" b="1" kern="120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7.1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二极管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二极管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990694" y="1524050"/>
            <a:ext cx="7315200" cy="3870325"/>
          </a:xfrm>
        </p:spPr>
        <p:txBody>
          <a:bodyPr/>
          <a:lstStyle/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）发光二极管种类</a:t>
            </a:r>
            <a:endParaRPr lang="en-US" altLang="zh-CN" sz="2000" dirty="0" smtClean="0"/>
          </a:p>
          <a:p>
            <a:r>
              <a:rPr lang="zh-CN" altLang="zh-CN" sz="2000" dirty="0" smtClean="0"/>
              <a:t>常见的有：指示灯、字段显示、大屏幕显示牌、计算机显示屏（比液晶显示更清晰）；红外线发射二极管，用于遥控器发射头、传感器发射头、光电耦合器等。</a:t>
            </a:r>
            <a:endParaRPr lang="en-US" altLang="zh-CN" sz="2000" dirty="0" smtClean="0"/>
          </a:p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）照明发光二极管</a:t>
            </a:r>
            <a:endParaRPr lang="en-US" altLang="zh-CN" sz="2000" dirty="0" smtClean="0"/>
          </a:p>
        </p:txBody>
      </p:sp>
      <p:sp>
        <p:nvSpPr>
          <p:cNvPr id="14" name="矩形 13"/>
          <p:cNvSpPr/>
          <p:nvPr/>
        </p:nvSpPr>
        <p:spPr bwMode="auto">
          <a:xfrm>
            <a:off x="838298" y="3429000"/>
            <a:ext cx="3886098" cy="16763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zh-CN" dirty="0" smtClean="0"/>
              <a:t>白光的</a:t>
            </a:r>
            <a:r>
              <a:rPr lang="en-US" altLang="zh-CN" dirty="0" smtClean="0"/>
              <a:t>LED</a:t>
            </a:r>
            <a:r>
              <a:rPr lang="zh-CN" altLang="zh-CN" dirty="0" smtClean="0"/>
              <a:t>转化效率已达到</a:t>
            </a:r>
            <a:endParaRPr lang="en-US" altLang="zh-CN" dirty="0" smtClean="0"/>
          </a:p>
          <a:p>
            <a:pPr algn="l"/>
            <a:r>
              <a:rPr lang="zh-CN" altLang="zh-CN" dirty="0" smtClean="0"/>
              <a:t>了</a:t>
            </a:r>
            <a:r>
              <a:rPr lang="en-US" altLang="zh-CN" dirty="0" smtClean="0"/>
              <a:t>170 </a:t>
            </a:r>
            <a:r>
              <a:rPr lang="zh-CN" altLang="zh-CN" dirty="0" smtClean="0"/>
              <a:t>流明</a:t>
            </a:r>
            <a:r>
              <a:rPr lang="en-US" altLang="zh-CN" dirty="0" smtClean="0"/>
              <a:t>/</a:t>
            </a:r>
            <a:r>
              <a:rPr lang="zh-CN" altLang="zh-CN" dirty="0" smtClean="0"/>
              <a:t>瓦（</a:t>
            </a:r>
            <a:r>
              <a:rPr lang="en-US" altLang="zh-CN" dirty="0" smtClean="0"/>
              <a:t>lm/W</a:t>
            </a:r>
            <a:r>
              <a:rPr lang="zh-CN" altLang="zh-CN" dirty="0" smtClean="0"/>
              <a:t>），</a:t>
            </a:r>
            <a:endParaRPr lang="en-US" altLang="zh-CN" dirty="0" smtClean="0"/>
          </a:p>
          <a:p>
            <a:pPr algn="l"/>
            <a:r>
              <a:rPr lang="zh-CN" altLang="zh-CN" dirty="0" smtClean="0"/>
              <a:t>远高于荧光灯（</a:t>
            </a:r>
            <a:r>
              <a:rPr lang="en-US" altLang="zh-CN" dirty="0" smtClean="0"/>
              <a:t>60 lm/W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algn="l"/>
            <a:r>
              <a:rPr lang="zh-CN" altLang="zh-CN" dirty="0" smtClean="0"/>
              <a:t>的发光效率。</a:t>
            </a:r>
            <a:endParaRPr lang="en-US" altLang="zh-CN" dirty="0" smtClean="0"/>
          </a:p>
        </p:txBody>
      </p:sp>
      <p:sp>
        <p:nvSpPr>
          <p:cNvPr id="15" name="矩形 14"/>
          <p:cNvSpPr/>
          <p:nvPr/>
        </p:nvSpPr>
        <p:spPr bwMode="auto">
          <a:xfrm>
            <a:off x="838298" y="5257662"/>
            <a:ext cx="3886098" cy="144785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dirty="0" smtClean="0"/>
              <a:t>LED</a:t>
            </a:r>
            <a:r>
              <a:rPr lang="zh-CN" altLang="zh-CN" dirty="0" smtClean="0"/>
              <a:t>照明装置的照明电路简</a:t>
            </a:r>
            <a:endParaRPr lang="en-US" altLang="zh-CN" dirty="0" smtClean="0"/>
          </a:p>
          <a:p>
            <a:pPr algn="l"/>
            <a:r>
              <a:rPr lang="zh-CN" altLang="zh-CN" dirty="0" smtClean="0"/>
              <a:t>单</a:t>
            </a:r>
            <a:r>
              <a:rPr lang="zh-CN" altLang="en-US" dirty="0" smtClean="0"/>
              <a:t>，</a:t>
            </a:r>
            <a:r>
              <a:rPr lang="zh-CN" altLang="zh-CN" dirty="0" smtClean="0"/>
              <a:t>额外的损耗小，节能环</a:t>
            </a:r>
            <a:endParaRPr lang="en-US" altLang="zh-CN" dirty="0" smtClean="0"/>
          </a:p>
          <a:p>
            <a:pPr algn="l"/>
            <a:r>
              <a:rPr lang="zh-CN" altLang="zh-CN" dirty="0" smtClean="0"/>
              <a:t>保</a:t>
            </a:r>
            <a:endParaRPr lang="zh-CN" altLang="en-US" dirty="0" smtClean="0"/>
          </a:p>
        </p:txBody>
      </p:sp>
      <p:sp>
        <p:nvSpPr>
          <p:cNvPr id="16" name="右大括号 15"/>
          <p:cNvSpPr/>
          <p:nvPr/>
        </p:nvSpPr>
        <p:spPr bwMode="auto">
          <a:xfrm>
            <a:off x="4876792" y="3505198"/>
            <a:ext cx="457188" cy="3200316"/>
          </a:xfrm>
          <a:prstGeom prst="rightBrace">
            <a:avLst>
              <a:gd name="adj1" fmla="val 47509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91168" y="3886188"/>
            <a:ext cx="21335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800" dirty="0" smtClean="0">
                <a:solidFill>
                  <a:schemeClr val="accent5"/>
                </a:solidFill>
                <a:latin typeface="华文琥珀" pitchFamily="2" charset="-122"/>
                <a:ea typeface="华文琥珀" pitchFamily="2" charset="-122"/>
              </a:rPr>
              <a:t>由</a:t>
            </a:r>
            <a:r>
              <a:rPr lang="en-US" altLang="zh-CN" sz="2800" dirty="0" smtClean="0">
                <a:solidFill>
                  <a:schemeClr val="accent5"/>
                </a:solidFill>
                <a:latin typeface="华文琥珀" pitchFamily="2" charset="-122"/>
                <a:ea typeface="华文琥珀" pitchFamily="2" charset="-122"/>
              </a:rPr>
              <a:t>LED</a:t>
            </a:r>
            <a:r>
              <a:rPr lang="zh-CN" altLang="zh-CN" sz="2800" dirty="0" smtClean="0">
                <a:solidFill>
                  <a:schemeClr val="accent5"/>
                </a:solidFill>
                <a:latin typeface="华文琥珀" pitchFamily="2" charset="-122"/>
                <a:ea typeface="华文琥珀" pitchFamily="2" charset="-122"/>
              </a:rPr>
              <a:t>灯具取代传统的灯具已经成为历史的必然</a:t>
            </a:r>
            <a:endParaRPr lang="zh-CN" altLang="en-US" sz="2800" dirty="0">
              <a:solidFill>
                <a:schemeClr val="accent5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二极管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990694" y="1676446"/>
            <a:ext cx="7315200" cy="3870325"/>
          </a:xfrm>
        </p:spPr>
        <p:txBody>
          <a:bodyPr/>
          <a:lstStyle/>
          <a:p>
            <a:r>
              <a:rPr lang="en-US" altLang="zh-CN" sz="2400" dirty="0" smtClean="0"/>
              <a:t>3</a:t>
            </a:r>
            <a:r>
              <a:rPr lang="zh-CN" altLang="zh-CN" sz="2400" dirty="0" smtClean="0"/>
              <a:t>．光电二极管</a:t>
            </a:r>
            <a:endParaRPr lang="en-US" altLang="zh-CN" sz="2400" dirty="0" smtClean="0"/>
          </a:p>
          <a:p>
            <a:r>
              <a:rPr lang="en-US" altLang="zh-CN" sz="2400" dirty="0" smtClean="0"/>
              <a:t>4</a:t>
            </a:r>
            <a:r>
              <a:rPr lang="zh-CN" altLang="zh-CN" sz="2400" dirty="0" smtClean="0"/>
              <a:t>．发光二极管和光电二极管的应用</a:t>
            </a:r>
            <a:endParaRPr lang="en-US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）光电耦合器</a:t>
            </a:r>
            <a:endParaRPr lang="en-US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）在光缆传输中的应用</a:t>
            </a:r>
            <a:endParaRPr lang="en-US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）在家用电器中的应用</a:t>
            </a:r>
            <a:endParaRPr lang="en-US" altLang="zh-CN" sz="2400" dirty="0" smtClean="0"/>
          </a:p>
          <a:p>
            <a:r>
              <a:rPr lang="en-US" altLang="zh-CN" sz="2400" dirty="0" smtClean="0"/>
              <a:t>5.</a:t>
            </a:r>
            <a:r>
              <a:rPr lang="zh-CN" altLang="zh-CN" sz="2400" dirty="0" smtClean="0"/>
              <a:t>光伏电池</a:t>
            </a:r>
          </a:p>
        </p:txBody>
      </p:sp>
      <p:pic>
        <p:nvPicPr>
          <p:cNvPr id="151554" name="Picture 2" descr="P1100777"/>
          <p:cNvPicPr>
            <a:picLocks noChangeAspect="1" noChangeArrowheads="1"/>
          </p:cNvPicPr>
          <p:nvPr/>
        </p:nvPicPr>
        <p:blipFill>
          <a:blip r:embed="rId3" cstate="print"/>
          <a:srcRect l="66225" t="28235" r="4227" b="48492"/>
          <a:stretch>
            <a:fillRect/>
          </a:stretch>
        </p:blipFill>
        <p:spPr bwMode="auto">
          <a:xfrm>
            <a:off x="3200436" y="4038583"/>
            <a:ext cx="3047920" cy="23321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04367"/>
            <a:ext cx="3352832" cy="28536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05228" y="2133634"/>
            <a:ext cx="4495682" cy="3581306"/>
          </a:xfrm>
          <a:prstGeom prst="round2Diag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zh-CN" sz="1800" dirty="0" smtClean="0"/>
              <a:t>二极管是电子电路的基础器件，他由一个</a:t>
            </a:r>
            <a:r>
              <a:rPr lang="en-US" altLang="zh-CN" sz="1800" dirty="0" smtClean="0"/>
              <a:t>PN</a:t>
            </a:r>
            <a:r>
              <a:rPr lang="zh-CN" altLang="zh-CN" sz="1800" dirty="0" smtClean="0"/>
              <a:t>结组成。</a:t>
            </a:r>
            <a:r>
              <a:rPr lang="en-US" altLang="zh-CN" sz="1800" dirty="0" smtClean="0"/>
              <a:t>PN</a:t>
            </a:r>
            <a:r>
              <a:rPr lang="zh-CN" altLang="zh-CN" sz="1800" dirty="0" smtClean="0"/>
              <a:t>结又是组成三极管、场效晶体管、晶闸管等电子器件的基础。通过控制</a:t>
            </a:r>
            <a:r>
              <a:rPr lang="en-US" altLang="zh-CN" sz="1800" dirty="0" smtClean="0"/>
              <a:t>PN</a:t>
            </a:r>
            <a:r>
              <a:rPr lang="zh-CN" altLang="zh-CN" sz="1800" dirty="0" smtClean="0"/>
              <a:t>的厚度和将两个以上</a:t>
            </a:r>
            <a:r>
              <a:rPr lang="en-US" altLang="zh-CN" sz="1800" dirty="0" smtClean="0"/>
              <a:t>PN</a:t>
            </a:r>
            <a:r>
              <a:rPr lang="zh-CN" altLang="zh-CN" sz="1800" dirty="0" smtClean="0"/>
              <a:t>结按一定的规律结合在一起，可形成各种可控器件。</a:t>
            </a:r>
          </a:p>
          <a:p>
            <a:r>
              <a:rPr lang="zh-CN" altLang="zh-CN" sz="1800" dirty="0" smtClean="0"/>
              <a:t>大功率二极管可承受几千伏的高压，可通过上千安的电流，广泛应用在变流技术中。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7.2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三极管</a:t>
            </a: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7.3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场效晶体管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7.2.1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三极管的结构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三极管是在一块半导体晶片上通过掺杂工艺形成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个导电区域和两个</a:t>
            </a:r>
            <a:r>
              <a:rPr lang="en-US" altLang="zh-CN" sz="2400" dirty="0" smtClean="0"/>
              <a:t>PN</a:t>
            </a:r>
            <a:r>
              <a:rPr lang="zh-CN" altLang="zh-CN" sz="2400" dirty="0" smtClean="0"/>
              <a:t>结，并分别引出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个电极线，加上管壳封装而成</a:t>
            </a:r>
            <a:endParaRPr lang="zh-CN" altLang="en-US" sz="2400" dirty="0"/>
          </a:p>
        </p:txBody>
      </p:sp>
      <p:pic>
        <p:nvPicPr>
          <p:cNvPr id="152578" name="Picture 2" descr="g081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110" y="4343376"/>
            <a:ext cx="2931669" cy="1231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7.2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三极管</a:t>
            </a:r>
          </a:p>
        </p:txBody>
      </p:sp>
      <p:pic>
        <p:nvPicPr>
          <p:cNvPr id="152579" name="Picture 3" descr="g08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24" y="4343376"/>
            <a:ext cx="2281784" cy="1371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580" name="Picture 4" descr="g0812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554" y="4343376"/>
            <a:ext cx="2412937" cy="14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4114812" y="6095930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 smtClean="0"/>
              <a:t>(a) PNP</a:t>
            </a:r>
            <a:r>
              <a:rPr lang="zh-CN" altLang="zh-CN" sz="1800" dirty="0" smtClean="0"/>
              <a:t>型</a:t>
            </a:r>
            <a:endParaRPr lang="zh-CN" altLang="en-US" sz="1800" dirty="0"/>
          </a:p>
        </p:txBody>
      </p:sp>
      <p:sp>
        <p:nvSpPr>
          <p:cNvPr id="14" name="矩形 13"/>
          <p:cNvSpPr/>
          <p:nvPr/>
        </p:nvSpPr>
        <p:spPr>
          <a:xfrm>
            <a:off x="6476950" y="6095930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 smtClean="0"/>
              <a:t>(b) NPN </a:t>
            </a:r>
            <a:r>
              <a:rPr lang="zh-CN" altLang="zh-CN" sz="1800" dirty="0" smtClean="0"/>
              <a:t>型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7.2.2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三极管的电流放大作用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53602" name="Picture 2" descr="g08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800594" y="3886188"/>
            <a:ext cx="3425099" cy="23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>
          <a:xfrm>
            <a:off x="533506" y="2667020"/>
            <a:ext cx="3581400" cy="3870325"/>
          </a:xfrm>
        </p:spPr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）三极管的三个电流之间有如下关系</a:t>
            </a:r>
          </a:p>
          <a:p>
            <a:r>
              <a:rPr lang="en-US" altLang="zh-CN" sz="2400" dirty="0" smtClean="0"/>
              <a:t>           </a:t>
            </a:r>
            <a:r>
              <a:rPr lang="zh-CN" altLang="en-US" sz="2400" dirty="0" smtClean="0"/>
              <a:t>　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且</a:t>
            </a:r>
            <a:r>
              <a:rPr lang="en-US" altLang="zh-CN" sz="2400" dirty="0" smtClean="0"/>
              <a:t>    </a:t>
            </a:r>
            <a:r>
              <a:rPr lang="zh-CN" altLang="zh-CN" sz="2400" dirty="0" smtClean="0"/>
              <a:t>﹥﹥</a:t>
            </a: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）集电极电流</a:t>
            </a:r>
            <a:r>
              <a:rPr lang="en-US" altLang="zh-CN" sz="2400" i="1" dirty="0" smtClean="0"/>
              <a:t>I</a:t>
            </a:r>
            <a:r>
              <a:rPr lang="en-US" altLang="zh-CN" sz="2400" baseline="-25000" dirty="0" smtClean="0"/>
              <a:t>C</a:t>
            </a:r>
            <a:r>
              <a:rPr lang="zh-CN" altLang="zh-CN" sz="2400" dirty="0" smtClean="0"/>
              <a:t>与基极电流</a:t>
            </a:r>
            <a:r>
              <a:rPr lang="en-US" altLang="zh-CN" sz="2400" i="1" dirty="0" smtClean="0"/>
              <a:t>I</a:t>
            </a:r>
            <a:r>
              <a:rPr lang="en-US" altLang="zh-CN" sz="2400" baseline="-25000" dirty="0" smtClean="0"/>
              <a:t>B</a:t>
            </a:r>
            <a:r>
              <a:rPr lang="zh-CN" altLang="zh-CN" sz="2400" dirty="0" smtClean="0"/>
              <a:t>的比值，称为三极管的直流电流放大系数</a:t>
            </a:r>
            <a:endParaRPr lang="zh-CN" altLang="en-US" sz="24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7.2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三极管</a:t>
            </a: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03" name="Object 3"/>
          <p:cNvGraphicFramePr>
            <a:graphicFrameLocks noChangeAspect="1"/>
          </p:cNvGraphicFramePr>
          <p:nvPr/>
        </p:nvGraphicFramePr>
        <p:xfrm>
          <a:off x="876397" y="3505198"/>
          <a:ext cx="1333465" cy="380990"/>
        </p:xfrm>
        <a:graphic>
          <a:graphicData uri="http://schemas.openxmlformats.org/presentationml/2006/ole">
            <p:oleObj spid="_x0000_s153603" name="公式" r:id="rId5" imgW="800100" imgH="228600" progId="Equation.3">
              <p:embed/>
            </p:oleObj>
          </a:graphicData>
        </a:graphic>
      </p:graphicFrame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05" name="Object 5"/>
          <p:cNvGraphicFramePr>
            <a:graphicFrameLocks noChangeAspect="1"/>
          </p:cNvGraphicFramePr>
          <p:nvPr/>
        </p:nvGraphicFramePr>
        <p:xfrm>
          <a:off x="2590852" y="3505198"/>
          <a:ext cx="317492" cy="380990"/>
        </p:xfrm>
        <a:graphic>
          <a:graphicData uri="http://schemas.openxmlformats.org/presentationml/2006/ole">
            <p:oleObj spid="_x0000_s153605" name="公式" r:id="rId6" imgW="190500" imgH="228600" progId="Equation.3">
              <p:embed/>
            </p:oleObj>
          </a:graphicData>
        </a:graphic>
      </p:graphicFrame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09" name="Object 9"/>
          <p:cNvGraphicFramePr>
            <a:graphicFrameLocks noChangeAspect="1"/>
          </p:cNvGraphicFramePr>
          <p:nvPr/>
        </p:nvGraphicFramePr>
        <p:xfrm>
          <a:off x="3429030" y="3505198"/>
          <a:ext cx="314731" cy="380990"/>
        </p:xfrm>
        <a:graphic>
          <a:graphicData uri="http://schemas.openxmlformats.org/presentationml/2006/ole">
            <p:oleObj spid="_x0000_s153609" name="公式" r:id="rId7" imgW="177569" imgH="215619" progId="Equation.3">
              <p:embed/>
            </p:oleObj>
          </a:graphicData>
        </a:graphic>
      </p:graphicFrame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11" name="Object 11"/>
          <p:cNvGraphicFramePr>
            <a:graphicFrameLocks noChangeAspect="1"/>
          </p:cNvGraphicFramePr>
          <p:nvPr/>
        </p:nvGraphicFramePr>
        <p:xfrm>
          <a:off x="1917700" y="5118100"/>
          <a:ext cx="965200" cy="852488"/>
        </p:xfrm>
        <a:graphic>
          <a:graphicData uri="http://schemas.openxmlformats.org/presentationml/2006/ole">
            <p:oleObj spid="_x0000_s153611" name="公式" r:id="rId8" imgW="49500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+mn-cs"/>
              </a:rPr>
              <a:t>7.2.3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  <a:cs typeface="+mn-cs"/>
              </a:rPr>
              <a:t>三极管的特性曲线及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+mn-cs"/>
              </a:rPr>
              <a:t>3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  <a:cs typeface="+mn-cs"/>
              </a:rPr>
              <a:t>个工作区域</a:t>
            </a:r>
            <a:endParaRPr lang="zh-CN" altLang="en-US" sz="28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7.2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三极管</a:t>
            </a: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内容占位符 1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400" dirty="0" smtClean="0"/>
              <a:t>1</a:t>
            </a:r>
            <a:r>
              <a:rPr lang="zh-CN" altLang="zh-CN" sz="2400" dirty="0" smtClean="0"/>
              <a:t>．三极管特性曲线</a:t>
            </a:r>
          </a:p>
          <a:p>
            <a:endParaRPr lang="zh-CN" altLang="en-US" dirty="0"/>
          </a:p>
        </p:txBody>
      </p:sp>
      <p:pic>
        <p:nvPicPr>
          <p:cNvPr id="166918" name="Picture 6" descr="g0815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90" y="3581396"/>
            <a:ext cx="2819326" cy="213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9" name="Picture 7" descr="g081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792" y="3581396"/>
            <a:ext cx="2966602" cy="213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2040468" y="5943534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 smtClean="0"/>
              <a:t>(a) </a:t>
            </a:r>
            <a:r>
              <a:rPr lang="zh-CN" altLang="zh-CN" sz="1800" dirty="0" smtClean="0"/>
              <a:t>输入特性</a:t>
            </a:r>
            <a:endParaRPr lang="zh-CN" altLang="en-US" sz="1800" dirty="0"/>
          </a:p>
        </p:txBody>
      </p:sp>
      <p:sp>
        <p:nvSpPr>
          <p:cNvPr id="20" name="矩形 19"/>
          <p:cNvSpPr/>
          <p:nvPr/>
        </p:nvSpPr>
        <p:spPr>
          <a:xfrm>
            <a:off x="5638772" y="5943534"/>
            <a:ext cx="1518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 smtClean="0"/>
              <a:t> (b) </a:t>
            </a:r>
            <a:r>
              <a:rPr lang="zh-CN" altLang="zh-CN" sz="1800" dirty="0" smtClean="0"/>
              <a:t>输出特性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7.2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三极管</a:t>
            </a: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内容占位符 1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sz="2000" dirty="0" smtClean="0"/>
              <a:t>三个区域的应用：</a:t>
            </a:r>
          </a:p>
          <a:p>
            <a:r>
              <a:rPr lang="zh-CN" altLang="zh-CN" sz="2000" dirty="0" smtClean="0"/>
              <a:t>在模拟信号放大电路中，管子必须工作在放大区域，否则会产生信号失真；在数字电路中，因为是开关信号，管子必须工作在饱和或截止两种状态，饱和相当于开关闭合；截止相当于开关打开</a:t>
            </a:r>
            <a:endParaRPr lang="zh-CN" altLang="en-US" sz="200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．三极管的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个工作区域</a:t>
            </a:r>
            <a:endParaRPr lang="zh-CN" altLang="en-US" sz="2400" dirty="0"/>
          </a:p>
        </p:txBody>
      </p:sp>
      <p:pic>
        <p:nvPicPr>
          <p:cNvPr id="167938" name="Picture 2" descr="g081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506" y="2971812"/>
            <a:ext cx="3965493" cy="312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7.2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三极管</a:t>
            </a: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3</a:t>
            </a:r>
            <a:r>
              <a:rPr lang="zh-CN" altLang="zh-CN" sz="2400" dirty="0" smtClean="0"/>
              <a:t>．三极管的主要参数</a:t>
            </a:r>
            <a:endParaRPr lang="zh-CN" altLang="en-US" sz="2400" dirty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sz="half" idx="2"/>
          </p:nvPr>
        </p:nvGraphicFramePr>
        <p:xfrm>
          <a:off x="1066892" y="2895614"/>
          <a:ext cx="6400632" cy="2971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7.3.1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绝缘栅型场效晶体管的导电类型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内容占位符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000" dirty="0" smtClean="0"/>
              <a:t>绝缘栅型场效晶体管也是一个三电极电子器件，它的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个电极分别为栅极</a:t>
            </a:r>
            <a:r>
              <a:rPr lang="en-US" altLang="zh-CN" sz="2000" dirty="0" smtClean="0"/>
              <a:t>G</a:t>
            </a:r>
            <a:r>
              <a:rPr lang="zh-CN" altLang="zh-CN" sz="2000" dirty="0" smtClean="0"/>
              <a:t>（控制极，对应于三极管的基极</a:t>
            </a:r>
            <a:r>
              <a:rPr lang="en-US" altLang="zh-CN" sz="2000" dirty="0" smtClean="0"/>
              <a:t>B</a:t>
            </a:r>
            <a:r>
              <a:rPr lang="zh-CN" altLang="zh-CN" sz="2000" dirty="0" smtClean="0"/>
              <a:t>）、漏极</a:t>
            </a:r>
            <a:r>
              <a:rPr lang="en-US" altLang="zh-CN" sz="2000" dirty="0" smtClean="0"/>
              <a:t>D</a:t>
            </a:r>
            <a:r>
              <a:rPr lang="zh-CN" altLang="zh-CN" sz="2000" dirty="0" smtClean="0"/>
              <a:t>（对应于三极管的集电极</a:t>
            </a:r>
            <a:r>
              <a:rPr lang="en-US" altLang="zh-CN" sz="2000" dirty="0" smtClean="0"/>
              <a:t>C</a:t>
            </a:r>
            <a:r>
              <a:rPr lang="zh-CN" altLang="zh-CN" sz="2000" dirty="0" smtClean="0"/>
              <a:t>）和源极</a:t>
            </a:r>
            <a:r>
              <a:rPr lang="en-US" altLang="zh-CN" sz="2000" dirty="0" smtClean="0"/>
              <a:t>S</a:t>
            </a:r>
            <a:r>
              <a:rPr lang="zh-CN" altLang="zh-CN" sz="2000" dirty="0" smtClean="0"/>
              <a:t>（对应于三极管的发射极</a:t>
            </a:r>
            <a:r>
              <a:rPr lang="en-US" altLang="zh-CN" sz="2000" dirty="0" smtClean="0"/>
              <a:t>E</a:t>
            </a:r>
            <a:r>
              <a:rPr lang="zh-CN" altLang="zh-CN" sz="2000" dirty="0" smtClean="0"/>
              <a:t>）。</a:t>
            </a:r>
            <a:endParaRPr lang="zh-CN" altLang="en-US" sz="2000" dirty="0"/>
          </a:p>
        </p:txBody>
      </p:sp>
      <p:pic>
        <p:nvPicPr>
          <p:cNvPr id="207874" name="Picture 2" descr="g0819a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90" y="4038584"/>
            <a:ext cx="1066772" cy="163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7.3 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场效晶体管</a:t>
            </a: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7875" name="Picture 3" descr="g0819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34" y="4038584"/>
            <a:ext cx="2285940" cy="1676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876" name="Picture 4" descr="g08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158" y="4190980"/>
            <a:ext cx="2173349" cy="1600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447882" y="5943534"/>
            <a:ext cx="64768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/>
              <a:t>(a) NPN</a:t>
            </a:r>
            <a:r>
              <a:rPr lang="zh-CN" altLang="zh-CN" sz="1800" dirty="0" smtClean="0"/>
              <a:t>型三极管</a:t>
            </a:r>
            <a:r>
              <a:rPr lang="en-US" altLang="zh-CN" sz="1800" dirty="0" smtClean="0"/>
              <a:t>    </a:t>
            </a:r>
            <a:r>
              <a:rPr lang="zh-CN" altLang="zh-CN" sz="1800" dirty="0" smtClean="0"/>
              <a:t>（</a:t>
            </a:r>
            <a:r>
              <a:rPr lang="en-US" altLang="zh-CN" sz="1800" dirty="0" smtClean="0"/>
              <a:t>b</a:t>
            </a:r>
            <a:r>
              <a:rPr lang="zh-CN" altLang="zh-CN" sz="1800" dirty="0" smtClean="0"/>
              <a:t>）</a:t>
            </a:r>
            <a:r>
              <a:rPr lang="en-US" altLang="zh-CN" sz="1800" dirty="0" smtClean="0"/>
              <a:t>N</a:t>
            </a:r>
            <a:r>
              <a:rPr lang="zh-CN" altLang="zh-CN" sz="1800" dirty="0" smtClean="0"/>
              <a:t>沟道增强型</a:t>
            </a:r>
            <a:r>
              <a:rPr lang="en-US" altLang="zh-CN" sz="1800" dirty="0" smtClean="0"/>
              <a:t>     (c) N</a:t>
            </a:r>
            <a:r>
              <a:rPr lang="zh-CN" altLang="zh-CN" sz="1800" dirty="0" smtClean="0"/>
              <a:t>沟道耗尽型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4.jpg"/>
          <p:cNvPicPr>
            <a:picLocks noChangeAspect="1"/>
          </p:cNvPicPr>
          <p:nvPr/>
        </p:nvPicPr>
        <p:blipFill>
          <a:blip r:embed="rId2" cstate="print"/>
          <a:srcRect t="2223" b="4446"/>
          <a:stretch>
            <a:fillRect/>
          </a:stretch>
        </p:blipFill>
        <p:spPr>
          <a:xfrm>
            <a:off x="5701979" y="3962386"/>
            <a:ext cx="3442021" cy="2895614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304912" y="228684"/>
            <a:ext cx="7315200" cy="715962"/>
          </a:xfrm>
        </p:spPr>
        <p:txBody>
          <a:bodyPr/>
          <a:lstStyle/>
          <a:p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学前提示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4294967295"/>
          </p:nvPr>
        </p:nvSpPr>
        <p:spPr>
          <a:xfrm>
            <a:off x="838298" y="2057436"/>
            <a:ext cx="6553028" cy="3870325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 sz="1600" dirty="0" smtClean="0"/>
              <a:t>　　</a:t>
            </a:r>
            <a:r>
              <a:rPr lang="zh-CN" altLang="zh-CN" sz="1600" dirty="0" smtClean="0"/>
              <a:t>从本章开始，我们进入电子电路的学习。电子电路有两大基础电路——模拟和数字电路。模拟电路是将一个小的电信号放大到一个大的大信号，这就需要一个能放大的电子器件；数字电路处理的是间断的开关信号，需要一个受控的电子开关。</a:t>
            </a:r>
          </a:p>
          <a:p>
            <a:pPr marL="0" indent="0">
              <a:buNone/>
            </a:pPr>
            <a:r>
              <a:rPr lang="zh-CN" altLang="en-US" sz="1600" dirty="0" smtClean="0"/>
              <a:t>　　</a:t>
            </a:r>
            <a:r>
              <a:rPr lang="zh-CN" altLang="zh-CN" sz="1600" dirty="0" smtClean="0"/>
              <a:t>本章介绍的二极管、晶体管、场效晶体管等电子器件，可以作为模拟电路的放大器件和作为数字电路的开关器件。</a:t>
            </a:r>
          </a:p>
          <a:p>
            <a:pPr marL="0" indent="0">
              <a:buNone/>
            </a:pPr>
            <a:r>
              <a:rPr lang="zh-CN" altLang="en-US" sz="1600" dirty="0" smtClean="0"/>
              <a:t>　　</a:t>
            </a:r>
            <a:r>
              <a:rPr lang="zh-CN" altLang="zh-CN" sz="1600" dirty="0" smtClean="0"/>
              <a:t>二极管、晶体管、场效晶体管等称为分离元件，由这些分立元件组成的电路称为分立电路。一个分立电路有的要用很多只分立元件，电路很复杂，人们就将这些分立的电子元件制造在同一块硅片上，称为集成电路。集成电路根据用途不同，有模拟集成电路、数字集成电路、专用集成电路等。现在的集成电路技术已能将上亿个晶体管集成在一块小小的硅片上。</a:t>
            </a:r>
          </a:p>
          <a:p>
            <a:pPr marL="0" indent="0">
              <a:buNone/>
            </a:pPr>
            <a:r>
              <a:rPr lang="zh-CN" altLang="en-US" sz="1600" dirty="0" smtClean="0"/>
              <a:t>　　</a:t>
            </a:r>
            <a:r>
              <a:rPr lang="zh-CN" altLang="zh-CN" sz="1600" dirty="0" smtClean="0"/>
              <a:t>分立电路也好，集成电路也好，基础器件就是二极管、晶体管、场效晶体管，因此，掌握这些电子器件的工作原理，是进一步学习电子电路的基础。</a:t>
            </a:r>
            <a:endParaRPr lang="zh-CN" altLang="zh-CN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7.3.2 NMOS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管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特性曲线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7.3 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场效晶体管</a:t>
            </a: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1</a:t>
            </a:r>
            <a:r>
              <a:rPr lang="zh-CN" altLang="zh-CN" sz="2400" dirty="0" smtClean="0"/>
              <a:t>．增强型</a:t>
            </a:r>
            <a:r>
              <a:rPr lang="en-US" altLang="zh-CN" sz="2400" dirty="0" smtClean="0"/>
              <a:t>NMOS</a:t>
            </a:r>
            <a:r>
              <a:rPr lang="zh-CN" altLang="zh-CN" sz="2400" dirty="0" smtClean="0"/>
              <a:t>管特性曲线</a:t>
            </a:r>
            <a:endParaRPr lang="zh-CN" altLang="en-US" sz="2400" dirty="0"/>
          </a:p>
        </p:txBody>
      </p:sp>
      <p:pic>
        <p:nvPicPr>
          <p:cNvPr id="208898" name="Picture 2" descr="g0822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94" y="3657594"/>
            <a:ext cx="2819326" cy="218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899" name="Picture 3" descr="g08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396" y="3733792"/>
            <a:ext cx="3523643" cy="220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1676476" y="6019732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 smtClean="0"/>
              <a:t>(a) </a:t>
            </a:r>
            <a:r>
              <a:rPr lang="zh-CN" altLang="zh-CN" sz="1800" dirty="0" smtClean="0"/>
              <a:t>转移特性</a:t>
            </a:r>
            <a:endParaRPr lang="zh-CN" altLang="en-US" sz="1800" dirty="0"/>
          </a:p>
        </p:txBody>
      </p:sp>
      <p:sp>
        <p:nvSpPr>
          <p:cNvPr id="18" name="矩形 17"/>
          <p:cNvSpPr/>
          <p:nvPr/>
        </p:nvSpPr>
        <p:spPr>
          <a:xfrm>
            <a:off x="5486376" y="6019732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b</a:t>
            </a:r>
            <a:r>
              <a:rPr lang="zh-CN" altLang="zh-CN" sz="1800" dirty="0" smtClean="0"/>
              <a:t>） 输出特性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7.3 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场效晶体管</a:t>
            </a: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990600" y="1905040"/>
            <a:ext cx="7315200" cy="3870325"/>
          </a:xfrm>
        </p:spPr>
        <p:txBody>
          <a:bodyPr/>
          <a:lstStyle/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．耗尽型</a:t>
            </a:r>
            <a:r>
              <a:rPr lang="en-US" altLang="zh-CN" sz="2400" dirty="0" smtClean="0"/>
              <a:t>NMOS</a:t>
            </a:r>
            <a:r>
              <a:rPr lang="zh-CN" altLang="zh-CN" sz="2400" dirty="0" smtClean="0"/>
              <a:t>特性曲线</a:t>
            </a:r>
            <a:endParaRPr lang="zh-CN" altLang="en-US" sz="2400" dirty="0"/>
          </a:p>
        </p:txBody>
      </p:sp>
      <p:pic>
        <p:nvPicPr>
          <p:cNvPr id="209922" name="Picture 2" descr="g082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84" y="2574965"/>
            <a:ext cx="2438336" cy="268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3" name="Picture 3" descr="g08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2" y="2727361"/>
            <a:ext cx="3766683" cy="243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1524080" y="5394291"/>
            <a:ext cx="6019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/>
              <a:t>(a) </a:t>
            </a:r>
            <a:r>
              <a:rPr lang="zh-CN" altLang="zh-CN" sz="1800" dirty="0" smtClean="0"/>
              <a:t>转移特性曲线</a:t>
            </a:r>
            <a:r>
              <a:rPr lang="en-US" altLang="zh-CN" sz="1800" dirty="0" smtClean="0"/>
              <a:t>            (b) </a:t>
            </a:r>
            <a:r>
              <a:rPr lang="zh-CN" altLang="zh-CN" sz="1800" dirty="0" smtClean="0"/>
              <a:t>输出特性曲线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7.3 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场效晶体管</a:t>
            </a: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3.</a:t>
            </a:r>
            <a:r>
              <a:rPr lang="zh-CN" altLang="zh-CN" sz="2400" dirty="0" smtClean="0"/>
              <a:t>跨导</a:t>
            </a:r>
            <a:endParaRPr lang="zh-CN" altLang="en-US" sz="2400" dirty="0"/>
          </a:p>
        </p:txBody>
      </p:sp>
      <p:sp>
        <p:nvSpPr>
          <p:cNvPr id="15" name="内容占位符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表征场效应管控制能力的参数称为跨导，动态跨导的定义为：当</a:t>
            </a:r>
            <a:r>
              <a:rPr lang="en-US" altLang="zh-CN" sz="2400" i="1" dirty="0" smtClean="0"/>
              <a:t>U</a:t>
            </a:r>
            <a:r>
              <a:rPr lang="en-US" altLang="zh-CN" sz="2400" baseline="-25000" dirty="0" smtClean="0"/>
              <a:t>DS</a:t>
            </a:r>
            <a:r>
              <a:rPr lang="zh-CN" altLang="zh-CN" sz="2400" dirty="0" smtClean="0"/>
              <a:t>固定时，</a:t>
            </a:r>
            <a:r>
              <a:rPr lang="en-US" altLang="zh-CN" sz="2400" i="1" dirty="0" smtClean="0"/>
              <a:t>I</a:t>
            </a:r>
            <a:r>
              <a:rPr lang="en-US" altLang="zh-CN" sz="2400" baseline="-25000" dirty="0" smtClean="0"/>
              <a:t>D</a:t>
            </a:r>
            <a:r>
              <a:rPr lang="zh-CN" altLang="zh-CN" sz="2400" dirty="0" smtClean="0"/>
              <a:t>的变化量</a:t>
            </a:r>
            <a:r>
              <a:rPr lang="en-US" altLang="zh-CN" sz="2400" dirty="0" smtClean="0"/>
              <a:t>Δ</a:t>
            </a:r>
            <a:r>
              <a:rPr lang="en-US" altLang="zh-CN" sz="2400" i="1" dirty="0" smtClean="0"/>
              <a:t>I</a:t>
            </a:r>
            <a:r>
              <a:rPr lang="en-US" altLang="zh-CN" sz="2400" baseline="-25000" dirty="0" smtClean="0"/>
              <a:t>D</a:t>
            </a:r>
            <a:r>
              <a:rPr lang="zh-CN" altLang="zh-CN" sz="2400" dirty="0" smtClean="0"/>
              <a:t>与</a:t>
            </a:r>
            <a:r>
              <a:rPr lang="en-US" altLang="zh-CN" sz="2400" i="1" dirty="0" smtClean="0"/>
              <a:t>U</a:t>
            </a:r>
            <a:r>
              <a:rPr lang="en-US" altLang="zh-CN" sz="2400" baseline="-25000" dirty="0" smtClean="0"/>
              <a:t>GS</a:t>
            </a:r>
            <a:r>
              <a:rPr lang="zh-CN" altLang="zh-CN" sz="2400" dirty="0" smtClean="0"/>
              <a:t>的变化量</a:t>
            </a:r>
            <a:r>
              <a:rPr lang="en-US" altLang="zh-CN" sz="2400" dirty="0" smtClean="0"/>
              <a:t>Δ</a:t>
            </a:r>
            <a:r>
              <a:rPr lang="en-US" altLang="zh-CN" sz="2400" i="1" dirty="0" smtClean="0"/>
              <a:t>U</a:t>
            </a:r>
            <a:r>
              <a:rPr lang="en-US" altLang="zh-CN" sz="2400" baseline="-25000" dirty="0" smtClean="0"/>
              <a:t>GS</a:t>
            </a:r>
            <a:r>
              <a:rPr lang="zh-CN" altLang="zh-CN" sz="2400" dirty="0" smtClean="0"/>
              <a:t>的</a:t>
            </a:r>
            <a:r>
              <a:rPr lang="zh-CN" altLang="zh-CN" sz="2400" dirty="0" smtClean="0"/>
              <a:t>比值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                                   </a:t>
            </a:r>
            <a:r>
              <a:rPr lang="en-US" altLang="zh-CN" sz="2400" i="1" baseline="-25000" dirty="0" smtClean="0"/>
              <a:t>U</a:t>
            </a:r>
            <a:r>
              <a:rPr lang="en-US" altLang="zh-CN" sz="2400" baseline="-25000" dirty="0" smtClean="0"/>
              <a:t>DS</a:t>
            </a:r>
            <a:r>
              <a:rPr lang="en-US" altLang="zh-CN" sz="2400" dirty="0" smtClean="0"/>
              <a:t> = </a:t>
            </a:r>
            <a:r>
              <a:rPr lang="zh-CN" altLang="zh-CN" sz="2400" dirty="0" smtClean="0"/>
              <a:t>常数</a:t>
            </a:r>
            <a:endParaRPr lang="zh-CN" altLang="en-US" sz="2400" dirty="0"/>
          </a:p>
        </p:txBody>
      </p:sp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1969" name="Object 1"/>
          <p:cNvGraphicFramePr>
            <a:graphicFrameLocks noChangeAspect="1"/>
          </p:cNvGraphicFramePr>
          <p:nvPr/>
        </p:nvGraphicFramePr>
        <p:xfrm>
          <a:off x="2209862" y="4114782"/>
          <a:ext cx="2156241" cy="1066772"/>
        </p:xfrm>
        <a:graphic>
          <a:graphicData uri="http://schemas.openxmlformats.org/presentationml/2006/ole">
            <p:oleObj spid="_x0000_s211969" name="公式" r:id="rId4" imgW="901309" imgH="44430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7.4.1 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三极管开关放大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应用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内容占位符 1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400" dirty="0" smtClean="0"/>
              <a:t>1. </a:t>
            </a:r>
            <a:r>
              <a:rPr lang="zh-CN" altLang="zh-CN" sz="2400" dirty="0" smtClean="0"/>
              <a:t>信号开关</a:t>
            </a:r>
            <a:r>
              <a:rPr lang="zh-CN" altLang="zh-CN" sz="2400" dirty="0" smtClean="0"/>
              <a:t>应用</a:t>
            </a:r>
            <a:endParaRPr lang="en-US" altLang="zh-CN" sz="2400" dirty="0" smtClean="0"/>
          </a:p>
          <a:p>
            <a:r>
              <a:rPr lang="zh-CN" altLang="zh-CN" sz="2400" dirty="0" smtClean="0"/>
              <a:t>信号放大应用的特点为管子所加电压和通过的电路都很小，主要是处理信号之间的逻辑</a:t>
            </a:r>
            <a:r>
              <a:rPr lang="zh-CN" altLang="zh-CN" sz="2400" dirty="0" smtClean="0"/>
              <a:t>关系</a:t>
            </a:r>
            <a:endParaRPr lang="zh-CN" altLang="en-US" sz="24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7.4 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放大器件的开关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应用</a:t>
            </a:r>
            <a:endParaRPr lang="zh-CN" altLang="zh-CN" sz="4400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8" name="Picture 2" descr="e724b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990" y="3048010"/>
            <a:ext cx="3332676" cy="220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内容占位符 1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400" dirty="0" smtClean="0"/>
              <a:t>2.</a:t>
            </a:r>
            <a:r>
              <a:rPr lang="zh-CN" altLang="zh-CN" sz="2400" dirty="0" smtClean="0"/>
              <a:t>功率开关应用</a:t>
            </a:r>
          </a:p>
          <a:p>
            <a:r>
              <a:rPr lang="zh-CN" altLang="zh-CN" sz="2400" dirty="0" smtClean="0"/>
              <a:t>负载为直流电动机，通过管子开关工作，进行电动机调速控制。</a:t>
            </a:r>
            <a:endParaRPr lang="zh-CN" altLang="en-US" sz="24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7.4 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放大器件的开关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应用</a:t>
            </a:r>
            <a:endParaRPr lang="zh-CN" altLang="zh-CN" sz="4400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282" name="Picture 2" descr="e72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584" y="2895614"/>
            <a:ext cx="3259179" cy="26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7.4.2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场效晶体管开关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应用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内容占位符 1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400" dirty="0" smtClean="0"/>
              <a:t>1.</a:t>
            </a:r>
            <a:r>
              <a:rPr lang="zh-CN" altLang="zh-CN" sz="2400" dirty="0" smtClean="0"/>
              <a:t>小信号开关应用</a:t>
            </a:r>
          </a:p>
          <a:p>
            <a:endParaRPr lang="zh-CN" altLang="en-US" sz="24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7.4 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放大器件的开关</a:t>
            </a:r>
            <a:r>
              <a:rPr lang="zh-CN" altLang="zh-CN" sz="44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应用</a:t>
            </a:r>
            <a:endParaRPr lang="zh-CN" altLang="zh-CN" sz="4400" kern="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53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1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400" dirty="0" smtClean="0"/>
              <a:t>2. </a:t>
            </a:r>
            <a:r>
              <a:rPr lang="zh-CN" altLang="zh-CN" sz="2400" dirty="0" smtClean="0"/>
              <a:t>功率开关应用</a:t>
            </a:r>
          </a:p>
          <a:p>
            <a:endParaRPr lang="zh-CN" altLang="en-US" dirty="0"/>
          </a:p>
        </p:txBody>
      </p:sp>
      <p:pic>
        <p:nvPicPr>
          <p:cNvPr id="226306" name="Picture 2" descr="e725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96" y="3809990"/>
            <a:ext cx="2971722" cy="1981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6307" name="Picture 3" descr="e7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792" y="3581396"/>
            <a:ext cx="2962276" cy="243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04367"/>
            <a:ext cx="3352832" cy="28536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6634" y="1981238"/>
            <a:ext cx="5029068" cy="3352712"/>
          </a:xfrm>
          <a:prstGeom prst="round2Diag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sz="1800" dirty="0" smtClean="0"/>
              <a:t>　　</a:t>
            </a:r>
            <a:r>
              <a:rPr lang="zh-CN" altLang="zh-CN" sz="2400" dirty="0" smtClean="0"/>
              <a:t>三极管</a:t>
            </a:r>
            <a:r>
              <a:rPr lang="zh-CN" altLang="zh-CN" sz="2400" dirty="0" smtClean="0"/>
              <a:t>和场效晶体管都是放大器件。三极管是电流放大器件，把一个基极小电流放大为集电极大电流；场效晶体管是电压控制器件，给控制极一个控制电压</a:t>
            </a:r>
            <a:r>
              <a:rPr lang="en-US" altLang="zh-CN" sz="2400" dirty="0" smtClean="0"/>
              <a:t>(</a:t>
            </a:r>
            <a:r>
              <a:rPr lang="zh-CN" altLang="zh-CN" sz="2400" dirty="0" smtClean="0"/>
              <a:t>不需电流</a:t>
            </a:r>
            <a:r>
              <a:rPr lang="en-US" altLang="zh-CN" sz="2400" dirty="0" smtClean="0"/>
              <a:t>)</a:t>
            </a:r>
            <a:r>
              <a:rPr lang="zh-CN" altLang="zh-CN" sz="2400" dirty="0" smtClean="0"/>
              <a:t>，漏极得到一个受控电流。场效晶体管不需驱动功率。</a:t>
            </a:r>
            <a:endParaRPr lang="zh-CN" altLang="zh-CN" sz="2400" dirty="0" smtClean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7.1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二极管</a:t>
            </a:r>
          </a:p>
        </p:txBody>
      </p:sp>
      <p:pic>
        <p:nvPicPr>
          <p:cNvPr id="8" name="内容占位符 7" descr="26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066892" y="3200406"/>
            <a:ext cx="3276514" cy="2267262"/>
          </a:xfrm>
        </p:spPr>
      </p:pic>
      <p:sp>
        <p:nvSpPr>
          <p:cNvPr id="9" name="矩形 8"/>
          <p:cNvSpPr/>
          <p:nvPr/>
        </p:nvSpPr>
        <p:spPr>
          <a:xfrm>
            <a:off x="1678714" y="563874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 smtClean="0"/>
              <a:t>肖特基二极管</a:t>
            </a:r>
            <a:endParaRPr lang="zh-CN" altLang="en-US" sz="1800" dirty="0"/>
          </a:p>
        </p:txBody>
      </p:sp>
      <p:pic>
        <p:nvPicPr>
          <p:cNvPr id="112641" name="Picture 1" descr="g08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584" y="2743218"/>
            <a:ext cx="2590732" cy="259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5451634" y="5638742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单晶硅共价键示意图</a:t>
            </a:r>
            <a:endParaRPr lang="zh-CN" altLang="en-US" sz="1800" dirty="0"/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>
          <a:xfrm>
            <a:off x="990600" y="1722438"/>
            <a:ext cx="7315200" cy="715962"/>
          </a:xfrm>
        </p:spPr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7.1.1 PN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结简介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990600" y="1600248"/>
            <a:ext cx="7315200" cy="3870325"/>
          </a:xfrm>
        </p:spPr>
        <p:txBody>
          <a:bodyPr/>
          <a:lstStyle/>
          <a:p>
            <a:r>
              <a:rPr lang="zh-CN" altLang="zh-CN" sz="2000" dirty="0" smtClean="0"/>
              <a:t>半导体：是指原子结构为四价元素的一类材料，如硅、锗等</a:t>
            </a:r>
            <a:endParaRPr lang="en-US" altLang="zh-CN" sz="2000" dirty="0" smtClean="0"/>
          </a:p>
          <a:p>
            <a:r>
              <a:rPr lang="en-US" altLang="zh-CN" sz="2000" dirty="0" smtClean="0"/>
              <a:t>1.</a:t>
            </a:r>
            <a:r>
              <a:rPr lang="zh-CN" altLang="zh-CN" sz="2000" dirty="0" smtClean="0"/>
              <a:t>掺杂半导体</a:t>
            </a:r>
          </a:p>
          <a:p>
            <a:endParaRPr lang="zh-CN" altLang="en-US" sz="20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二极管</a:t>
            </a:r>
          </a:p>
        </p:txBody>
      </p:sp>
      <p:pic>
        <p:nvPicPr>
          <p:cNvPr id="142338" name="Picture 2" descr="照片 178"/>
          <p:cNvPicPr>
            <a:picLocks noChangeAspect="1" noChangeArrowheads="1"/>
          </p:cNvPicPr>
          <p:nvPr/>
        </p:nvPicPr>
        <p:blipFill>
          <a:blip r:embed="rId3" cstate="print">
            <a:lum contrast="48000"/>
          </a:blip>
          <a:srcRect l="60678" t="7185" r="16212" b="76982"/>
          <a:stretch>
            <a:fillRect/>
          </a:stretch>
        </p:blipFill>
        <p:spPr bwMode="auto">
          <a:xfrm>
            <a:off x="1828871" y="2438426"/>
            <a:ext cx="2189227" cy="205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9" name="Picture 3" descr="照片 178"/>
          <p:cNvPicPr>
            <a:picLocks noChangeAspect="1" noChangeArrowheads="1"/>
          </p:cNvPicPr>
          <p:nvPr/>
        </p:nvPicPr>
        <p:blipFill>
          <a:blip r:embed="rId3" cstate="print">
            <a:lum contrast="48000"/>
          </a:blip>
          <a:srcRect l="37013" t="6996" r="39507" b="76253"/>
          <a:stretch>
            <a:fillRect/>
          </a:stretch>
        </p:blipFill>
        <p:spPr bwMode="auto">
          <a:xfrm>
            <a:off x="4572000" y="2438426"/>
            <a:ext cx="2209742" cy="2167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295486" y="4648168"/>
            <a:ext cx="6705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a</a:t>
            </a:r>
            <a:r>
              <a:rPr lang="zh-CN" altLang="zh-CN" sz="1800" dirty="0" smtClean="0"/>
              <a:t>）硅中掺磷形成电子（</a:t>
            </a:r>
            <a:r>
              <a:rPr lang="en-US" altLang="zh-CN" sz="1800" dirty="0" smtClean="0"/>
              <a:t>N</a:t>
            </a:r>
            <a:r>
              <a:rPr lang="zh-CN" altLang="zh-CN" sz="1800" dirty="0" smtClean="0"/>
              <a:t>型）  （</a:t>
            </a:r>
            <a:r>
              <a:rPr lang="en-US" altLang="zh-CN" sz="1800" dirty="0" smtClean="0"/>
              <a:t>b</a:t>
            </a:r>
            <a:r>
              <a:rPr lang="zh-CN" altLang="zh-CN" sz="1800" dirty="0" smtClean="0"/>
              <a:t>）硅中掺硼形成空穴（</a:t>
            </a:r>
            <a:r>
              <a:rPr lang="en-US" altLang="zh-CN" sz="1800" dirty="0" smtClean="0"/>
              <a:t>P</a:t>
            </a:r>
            <a:r>
              <a:rPr lang="zh-CN" altLang="zh-CN" sz="1800" dirty="0" smtClean="0"/>
              <a:t>型）</a:t>
            </a:r>
            <a:endParaRPr lang="zh-CN" altLang="en-US" sz="1800" dirty="0"/>
          </a:p>
        </p:txBody>
      </p:sp>
      <p:pic>
        <p:nvPicPr>
          <p:cNvPr id="142340" name="Picture 4" descr="照片 178"/>
          <p:cNvPicPr>
            <a:picLocks noChangeAspect="1" noChangeArrowheads="1"/>
          </p:cNvPicPr>
          <p:nvPr/>
        </p:nvPicPr>
        <p:blipFill>
          <a:blip r:embed="rId3" cstate="print">
            <a:lum contrast="48000"/>
          </a:blip>
          <a:srcRect l="64590" t="25151" r="20314" b="67290"/>
          <a:stretch>
            <a:fillRect/>
          </a:stretch>
        </p:blipFill>
        <p:spPr bwMode="auto">
          <a:xfrm>
            <a:off x="2133664" y="5029158"/>
            <a:ext cx="1645877" cy="1142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1" name="Picture 5" descr="照片 178"/>
          <p:cNvPicPr>
            <a:picLocks noChangeAspect="1" noChangeArrowheads="1"/>
          </p:cNvPicPr>
          <p:nvPr/>
        </p:nvPicPr>
        <p:blipFill>
          <a:blip r:embed="rId3" cstate="print">
            <a:lum contrast="48000"/>
          </a:blip>
          <a:srcRect l="42303" t="24814" r="42383" b="67371"/>
          <a:stretch>
            <a:fillRect/>
          </a:stretch>
        </p:blipFill>
        <p:spPr bwMode="auto">
          <a:xfrm>
            <a:off x="4952990" y="5029158"/>
            <a:ext cx="1676356" cy="115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1295486" y="6248326"/>
            <a:ext cx="5943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800" dirty="0" smtClean="0"/>
              <a:t>（</a:t>
            </a:r>
            <a:r>
              <a:rPr lang="en-US" altLang="zh-CN" sz="1800" dirty="0" smtClean="0"/>
              <a:t>c</a:t>
            </a:r>
            <a:r>
              <a:rPr lang="zh-CN" altLang="zh-CN" sz="1800" dirty="0" smtClean="0"/>
              <a:t>）</a:t>
            </a:r>
            <a:r>
              <a:rPr lang="en-US" altLang="zh-CN" sz="1800" dirty="0" smtClean="0"/>
              <a:t>N</a:t>
            </a:r>
            <a:r>
              <a:rPr lang="zh-CN" altLang="zh-CN" sz="1800" dirty="0" smtClean="0"/>
              <a:t>型半导体符号</a:t>
            </a:r>
            <a:r>
              <a:rPr lang="en-US" altLang="zh-CN" sz="1800" dirty="0" smtClean="0"/>
              <a:t>        </a:t>
            </a:r>
            <a:r>
              <a:rPr lang="zh-CN" altLang="zh-CN" sz="1800" dirty="0" smtClean="0"/>
              <a:t>（</a:t>
            </a:r>
            <a:r>
              <a:rPr lang="en-US" altLang="zh-CN" sz="1800" dirty="0" smtClean="0"/>
              <a:t>d</a:t>
            </a:r>
            <a:r>
              <a:rPr lang="zh-CN" altLang="zh-CN" sz="1800" dirty="0" smtClean="0"/>
              <a:t>）</a:t>
            </a:r>
            <a:r>
              <a:rPr lang="en-US" altLang="zh-CN" sz="1800" dirty="0" smtClean="0"/>
              <a:t>P</a:t>
            </a:r>
            <a:r>
              <a:rPr lang="zh-CN" altLang="zh-CN" sz="1800" dirty="0" smtClean="0"/>
              <a:t>型半导体符号</a:t>
            </a:r>
            <a:endParaRPr lang="zh-CN" altLang="en-US" sz="1800" dirty="0"/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495802" y="2438426"/>
            <a:ext cx="0" cy="4114692"/>
          </a:xfrm>
          <a:prstGeom prst="line">
            <a:avLst/>
          </a:prstGeom>
          <a:ln>
            <a:prstDash val="sysDot"/>
            <a:headEnd type="oval" w="med" len="med"/>
            <a:tailEnd type="oval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33506" y="2590822"/>
            <a:ext cx="609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984CC"/>
                </a:solidFill>
                <a:latin typeface="华文琥珀" pitchFamily="2" charset="-122"/>
                <a:ea typeface="华文琥珀" pitchFamily="2" charset="-122"/>
              </a:rPr>
              <a:t>Ｎ</a:t>
            </a:r>
            <a:endParaRPr lang="en-US" altLang="zh-CN" sz="2800" dirty="0" smtClean="0">
              <a:solidFill>
                <a:srgbClr val="1984CC"/>
              </a:solidFill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2800" dirty="0" smtClean="0">
                <a:solidFill>
                  <a:srgbClr val="1984CC"/>
                </a:solidFill>
                <a:latin typeface="华文琥珀" pitchFamily="2" charset="-122"/>
                <a:ea typeface="华文琥珀" pitchFamily="2" charset="-122"/>
              </a:rPr>
              <a:t>型</a:t>
            </a:r>
            <a:endParaRPr lang="zh-CN" altLang="en-US" sz="2800" dirty="0">
              <a:solidFill>
                <a:srgbClr val="1984CC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19920" y="2514624"/>
            <a:ext cx="609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1984CC"/>
                </a:solidFill>
                <a:latin typeface="华文琥珀" pitchFamily="2" charset="-122"/>
                <a:ea typeface="华文琥珀" pitchFamily="2" charset="-122"/>
              </a:rPr>
              <a:t>Ｐ型</a:t>
            </a:r>
            <a:endParaRPr lang="zh-CN" altLang="en-US" sz="2800" dirty="0">
              <a:solidFill>
                <a:srgbClr val="1984CC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990600" y="1600248"/>
            <a:ext cx="7315200" cy="3870325"/>
          </a:xfrm>
        </p:spPr>
        <p:txBody>
          <a:bodyPr/>
          <a:lstStyle/>
          <a:p>
            <a:r>
              <a:rPr lang="en-US" altLang="zh-CN" sz="2000" dirty="0" smtClean="0"/>
              <a:t>2.PN</a:t>
            </a:r>
            <a:r>
              <a:rPr lang="zh-CN" altLang="zh-CN" sz="2000" dirty="0" smtClean="0"/>
              <a:t>结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PN</a:t>
            </a:r>
            <a:r>
              <a:rPr lang="zh-CN" altLang="zh-CN" sz="2000" dirty="0" smtClean="0"/>
              <a:t>结具有单向导电的特性</a:t>
            </a:r>
          </a:p>
          <a:p>
            <a:endParaRPr lang="zh-CN" altLang="zh-CN" sz="2000" dirty="0" smtClean="0"/>
          </a:p>
          <a:p>
            <a:endParaRPr lang="zh-CN" altLang="en-US" sz="2000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二极管</a:t>
            </a:r>
          </a:p>
        </p:txBody>
      </p:sp>
      <p:pic>
        <p:nvPicPr>
          <p:cNvPr id="143362" name="Picture 2" descr="g08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84" y="2362228"/>
            <a:ext cx="2590732" cy="259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3" name="Picture 3" descr="g0802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396" y="2590822"/>
            <a:ext cx="2590732" cy="2405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1371684" y="5257752"/>
            <a:ext cx="60958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(a) PN</a:t>
            </a:r>
            <a:r>
              <a:rPr lang="zh-CN" altLang="zh-CN" sz="1600" dirty="0" smtClean="0"/>
              <a:t>结加正向电压而导通</a:t>
            </a:r>
            <a:r>
              <a:rPr lang="en-US" altLang="zh-CN" sz="1600" dirty="0" smtClean="0"/>
              <a:t>           (b) PN</a:t>
            </a:r>
            <a:r>
              <a:rPr lang="zh-CN" altLang="zh-CN" sz="1600" dirty="0" smtClean="0"/>
              <a:t>结加反向电压而截止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7.1.2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二极管及特性参数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二极管</a:t>
            </a: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000" dirty="0" smtClean="0"/>
              <a:t>1</a:t>
            </a:r>
            <a:r>
              <a:rPr lang="zh-CN" altLang="zh-CN" sz="2000" dirty="0" smtClean="0"/>
              <a:t>．二极管的结构原理</a:t>
            </a:r>
            <a:endParaRPr lang="en-US" altLang="zh-CN" sz="2000" dirty="0" smtClean="0"/>
          </a:p>
          <a:p>
            <a:r>
              <a:rPr lang="zh-CN" altLang="zh-CN" sz="2000" dirty="0" smtClean="0"/>
              <a:t>将一个</a:t>
            </a:r>
            <a:r>
              <a:rPr lang="en-US" altLang="zh-CN" sz="2000" dirty="0" smtClean="0"/>
              <a:t>PN</a:t>
            </a:r>
            <a:r>
              <a:rPr lang="zh-CN" altLang="zh-CN" sz="2000" dirty="0" smtClean="0"/>
              <a:t>结两端各接上电极引线，封装在管壳内，就制成一个二极管。</a:t>
            </a:r>
            <a:endParaRPr lang="zh-CN" altLang="en-US" sz="2000" dirty="0"/>
          </a:p>
        </p:txBody>
      </p:sp>
      <p:pic>
        <p:nvPicPr>
          <p:cNvPr id="145409" name="Picture 1" descr="g0803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792" y="2667020"/>
            <a:ext cx="3349532" cy="182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0" name="Picture 2" descr="g08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188" y="5333950"/>
            <a:ext cx="2514534" cy="83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5562574" y="4724366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 smtClean="0"/>
              <a:t> (a) </a:t>
            </a:r>
            <a:r>
              <a:rPr lang="zh-CN" altLang="zh-CN" sz="1800" dirty="0" smtClean="0"/>
              <a:t>二极管外形</a:t>
            </a:r>
            <a:endParaRPr lang="zh-CN" altLang="en-US" sz="1800" dirty="0"/>
          </a:p>
        </p:txBody>
      </p:sp>
      <p:sp>
        <p:nvSpPr>
          <p:cNvPr id="14" name="矩形 13"/>
          <p:cNvSpPr/>
          <p:nvPr/>
        </p:nvSpPr>
        <p:spPr>
          <a:xfrm>
            <a:off x="5774170" y="624832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 smtClean="0"/>
              <a:t>(b) </a:t>
            </a:r>
            <a:r>
              <a:rPr lang="zh-CN" altLang="zh-CN" sz="1800" dirty="0" smtClean="0"/>
              <a:t>使用符号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二极管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．二极管的</a:t>
            </a:r>
            <a:r>
              <a:rPr lang="en-US" altLang="zh-CN" sz="2400" i="1" dirty="0" smtClean="0"/>
              <a:t>U-</a:t>
            </a:r>
            <a:r>
              <a:rPr lang="en-US" altLang="zh-CN" sz="2400" i="1" baseline="30000" dirty="0" smtClean="0"/>
              <a:t> </a:t>
            </a:r>
            <a:r>
              <a:rPr lang="en-US" altLang="zh-CN" sz="2400" i="1" dirty="0" smtClean="0"/>
              <a:t>I</a:t>
            </a:r>
            <a:r>
              <a:rPr lang="zh-CN" altLang="zh-CN" sz="2400" dirty="0" smtClean="0"/>
              <a:t>特性</a:t>
            </a:r>
            <a:endParaRPr lang="zh-CN" altLang="en-US" sz="2400" dirty="0"/>
          </a:p>
        </p:txBody>
      </p:sp>
      <p:sp>
        <p:nvSpPr>
          <p:cNvPr id="11" name="内容占位符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）正向特性</a:t>
            </a:r>
            <a:endParaRPr lang="en-US" altLang="zh-CN" sz="2000" dirty="0" smtClean="0"/>
          </a:p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）反向特性</a:t>
            </a:r>
            <a:endParaRPr lang="en-US" altLang="zh-CN" sz="2000" dirty="0" smtClean="0"/>
          </a:p>
          <a:p>
            <a:endParaRPr lang="en-US" altLang="zh-CN" sz="2000" b="1" dirty="0" smtClean="0"/>
          </a:p>
          <a:p>
            <a:pPr>
              <a:buNone/>
            </a:pPr>
            <a:r>
              <a:rPr lang="en-US" altLang="zh-CN" sz="2000" dirty="0" smtClean="0"/>
              <a:t>3</a:t>
            </a:r>
            <a:r>
              <a:rPr lang="zh-CN" altLang="zh-CN" sz="2000" dirty="0" smtClean="0"/>
              <a:t>．二极管的主要参数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）最大整流电流</a:t>
            </a:r>
            <a:r>
              <a:rPr lang="en-US" altLang="zh-CN" sz="2000" i="1" dirty="0" smtClean="0"/>
              <a:t>I</a:t>
            </a:r>
            <a:r>
              <a:rPr lang="en-US" altLang="zh-CN" sz="2000" baseline="-25000" dirty="0" smtClean="0"/>
              <a:t>FM</a:t>
            </a:r>
          </a:p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）最高反向工作电压</a:t>
            </a:r>
            <a:r>
              <a:rPr lang="en-US" altLang="zh-CN" sz="2000" i="1" dirty="0" smtClean="0"/>
              <a:t>U</a:t>
            </a:r>
            <a:r>
              <a:rPr lang="en-US" altLang="zh-CN" sz="2000" baseline="-25000" dirty="0" smtClean="0"/>
              <a:t>RM</a:t>
            </a:r>
            <a:endParaRPr lang="zh-CN" altLang="en-US" sz="2000" dirty="0" smtClean="0"/>
          </a:p>
          <a:p>
            <a:pPr>
              <a:buNone/>
            </a:pPr>
            <a:endParaRPr lang="zh-CN" altLang="en-US" sz="2000" b="1" dirty="0" smtClean="0"/>
          </a:p>
          <a:p>
            <a:endParaRPr lang="zh-CN" altLang="en-US" sz="2000" dirty="0"/>
          </a:p>
        </p:txBody>
      </p:sp>
      <p:pic>
        <p:nvPicPr>
          <p:cNvPr id="150530" name="Picture 2" descr="g0804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198" y="2743218"/>
            <a:ext cx="3559784" cy="304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决策 15"/>
          <p:cNvSpPr/>
          <p:nvPr/>
        </p:nvSpPr>
        <p:spPr>
          <a:xfrm>
            <a:off x="2514654" y="5257752"/>
            <a:ext cx="2812377" cy="917079"/>
          </a:xfrm>
          <a:prstGeom prst="flowChartDecisio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dirty="0" smtClean="0"/>
              <a:t>稳压应用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7.1.3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特殊二极管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二极管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000" dirty="0" smtClean="0"/>
              <a:t>1</a:t>
            </a:r>
            <a:r>
              <a:rPr lang="zh-CN" altLang="zh-CN" sz="2000" dirty="0" smtClean="0"/>
              <a:t>．硅稳压二极管</a:t>
            </a:r>
            <a:endParaRPr lang="en-US" altLang="zh-CN" sz="2000" dirty="0" smtClean="0"/>
          </a:p>
          <a:p>
            <a:r>
              <a:rPr lang="zh-CN" altLang="zh-CN" sz="2000" dirty="0" smtClean="0"/>
              <a:t>简称稳压管，是利用反向特性工作的。因反向击穿电压稳定，当将反向电流控制在一定范围内，可用于稳定电路两端的电压。</a:t>
            </a:r>
            <a:endParaRPr lang="zh-CN" altLang="en-US" sz="2000" dirty="0"/>
          </a:p>
        </p:txBody>
      </p:sp>
      <p:pic>
        <p:nvPicPr>
          <p:cNvPr id="12" name="内容占位符 11" descr="2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486376" y="2895614"/>
            <a:ext cx="2743128" cy="2743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57308" y="5257752"/>
            <a:ext cx="2812377" cy="917079"/>
          </a:xfrm>
          <a:prstGeom prst="flowChartDecisi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zh-CN" dirty="0" smtClean="0"/>
              <a:t>击穿特性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7.1  </a:t>
            </a:r>
            <a:r>
              <a:rPr lang="zh-CN" altLang="zh-CN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二极管</a:t>
            </a:r>
          </a:p>
        </p:txBody>
      </p:sp>
      <p:pic>
        <p:nvPicPr>
          <p:cNvPr id="13" name="内容占位符 12" descr="2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990694" y="3124208"/>
            <a:ext cx="3431291" cy="25145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内容占位符 9"/>
          <p:cNvSpPr>
            <a:spLocks noGrp="1"/>
          </p:cNvSpPr>
          <p:nvPr>
            <p:ph sz="half" idx="2"/>
          </p:nvPr>
        </p:nvSpPr>
        <p:spPr>
          <a:xfrm>
            <a:off x="4724396" y="2743218"/>
            <a:ext cx="3581400" cy="3870325"/>
          </a:xfrm>
        </p:spPr>
        <p:txBody>
          <a:bodyPr/>
          <a:lstStyle/>
          <a:p>
            <a:r>
              <a:rPr lang="zh-CN" altLang="zh-CN" sz="2000" dirty="0" smtClean="0"/>
              <a:t>发光二极管又称</a:t>
            </a:r>
            <a:r>
              <a:rPr lang="en-US" altLang="zh-CN" sz="2000" dirty="0" smtClean="0"/>
              <a:t>LED</a:t>
            </a:r>
          </a:p>
          <a:p>
            <a:endParaRPr lang="en-US" altLang="zh-CN" sz="2000" dirty="0" smtClean="0"/>
          </a:p>
          <a:p>
            <a:r>
              <a:rPr lang="zh-CN" altLang="zh-CN" sz="2000" dirty="0" smtClean="0"/>
              <a:t>当电流流过发光二极管时，其</a:t>
            </a:r>
            <a:r>
              <a:rPr lang="en-US" altLang="zh-CN" sz="2000" dirty="0" smtClean="0"/>
              <a:t>PN</a:t>
            </a:r>
            <a:r>
              <a:rPr lang="zh-CN" altLang="zh-CN" sz="2000" dirty="0" smtClean="0"/>
              <a:t>结发出一定波长的光。制作</a:t>
            </a:r>
            <a:r>
              <a:rPr lang="en-US" altLang="zh-CN" sz="2000" dirty="0" smtClean="0"/>
              <a:t>PN</a:t>
            </a:r>
            <a:r>
              <a:rPr lang="zh-CN" altLang="zh-CN" sz="2000" dirty="0" smtClean="0"/>
              <a:t>结的材料不同，发光的颜色不同</a:t>
            </a:r>
            <a:endParaRPr lang="zh-CN" altLang="en-US" sz="2000" dirty="0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．发光二极管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owerpoint-template-24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1_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3293</TotalTime>
  <Pages>0</Pages>
  <Words>994</Words>
  <Characters>0</Characters>
  <Application>Microsoft Office PowerPoint</Application>
  <DocSecurity>0</DocSecurity>
  <PresentationFormat>全屏显示(4:3)</PresentationFormat>
  <Lines>0</Lines>
  <Paragraphs>168</Paragraphs>
  <Slides>26</Slides>
  <Notes>25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powerpoint-template-24</vt:lpstr>
      <vt:lpstr>1_powerpoint-template-24</vt:lpstr>
      <vt:lpstr>公式</vt:lpstr>
      <vt:lpstr>Microsoft 公式 3.0</vt:lpstr>
      <vt:lpstr>第七章　二极管和三极管</vt:lpstr>
      <vt:lpstr>学前提示</vt:lpstr>
      <vt:lpstr>7.1.1 PN结简介</vt:lpstr>
      <vt:lpstr>幻灯片 4</vt:lpstr>
      <vt:lpstr>幻灯片 5</vt:lpstr>
      <vt:lpstr>7.1.2 二极管及特性参数</vt:lpstr>
      <vt:lpstr>2．二极管的U- I特性</vt:lpstr>
      <vt:lpstr>7.1.3 特殊二极管</vt:lpstr>
      <vt:lpstr>2．发光二极管</vt:lpstr>
      <vt:lpstr>幻灯片 10</vt:lpstr>
      <vt:lpstr>幻灯片 11</vt:lpstr>
      <vt:lpstr>幻灯片 12</vt:lpstr>
      <vt:lpstr>幻灯片 13</vt:lpstr>
      <vt:lpstr>7.2.1 三极管的结构</vt:lpstr>
      <vt:lpstr>7.2.2 三极管的电流放大作用</vt:lpstr>
      <vt:lpstr>7.2.3  三极管的特性曲线及3个工作区域</vt:lpstr>
      <vt:lpstr>2．三极管的3个工作区域</vt:lpstr>
      <vt:lpstr>3．三极管的主要参数</vt:lpstr>
      <vt:lpstr>7.3.1 绝缘栅型场效晶体管的导电类型</vt:lpstr>
      <vt:lpstr>7.3.2 NMOS管特性曲线</vt:lpstr>
      <vt:lpstr>幻灯片 21</vt:lpstr>
      <vt:lpstr>3.跨导</vt:lpstr>
      <vt:lpstr>7.4.1  三极管开关放大应用</vt:lpstr>
      <vt:lpstr>幻灯片 24</vt:lpstr>
      <vt:lpstr>7.4.2 场效晶体管开关应用</vt:lpstr>
      <vt:lpstr>幻灯片 26</vt:lpstr>
    </vt:vector>
  </TitlesOfParts>
  <Manager/>
  <Company>Templates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直流电路 1.1 电路的组成 1.2 电路基本物理量 1.3 电阻</dc:title>
  <dc:subject/>
  <dc:creator/>
  <cp:keywords/>
  <dc:description/>
  <cp:lastModifiedBy>hepsh</cp:lastModifiedBy>
  <cp:revision>771</cp:revision>
  <cp:lastPrinted>1899-12-30T00:00:00Z</cp:lastPrinted>
  <dcterms:created xsi:type="dcterms:W3CDTF">2007-01-28T20:13:27Z</dcterms:created>
  <dcterms:modified xsi:type="dcterms:W3CDTF">2012-04-16T01:56:15Z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