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2.xml" ContentType="application/vnd.openxmlformats-officedocument.drawingml.diagramColors+xml"/>
  <Override PartName="/ppt/diagrams/drawing3.xml" ContentType="application/vnd.ms-office.drawingml.diagramDrawing+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layout4.xml" ContentType="application/vnd.openxmlformats-officedocument.drawingml.diagramLayout+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Default Extension="vml" ContentType="application/vnd.openxmlformats-officedocument.vmlDrawing"/>
  <Override PartName="/ppt/notesSlides/notesSlide2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notesMasterIdLst>
    <p:notesMasterId r:id="rId29"/>
  </p:notesMasterIdLst>
  <p:sldIdLst>
    <p:sldId id="256" r:id="rId3"/>
    <p:sldId id="430" r:id="rId4"/>
    <p:sldId id="332" r:id="rId5"/>
    <p:sldId id="431" r:id="rId6"/>
    <p:sldId id="432" r:id="rId7"/>
    <p:sldId id="433" r:id="rId8"/>
    <p:sldId id="434" r:id="rId9"/>
    <p:sldId id="435" r:id="rId10"/>
    <p:sldId id="436" r:id="rId11"/>
    <p:sldId id="437" r:id="rId12"/>
    <p:sldId id="438" r:id="rId13"/>
    <p:sldId id="439" r:id="rId14"/>
    <p:sldId id="440" r:id="rId15"/>
    <p:sldId id="429" r:id="rId16"/>
    <p:sldId id="441" r:id="rId17"/>
    <p:sldId id="442" r:id="rId18"/>
    <p:sldId id="443" r:id="rId19"/>
    <p:sldId id="444" r:id="rId20"/>
    <p:sldId id="445" r:id="rId21"/>
    <p:sldId id="446" r:id="rId22"/>
    <p:sldId id="447" r:id="rId23"/>
    <p:sldId id="448" r:id="rId24"/>
    <p:sldId id="449" r:id="rId25"/>
    <p:sldId id="450" r:id="rId26"/>
    <p:sldId id="451" r:id="rId27"/>
    <p:sldId id="452" r:id="rId28"/>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pitchFamily="34" charset="0"/>
        <a:ea typeface="+mn-ea"/>
        <a:cs typeface="+mn-cs"/>
      </a:defRPr>
    </a:lvl1pPr>
    <a:lvl2pPr marL="457200" algn="ctr" rtl="0" fontAlgn="base">
      <a:spcBef>
        <a:spcPct val="0"/>
      </a:spcBef>
      <a:spcAft>
        <a:spcPct val="0"/>
      </a:spcAft>
      <a:defRPr sz="2400" kern="1200">
        <a:solidFill>
          <a:schemeClr val="tx1"/>
        </a:solidFill>
        <a:latin typeface="Arial" pitchFamily="34" charset="0"/>
        <a:ea typeface="+mn-ea"/>
        <a:cs typeface="+mn-cs"/>
      </a:defRPr>
    </a:lvl2pPr>
    <a:lvl3pPr marL="914400" algn="ctr" rtl="0" fontAlgn="base">
      <a:spcBef>
        <a:spcPct val="0"/>
      </a:spcBef>
      <a:spcAft>
        <a:spcPct val="0"/>
      </a:spcAft>
      <a:defRPr sz="2400" kern="1200">
        <a:solidFill>
          <a:schemeClr val="tx1"/>
        </a:solidFill>
        <a:latin typeface="Arial" pitchFamily="34" charset="0"/>
        <a:ea typeface="+mn-ea"/>
        <a:cs typeface="+mn-cs"/>
      </a:defRPr>
    </a:lvl3pPr>
    <a:lvl4pPr marL="1371600" algn="ctr" rtl="0" fontAlgn="base">
      <a:spcBef>
        <a:spcPct val="0"/>
      </a:spcBef>
      <a:spcAft>
        <a:spcPct val="0"/>
      </a:spcAft>
      <a:defRPr sz="2400" kern="1200">
        <a:solidFill>
          <a:schemeClr val="tx1"/>
        </a:solidFill>
        <a:latin typeface="Arial" pitchFamily="34" charset="0"/>
        <a:ea typeface="+mn-ea"/>
        <a:cs typeface="+mn-cs"/>
      </a:defRPr>
    </a:lvl4pPr>
    <a:lvl5pPr marL="1828800" algn="ctr" rtl="0" fontAlgn="base">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B3D3EA"/>
    <a:srgbClr val="78ADCD"/>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5" autoAdjust="0"/>
  </p:normalViewPr>
  <p:slideViewPr>
    <p:cSldViewPr>
      <p:cViewPr varScale="1">
        <p:scale>
          <a:sx n="101" d="100"/>
          <a:sy n="101" d="100"/>
        </p:scale>
        <p:origin x="-258" y="-84"/>
      </p:cViewPr>
      <p:guideLst>
        <p:guide orient="horz" pos="2160"/>
        <p:guide pos="2880"/>
      </p:guideLst>
    </p:cSldViewPr>
  </p:slideViewPr>
  <p:outlineViewPr>
    <p:cViewPr>
      <p:scale>
        <a:sx n="33" d="100"/>
        <a:sy n="33" d="100"/>
      </p:scale>
      <p:origin x="0" y="13104"/>
    </p:cViewPr>
  </p:outlineViewPr>
  <p:notesTextViewPr>
    <p:cViewPr>
      <p:scale>
        <a:sx n="100" d="100"/>
        <a:sy n="100" d="100"/>
      </p:scale>
      <p:origin x="0" y="0"/>
    </p:cViewPr>
  </p:notesTextViewPr>
  <p:gridSpacing cx="78027213" cy="78027213"/>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12411D-89C9-447A-9929-A20FC0820135}" type="doc">
      <dgm:prSet loTypeId="urn:microsoft.com/office/officeart/2005/8/layout/vList5" loCatId="list" qsTypeId="urn:microsoft.com/office/officeart/2005/8/quickstyle/simple4" qsCatId="simple" csTypeId="urn:microsoft.com/office/officeart/2005/8/colors/colorful4" csCatId="colorful" phldr="1"/>
      <dgm:spPr/>
      <dgm:t>
        <a:bodyPr/>
        <a:lstStyle/>
        <a:p>
          <a:endParaRPr lang="zh-CN" altLang="en-US"/>
        </a:p>
      </dgm:t>
    </dgm:pt>
    <dgm:pt modelId="{D83B707D-D6E9-4C98-AEBF-6E90BCB748C9}">
      <dgm:prSet phldrT="[文本]" custT="1"/>
      <dgm:spPr/>
      <dgm:t>
        <a:bodyPr/>
        <a:lstStyle/>
        <a:p>
          <a:r>
            <a:rPr lang="zh-CN" altLang="en-US" sz="3200" dirty="0" smtClean="0"/>
            <a:t>定义</a:t>
          </a:r>
          <a:endParaRPr lang="zh-CN" altLang="en-US" sz="3200" dirty="0"/>
        </a:p>
      </dgm:t>
    </dgm:pt>
    <dgm:pt modelId="{E1C435D6-71D9-4055-B061-B2DC3FAA354C}" type="parTrans" cxnId="{61C57E2B-4FED-4C09-B4E5-44726CA2E6C4}">
      <dgm:prSet/>
      <dgm:spPr/>
      <dgm:t>
        <a:bodyPr/>
        <a:lstStyle/>
        <a:p>
          <a:endParaRPr lang="zh-CN" altLang="en-US"/>
        </a:p>
      </dgm:t>
    </dgm:pt>
    <dgm:pt modelId="{8F01375A-7C30-4179-A343-CE9101E71F78}" type="sibTrans" cxnId="{61C57E2B-4FED-4C09-B4E5-44726CA2E6C4}">
      <dgm:prSet/>
      <dgm:spPr/>
      <dgm:t>
        <a:bodyPr/>
        <a:lstStyle/>
        <a:p>
          <a:endParaRPr lang="zh-CN" altLang="en-US"/>
        </a:p>
      </dgm:t>
    </dgm:pt>
    <dgm:pt modelId="{20CB1754-0189-42C3-94E4-1F5C7332D82E}">
      <dgm:prSet custT="1"/>
      <dgm:spPr/>
      <dgm:t>
        <a:bodyPr/>
        <a:lstStyle/>
        <a:p>
          <a:r>
            <a:rPr lang="zh-CN" altLang="en-US" sz="3200" dirty="0" smtClean="0"/>
            <a:t>用途</a:t>
          </a:r>
        </a:p>
      </dgm:t>
    </dgm:pt>
    <dgm:pt modelId="{C4867812-D35A-435A-BF0B-43704B66C86F}" type="parTrans" cxnId="{C1C8F9DD-ED55-44B2-98A6-263FC23B765F}">
      <dgm:prSet/>
      <dgm:spPr/>
      <dgm:t>
        <a:bodyPr/>
        <a:lstStyle/>
        <a:p>
          <a:endParaRPr lang="zh-CN" altLang="en-US"/>
        </a:p>
      </dgm:t>
    </dgm:pt>
    <dgm:pt modelId="{0A1F01BE-BAB4-4DE4-B46A-E2E2F3264E91}" type="sibTrans" cxnId="{C1C8F9DD-ED55-44B2-98A6-263FC23B765F}">
      <dgm:prSet/>
      <dgm:spPr/>
      <dgm:t>
        <a:bodyPr/>
        <a:lstStyle/>
        <a:p>
          <a:endParaRPr lang="zh-CN" altLang="en-US"/>
        </a:p>
      </dgm:t>
    </dgm:pt>
    <dgm:pt modelId="{42DA3C62-D418-4A6A-BD35-23E530ADA1BC}">
      <dgm:prSet/>
      <dgm:spPr/>
      <dgm:t>
        <a:bodyPr/>
        <a:lstStyle/>
        <a:p>
          <a:r>
            <a:rPr lang="zh-CN" dirty="0" smtClean="0"/>
            <a:t>当需要知道绕组的相位或绕组串并联时，必须知道同名端</a:t>
          </a:r>
          <a:endParaRPr lang="zh-CN" altLang="en-US" dirty="0"/>
        </a:p>
      </dgm:t>
    </dgm:pt>
    <dgm:pt modelId="{BAAE4F5C-00D7-4987-AF78-40A7999C0427}" type="parTrans" cxnId="{AC704349-7648-406E-8B8A-6E80AC44CCDD}">
      <dgm:prSet/>
      <dgm:spPr/>
      <dgm:t>
        <a:bodyPr/>
        <a:lstStyle/>
        <a:p>
          <a:endParaRPr lang="zh-CN" altLang="en-US"/>
        </a:p>
      </dgm:t>
    </dgm:pt>
    <dgm:pt modelId="{7BCB44F1-C911-47DB-9937-DC8472067CBB}" type="sibTrans" cxnId="{AC704349-7648-406E-8B8A-6E80AC44CCDD}">
      <dgm:prSet/>
      <dgm:spPr/>
      <dgm:t>
        <a:bodyPr/>
        <a:lstStyle/>
        <a:p>
          <a:endParaRPr lang="zh-CN" altLang="en-US"/>
        </a:p>
      </dgm:t>
    </dgm:pt>
    <dgm:pt modelId="{81C0D6A5-7CD2-4E08-8E30-5FFA5286D574}">
      <dgm:prSet phldrT="[文本]"/>
      <dgm:spPr/>
      <dgm:t>
        <a:bodyPr/>
        <a:lstStyle/>
        <a:p>
          <a:r>
            <a:rPr lang="zh-CN" dirty="0" smtClean="0"/>
            <a:t>当给变压器的初级绕组（或次级各绕组）通以电流时，它们在磁路中产生的磁通方向如果相同，则称各绕组电流的流入端为同名端，用“·”表示</a:t>
          </a:r>
          <a:endParaRPr lang="zh-CN" altLang="en-US" dirty="0"/>
        </a:p>
      </dgm:t>
    </dgm:pt>
    <dgm:pt modelId="{E1AD8AB3-959B-4929-8E62-5E3CA8970F73}" type="parTrans" cxnId="{635F0338-CF33-4658-B1AD-BFE077AB0505}">
      <dgm:prSet/>
      <dgm:spPr/>
      <dgm:t>
        <a:bodyPr/>
        <a:lstStyle/>
        <a:p>
          <a:endParaRPr lang="zh-CN" altLang="en-US"/>
        </a:p>
      </dgm:t>
    </dgm:pt>
    <dgm:pt modelId="{E14B8E96-B810-4198-804D-428A4D93DA66}" type="sibTrans" cxnId="{635F0338-CF33-4658-B1AD-BFE077AB0505}">
      <dgm:prSet/>
      <dgm:spPr/>
      <dgm:t>
        <a:bodyPr/>
        <a:lstStyle/>
        <a:p>
          <a:endParaRPr lang="zh-CN" altLang="en-US"/>
        </a:p>
      </dgm:t>
    </dgm:pt>
    <dgm:pt modelId="{22D899F6-C55D-4979-B51D-46D2000EAA99}" type="pres">
      <dgm:prSet presAssocID="{9912411D-89C9-447A-9929-A20FC0820135}" presName="Name0" presStyleCnt="0">
        <dgm:presLayoutVars>
          <dgm:dir/>
          <dgm:animLvl val="lvl"/>
          <dgm:resizeHandles val="exact"/>
        </dgm:presLayoutVars>
      </dgm:prSet>
      <dgm:spPr/>
      <dgm:t>
        <a:bodyPr/>
        <a:lstStyle/>
        <a:p>
          <a:endParaRPr lang="zh-CN" altLang="en-US"/>
        </a:p>
      </dgm:t>
    </dgm:pt>
    <dgm:pt modelId="{11259B1D-758D-43F0-A9CA-BD3CB59F0156}" type="pres">
      <dgm:prSet presAssocID="{D83B707D-D6E9-4C98-AEBF-6E90BCB748C9}" presName="linNode" presStyleCnt="0"/>
      <dgm:spPr/>
    </dgm:pt>
    <dgm:pt modelId="{E8C43960-D51C-419D-8B91-2C4570EAF264}" type="pres">
      <dgm:prSet presAssocID="{D83B707D-D6E9-4C98-AEBF-6E90BCB748C9}" presName="parentText" presStyleLbl="node1" presStyleIdx="0" presStyleCnt="2">
        <dgm:presLayoutVars>
          <dgm:chMax val="1"/>
          <dgm:bulletEnabled val="1"/>
        </dgm:presLayoutVars>
      </dgm:prSet>
      <dgm:spPr/>
      <dgm:t>
        <a:bodyPr/>
        <a:lstStyle/>
        <a:p>
          <a:endParaRPr lang="zh-CN" altLang="en-US"/>
        </a:p>
      </dgm:t>
    </dgm:pt>
    <dgm:pt modelId="{9BC9C0E9-A7BE-4B64-9354-A8CBAD18340C}" type="pres">
      <dgm:prSet presAssocID="{D83B707D-D6E9-4C98-AEBF-6E90BCB748C9}" presName="descendantText" presStyleLbl="alignAccFollowNode1" presStyleIdx="0" presStyleCnt="2">
        <dgm:presLayoutVars>
          <dgm:bulletEnabled val="1"/>
        </dgm:presLayoutVars>
      </dgm:prSet>
      <dgm:spPr/>
      <dgm:t>
        <a:bodyPr/>
        <a:lstStyle/>
        <a:p>
          <a:endParaRPr lang="zh-CN" altLang="en-US"/>
        </a:p>
      </dgm:t>
    </dgm:pt>
    <dgm:pt modelId="{14D54424-F7A8-41C9-ACD6-0B061125570E}" type="pres">
      <dgm:prSet presAssocID="{8F01375A-7C30-4179-A343-CE9101E71F78}" presName="sp" presStyleCnt="0"/>
      <dgm:spPr/>
    </dgm:pt>
    <dgm:pt modelId="{7E5F6737-B671-4B94-AF01-72C774F96925}" type="pres">
      <dgm:prSet presAssocID="{20CB1754-0189-42C3-94E4-1F5C7332D82E}" presName="linNode" presStyleCnt="0"/>
      <dgm:spPr/>
    </dgm:pt>
    <dgm:pt modelId="{9E7547BB-F41C-438B-B7E7-7AEF93F9661C}" type="pres">
      <dgm:prSet presAssocID="{20CB1754-0189-42C3-94E4-1F5C7332D82E}" presName="parentText" presStyleLbl="node1" presStyleIdx="1" presStyleCnt="2">
        <dgm:presLayoutVars>
          <dgm:chMax val="1"/>
          <dgm:bulletEnabled val="1"/>
        </dgm:presLayoutVars>
      </dgm:prSet>
      <dgm:spPr/>
      <dgm:t>
        <a:bodyPr/>
        <a:lstStyle/>
        <a:p>
          <a:endParaRPr lang="zh-CN" altLang="en-US"/>
        </a:p>
      </dgm:t>
    </dgm:pt>
    <dgm:pt modelId="{1C073C6E-E1C5-4430-A5E4-F32957B634C8}" type="pres">
      <dgm:prSet presAssocID="{20CB1754-0189-42C3-94E4-1F5C7332D82E}" presName="descendantText" presStyleLbl="alignAccFollowNode1" presStyleIdx="1" presStyleCnt="2">
        <dgm:presLayoutVars>
          <dgm:bulletEnabled val="1"/>
        </dgm:presLayoutVars>
      </dgm:prSet>
      <dgm:spPr/>
      <dgm:t>
        <a:bodyPr/>
        <a:lstStyle/>
        <a:p>
          <a:endParaRPr lang="zh-CN" altLang="en-US"/>
        </a:p>
      </dgm:t>
    </dgm:pt>
  </dgm:ptLst>
  <dgm:cxnLst>
    <dgm:cxn modelId="{FE49987D-AB95-4C01-B07A-4AF7680A092A}" type="presOf" srcId="{D83B707D-D6E9-4C98-AEBF-6E90BCB748C9}" destId="{E8C43960-D51C-419D-8B91-2C4570EAF264}" srcOrd="0" destOrd="0" presId="urn:microsoft.com/office/officeart/2005/8/layout/vList5"/>
    <dgm:cxn modelId="{635F0338-CF33-4658-B1AD-BFE077AB0505}" srcId="{D83B707D-D6E9-4C98-AEBF-6E90BCB748C9}" destId="{81C0D6A5-7CD2-4E08-8E30-5FFA5286D574}" srcOrd="0" destOrd="0" parTransId="{E1AD8AB3-959B-4929-8E62-5E3CA8970F73}" sibTransId="{E14B8E96-B810-4198-804D-428A4D93DA66}"/>
    <dgm:cxn modelId="{61C57E2B-4FED-4C09-B4E5-44726CA2E6C4}" srcId="{9912411D-89C9-447A-9929-A20FC0820135}" destId="{D83B707D-D6E9-4C98-AEBF-6E90BCB748C9}" srcOrd="0" destOrd="0" parTransId="{E1C435D6-71D9-4055-B061-B2DC3FAA354C}" sibTransId="{8F01375A-7C30-4179-A343-CE9101E71F78}"/>
    <dgm:cxn modelId="{8735AF1E-6E30-4FC0-8C21-0796D198B6A0}" type="presOf" srcId="{20CB1754-0189-42C3-94E4-1F5C7332D82E}" destId="{9E7547BB-F41C-438B-B7E7-7AEF93F9661C}" srcOrd="0" destOrd="0" presId="urn:microsoft.com/office/officeart/2005/8/layout/vList5"/>
    <dgm:cxn modelId="{2809FB32-5433-4FF9-A89A-50BD64DCD475}" type="presOf" srcId="{42DA3C62-D418-4A6A-BD35-23E530ADA1BC}" destId="{1C073C6E-E1C5-4430-A5E4-F32957B634C8}" srcOrd="0" destOrd="0" presId="urn:microsoft.com/office/officeart/2005/8/layout/vList5"/>
    <dgm:cxn modelId="{AC704349-7648-406E-8B8A-6E80AC44CCDD}" srcId="{20CB1754-0189-42C3-94E4-1F5C7332D82E}" destId="{42DA3C62-D418-4A6A-BD35-23E530ADA1BC}" srcOrd="0" destOrd="0" parTransId="{BAAE4F5C-00D7-4987-AF78-40A7999C0427}" sibTransId="{7BCB44F1-C911-47DB-9937-DC8472067CBB}"/>
    <dgm:cxn modelId="{8D12378C-FCA7-41A8-A534-1DFBBE318791}" type="presOf" srcId="{81C0D6A5-7CD2-4E08-8E30-5FFA5286D574}" destId="{9BC9C0E9-A7BE-4B64-9354-A8CBAD18340C}" srcOrd="0" destOrd="0" presId="urn:microsoft.com/office/officeart/2005/8/layout/vList5"/>
    <dgm:cxn modelId="{19FC73B6-AC0D-4A2D-B9EF-510DFDCCF480}" type="presOf" srcId="{9912411D-89C9-447A-9929-A20FC0820135}" destId="{22D899F6-C55D-4979-B51D-46D2000EAA99}" srcOrd="0" destOrd="0" presId="urn:microsoft.com/office/officeart/2005/8/layout/vList5"/>
    <dgm:cxn modelId="{C1C8F9DD-ED55-44B2-98A6-263FC23B765F}" srcId="{9912411D-89C9-447A-9929-A20FC0820135}" destId="{20CB1754-0189-42C3-94E4-1F5C7332D82E}" srcOrd="1" destOrd="0" parTransId="{C4867812-D35A-435A-BF0B-43704B66C86F}" sibTransId="{0A1F01BE-BAB4-4DE4-B46A-E2E2F3264E91}"/>
    <dgm:cxn modelId="{0C1BD78A-78C8-41A0-8B78-9B96E5BEB9AD}" type="presParOf" srcId="{22D899F6-C55D-4979-B51D-46D2000EAA99}" destId="{11259B1D-758D-43F0-A9CA-BD3CB59F0156}" srcOrd="0" destOrd="0" presId="urn:microsoft.com/office/officeart/2005/8/layout/vList5"/>
    <dgm:cxn modelId="{634D5932-220E-4269-B9A5-09C5DB21C717}" type="presParOf" srcId="{11259B1D-758D-43F0-A9CA-BD3CB59F0156}" destId="{E8C43960-D51C-419D-8B91-2C4570EAF264}" srcOrd="0" destOrd="0" presId="urn:microsoft.com/office/officeart/2005/8/layout/vList5"/>
    <dgm:cxn modelId="{AE4CC706-E33D-4DCD-B790-A316B241A860}" type="presParOf" srcId="{11259B1D-758D-43F0-A9CA-BD3CB59F0156}" destId="{9BC9C0E9-A7BE-4B64-9354-A8CBAD18340C}" srcOrd="1" destOrd="0" presId="urn:microsoft.com/office/officeart/2005/8/layout/vList5"/>
    <dgm:cxn modelId="{BA660B87-D562-41A0-96DC-0A2527F6966E}" type="presParOf" srcId="{22D899F6-C55D-4979-B51D-46D2000EAA99}" destId="{14D54424-F7A8-41C9-ACD6-0B061125570E}" srcOrd="1" destOrd="0" presId="urn:microsoft.com/office/officeart/2005/8/layout/vList5"/>
    <dgm:cxn modelId="{29F092AD-F659-4CED-A691-C67C84F9D269}" type="presParOf" srcId="{22D899F6-C55D-4979-B51D-46D2000EAA99}" destId="{7E5F6737-B671-4B94-AF01-72C774F96925}" srcOrd="2" destOrd="0" presId="urn:microsoft.com/office/officeart/2005/8/layout/vList5"/>
    <dgm:cxn modelId="{CA32C5DE-0FF2-45AA-A0F5-F26507E14D6D}" type="presParOf" srcId="{7E5F6737-B671-4B94-AF01-72C774F96925}" destId="{9E7547BB-F41C-438B-B7E7-7AEF93F9661C}" srcOrd="0" destOrd="0" presId="urn:microsoft.com/office/officeart/2005/8/layout/vList5"/>
    <dgm:cxn modelId="{F2F5327E-665A-479C-AE35-0403CAF85B37}" type="presParOf" srcId="{7E5F6737-B671-4B94-AF01-72C774F96925}" destId="{1C073C6E-E1C5-4430-A5E4-F32957B634C8}"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262442C-D69B-48B9-A3E3-B3393F7D98F4}" type="doc">
      <dgm:prSet loTypeId="urn:microsoft.com/office/officeart/2005/8/layout/list1" loCatId="list" qsTypeId="urn:microsoft.com/office/officeart/2005/8/quickstyle/simple3" qsCatId="simple" csTypeId="urn:microsoft.com/office/officeart/2005/8/colors/accent6_1" csCatId="accent6" phldr="1"/>
      <dgm:spPr/>
      <dgm:t>
        <a:bodyPr/>
        <a:lstStyle/>
        <a:p>
          <a:endParaRPr lang="zh-CN" altLang="en-US"/>
        </a:p>
      </dgm:t>
    </dgm:pt>
    <dgm:pt modelId="{269B5EE3-A483-4CBD-ADAA-8CABD4CA4EBD}">
      <dgm:prSet phldrT="[文本]" custT="1"/>
      <dgm:spPr/>
      <dgm:t>
        <a:bodyPr/>
        <a:lstStyle/>
        <a:p>
          <a:r>
            <a:rPr lang="zh-CN" altLang="en-US" sz="2800" dirty="0" smtClean="0"/>
            <a:t>变压器存在两种损耗</a:t>
          </a:r>
          <a:endParaRPr lang="zh-CN" altLang="en-US" sz="2800" dirty="0"/>
        </a:p>
      </dgm:t>
    </dgm:pt>
    <dgm:pt modelId="{3D0207D7-5D62-4CCA-9141-03ABDA0D9348}" type="parTrans" cxnId="{1F7E5435-110E-4A67-A20D-20241A6AAE74}">
      <dgm:prSet/>
      <dgm:spPr/>
      <dgm:t>
        <a:bodyPr/>
        <a:lstStyle/>
        <a:p>
          <a:endParaRPr lang="zh-CN" altLang="en-US"/>
        </a:p>
      </dgm:t>
    </dgm:pt>
    <dgm:pt modelId="{515F62CE-E67E-412A-9DAE-DA8C87A7CDB0}" type="sibTrans" cxnId="{1F7E5435-110E-4A67-A20D-20241A6AAE74}">
      <dgm:prSet/>
      <dgm:spPr/>
      <dgm:t>
        <a:bodyPr/>
        <a:lstStyle/>
        <a:p>
          <a:endParaRPr lang="zh-CN" altLang="en-US"/>
        </a:p>
      </dgm:t>
    </dgm:pt>
    <dgm:pt modelId="{87DEFD73-F243-4386-B610-59C1E6BF98E3}">
      <dgm:prSet custT="1"/>
      <dgm:spPr/>
      <dgm:t>
        <a:bodyPr/>
        <a:lstStyle/>
        <a:p>
          <a:r>
            <a:rPr lang="zh-CN" altLang="zh-CN" sz="2400" dirty="0" smtClean="0"/>
            <a:t>铜损：是电流流过一、二次绕组上的电阻时所产生的损耗，称为铜耗</a:t>
          </a:r>
        </a:p>
      </dgm:t>
    </dgm:pt>
    <dgm:pt modelId="{80F829DE-0A96-4D66-9C99-2BF7608FA968}" type="parTrans" cxnId="{C2D37E16-C343-4C5D-8F81-BC7BEABBB31C}">
      <dgm:prSet/>
      <dgm:spPr/>
      <dgm:t>
        <a:bodyPr/>
        <a:lstStyle/>
        <a:p>
          <a:endParaRPr lang="zh-CN" altLang="en-US"/>
        </a:p>
      </dgm:t>
    </dgm:pt>
    <dgm:pt modelId="{AF24F4B3-712D-4525-98FD-4E1C65F12017}" type="sibTrans" cxnId="{C2D37E16-C343-4C5D-8F81-BC7BEABBB31C}">
      <dgm:prSet/>
      <dgm:spPr/>
      <dgm:t>
        <a:bodyPr/>
        <a:lstStyle/>
        <a:p>
          <a:endParaRPr lang="zh-CN" altLang="en-US"/>
        </a:p>
      </dgm:t>
    </dgm:pt>
    <dgm:pt modelId="{9AEBE640-7241-478D-97AE-EF9712C0929E}">
      <dgm:prSet custT="1"/>
      <dgm:spPr/>
      <dgm:t>
        <a:bodyPr/>
        <a:lstStyle/>
        <a:p>
          <a:r>
            <a:rPr lang="zh-CN" altLang="zh-CN" sz="2400" dirty="0" smtClean="0"/>
            <a:t>铁损： 是交变磁通在铁心中所产生的磁滞损耗和涡流损耗，合称为铁耗</a:t>
          </a:r>
          <a:r>
            <a:rPr lang="en-US" altLang="zh-CN" sz="2400" dirty="0" smtClean="0"/>
            <a:t> </a:t>
          </a:r>
          <a:endParaRPr lang="zh-CN" altLang="en-US" sz="2400" dirty="0"/>
        </a:p>
      </dgm:t>
    </dgm:pt>
    <dgm:pt modelId="{B91FE470-AA30-4EDF-94D3-47BFB2942573}" type="parTrans" cxnId="{78E066E6-72B7-42FB-BBC2-A88CFD58B7A0}">
      <dgm:prSet/>
      <dgm:spPr/>
      <dgm:t>
        <a:bodyPr/>
        <a:lstStyle/>
        <a:p>
          <a:endParaRPr lang="zh-CN" altLang="en-US"/>
        </a:p>
      </dgm:t>
    </dgm:pt>
    <dgm:pt modelId="{602E7CD9-3D20-4116-9643-01D174484784}" type="sibTrans" cxnId="{78E066E6-72B7-42FB-BBC2-A88CFD58B7A0}">
      <dgm:prSet/>
      <dgm:spPr/>
      <dgm:t>
        <a:bodyPr/>
        <a:lstStyle/>
        <a:p>
          <a:endParaRPr lang="zh-CN" altLang="en-US"/>
        </a:p>
      </dgm:t>
    </dgm:pt>
    <dgm:pt modelId="{3471A551-C613-4EB3-BF14-D06B085BAE52}" type="pres">
      <dgm:prSet presAssocID="{3262442C-D69B-48B9-A3E3-B3393F7D98F4}" presName="linear" presStyleCnt="0">
        <dgm:presLayoutVars>
          <dgm:dir/>
          <dgm:animLvl val="lvl"/>
          <dgm:resizeHandles val="exact"/>
        </dgm:presLayoutVars>
      </dgm:prSet>
      <dgm:spPr/>
      <dgm:t>
        <a:bodyPr/>
        <a:lstStyle/>
        <a:p>
          <a:endParaRPr lang="zh-CN" altLang="en-US"/>
        </a:p>
      </dgm:t>
    </dgm:pt>
    <dgm:pt modelId="{8ACE240E-1F2F-419F-B5A8-8C89697FFD25}" type="pres">
      <dgm:prSet presAssocID="{269B5EE3-A483-4CBD-ADAA-8CABD4CA4EBD}" presName="parentLin" presStyleCnt="0"/>
      <dgm:spPr/>
    </dgm:pt>
    <dgm:pt modelId="{DD9AB30E-953A-45C9-9235-A987749092F0}" type="pres">
      <dgm:prSet presAssocID="{269B5EE3-A483-4CBD-ADAA-8CABD4CA4EBD}" presName="parentLeftMargin" presStyleLbl="node1" presStyleIdx="0" presStyleCnt="1"/>
      <dgm:spPr/>
      <dgm:t>
        <a:bodyPr/>
        <a:lstStyle/>
        <a:p>
          <a:endParaRPr lang="zh-CN" altLang="en-US"/>
        </a:p>
      </dgm:t>
    </dgm:pt>
    <dgm:pt modelId="{1119362D-908F-4A53-94C3-551A01454D85}" type="pres">
      <dgm:prSet presAssocID="{269B5EE3-A483-4CBD-ADAA-8CABD4CA4EBD}" presName="parentText" presStyleLbl="node1" presStyleIdx="0" presStyleCnt="1">
        <dgm:presLayoutVars>
          <dgm:chMax val="0"/>
          <dgm:bulletEnabled val="1"/>
        </dgm:presLayoutVars>
      </dgm:prSet>
      <dgm:spPr/>
      <dgm:t>
        <a:bodyPr/>
        <a:lstStyle/>
        <a:p>
          <a:endParaRPr lang="zh-CN" altLang="en-US"/>
        </a:p>
      </dgm:t>
    </dgm:pt>
    <dgm:pt modelId="{B31AB237-D940-4E47-9A7F-4FB2CE073CA7}" type="pres">
      <dgm:prSet presAssocID="{269B5EE3-A483-4CBD-ADAA-8CABD4CA4EBD}" presName="negativeSpace" presStyleCnt="0"/>
      <dgm:spPr/>
    </dgm:pt>
    <dgm:pt modelId="{BC574A11-D230-4187-8AEA-25AC29A056E2}" type="pres">
      <dgm:prSet presAssocID="{269B5EE3-A483-4CBD-ADAA-8CABD4CA4EBD}" presName="childText" presStyleLbl="conFgAcc1" presStyleIdx="0" presStyleCnt="1">
        <dgm:presLayoutVars>
          <dgm:bulletEnabled val="1"/>
        </dgm:presLayoutVars>
      </dgm:prSet>
      <dgm:spPr/>
      <dgm:t>
        <a:bodyPr/>
        <a:lstStyle/>
        <a:p>
          <a:endParaRPr lang="zh-CN" altLang="en-US"/>
        </a:p>
      </dgm:t>
    </dgm:pt>
  </dgm:ptLst>
  <dgm:cxnLst>
    <dgm:cxn modelId="{4E728316-EF09-4AA3-8E5A-C3DFDE44A18E}" type="presOf" srcId="{87DEFD73-F243-4386-B610-59C1E6BF98E3}" destId="{BC574A11-D230-4187-8AEA-25AC29A056E2}" srcOrd="0" destOrd="0" presId="urn:microsoft.com/office/officeart/2005/8/layout/list1"/>
    <dgm:cxn modelId="{8B6F4B74-2536-49B9-84EA-259D45D818A9}" type="presOf" srcId="{269B5EE3-A483-4CBD-ADAA-8CABD4CA4EBD}" destId="{DD9AB30E-953A-45C9-9235-A987749092F0}" srcOrd="0" destOrd="0" presId="urn:microsoft.com/office/officeart/2005/8/layout/list1"/>
    <dgm:cxn modelId="{F70E1DEB-7069-4350-BA77-F176D18A8629}" type="presOf" srcId="{3262442C-D69B-48B9-A3E3-B3393F7D98F4}" destId="{3471A551-C613-4EB3-BF14-D06B085BAE52}" srcOrd="0" destOrd="0" presId="urn:microsoft.com/office/officeart/2005/8/layout/list1"/>
    <dgm:cxn modelId="{C727EEC6-87D9-4587-BAE5-CB75285F576A}" type="presOf" srcId="{9AEBE640-7241-478D-97AE-EF9712C0929E}" destId="{BC574A11-D230-4187-8AEA-25AC29A056E2}" srcOrd="0" destOrd="1" presId="urn:microsoft.com/office/officeart/2005/8/layout/list1"/>
    <dgm:cxn modelId="{C2D37E16-C343-4C5D-8F81-BC7BEABBB31C}" srcId="{269B5EE3-A483-4CBD-ADAA-8CABD4CA4EBD}" destId="{87DEFD73-F243-4386-B610-59C1E6BF98E3}" srcOrd="0" destOrd="0" parTransId="{80F829DE-0A96-4D66-9C99-2BF7608FA968}" sibTransId="{AF24F4B3-712D-4525-98FD-4E1C65F12017}"/>
    <dgm:cxn modelId="{AD79C4B1-FC3E-41B1-8849-A81C3DF75500}" type="presOf" srcId="{269B5EE3-A483-4CBD-ADAA-8CABD4CA4EBD}" destId="{1119362D-908F-4A53-94C3-551A01454D85}" srcOrd="1" destOrd="0" presId="urn:microsoft.com/office/officeart/2005/8/layout/list1"/>
    <dgm:cxn modelId="{78E066E6-72B7-42FB-BBC2-A88CFD58B7A0}" srcId="{269B5EE3-A483-4CBD-ADAA-8CABD4CA4EBD}" destId="{9AEBE640-7241-478D-97AE-EF9712C0929E}" srcOrd="1" destOrd="0" parTransId="{B91FE470-AA30-4EDF-94D3-47BFB2942573}" sibTransId="{602E7CD9-3D20-4116-9643-01D174484784}"/>
    <dgm:cxn modelId="{1F7E5435-110E-4A67-A20D-20241A6AAE74}" srcId="{3262442C-D69B-48B9-A3E3-B3393F7D98F4}" destId="{269B5EE3-A483-4CBD-ADAA-8CABD4CA4EBD}" srcOrd="0" destOrd="0" parTransId="{3D0207D7-5D62-4CCA-9141-03ABDA0D9348}" sibTransId="{515F62CE-E67E-412A-9DAE-DA8C87A7CDB0}"/>
    <dgm:cxn modelId="{DAD25F27-76FB-439D-8346-E0C668DBDA2F}" type="presParOf" srcId="{3471A551-C613-4EB3-BF14-D06B085BAE52}" destId="{8ACE240E-1F2F-419F-B5A8-8C89697FFD25}" srcOrd="0" destOrd="0" presId="urn:microsoft.com/office/officeart/2005/8/layout/list1"/>
    <dgm:cxn modelId="{52E687FB-4258-4C68-BF1F-A1AF7AF0B8DE}" type="presParOf" srcId="{8ACE240E-1F2F-419F-B5A8-8C89697FFD25}" destId="{DD9AB30E-953A-45C9-9235-A987749092F0}" srcOrd="0" destOrd="0" presId="urn:microsoft.com/office/officeart/2005/8/layout/list1"/>
    <dgm:cxn modelId="{01DFF6CD-275F-4699-B531-F9D9DAA4D8FD}" type="presParOf" srcId="{8ACE240E-1F2F-419F-B5A8-8C89697FFD25}" destId="{1119362D-908F-4A53-94C3-551A01454D85}" srcOrd="1" destOrd="0" presId="urn:microsoft.com/office/officeart/2005/8/layout/list1"/>
    <dgm:cxn modelId="{825C2E08-EDF4-42E9-B407-4FA03499488F}" type="presParOf" srcId="{3471A551-C613-4EB3-BF14-D06B085BAE52}" destId="{B31AB237-D940-4E47-9A7F-4FB2CE073CA7}" srcOrd="1" destOrd="0" presId="urn:microsoft.com/office/officeart/2005/8/layout/list1"/>
    <dgm:cxn modelId="{447EE1F0-79EB-4D63-BECC-3AF5992D7ECF}" type="presParOf" srcId="{3471A551-C613-4EB3-BF14-D06B085BAE52}" destId="{BC574A11-D230-4187-8AEA-25AC29A056E2}" srcOrd="2"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2B441B-1E8D-4CC7-8A7D-9959086430D5}" type="doc">
      <dgm:prSet loTypeId="urn:microsoft.com/office/officeart/2005/8/layout/list1" loCatId="list" qsTypeId="urn:microsoft.com/office/officeart/2005/8/quickstyle/simple3" qsCatId="simple" csTypeId="urn:microsoft.com/office/officeart/2005/8/colors/accent5_1" csCatId="accent5" phldr="1"/>
      <dgm:spPr/>
      <dgm:t>
        <a:bodyPr/>
        <a:lstStyle/>
        <a:p>
          <a:endParaRPr lang="zh-CN" altLang="en-US"/>
        </a:p>
      </dgm:t>
    </dgm:pt>
    <dgm:pt modelId="{3E3BF0A4-2368-4745-A979-17E7F5AE5506}">
      <dgm:prSet phldrT="[文本]"/>
      <dgm:spPr/>
      <dgm:t>
        <a:bodyPr/>
        <a:lstStyle/>
        <a:p>
          <a:r>
            <a:rPr lang="en-US" altLang="zh-CN" dirty="0" smtClean="0"/>
            <a:t>1.</a:t>
          </a:r>
          <a:r>
            <a:rPr lang="zh-CN" altLang="zh-CN" dirty="0" smtClean="0"/>
            <a:t>分接开关</a:t>
          </a:r>
          <a:endParaRPr lang="zh-CN" altLang="en-US" dirty="0"/>
        </a:p>
      </dgm:t>
    </dgm:pt>
    <dgm:pt modelId="{DC0AEAAE-E6F3-49C9-BE46-673606F066DD}" type="parTrans" cxnId="{69D5638F-D6F4-467C-9BA6-294AFDDE1BF2}">
      <dgm:prSet/>
      <dgm:spPr/>
      <dgm:t>
        <a:bodyPr/>
        <a:lstStyle/>
        <a:p>
          <a:endParaRPr lang="zh-CN" altLang="en-US"/>
        </a:p>
      </dgm:t>
    </dgm:pt>
    <dgm:pt modelId="{786F7D3F-2693-4510-8BF0-C47E9B38C2CD}" type="sibTrans" cxnId="{69D5638F-D6F4-467C-9BA6-294AFDDE1BF2}">
      <dgm:prSet/>
      <dgm:spPr/>
      <dgm:t>
        <a:bodyPr/>
        <a:lstStyle/>
        <a:p>
          <a:endParaRPr lang="zh-CN" altLang="en-US"/>
        </a:p>
      </dgm:t>
    </dgm:pt>
    <dgm:pt modelId="{ACC4DA40-467E-4426-8189-F1A84616B92E}">
      <dgm:prSet/>
      <dgm:spPr/>
      <dgm:t>
        <a:bodyPr/>
        <a:lstStyle/>
        <a:p>
          <a:r>
            <a:rPr lang="zh-CN" altLang="zh-CN" dirty="0" smtClean="0"/>
            <a:t>作用：调节电压</a:t>
          </a:r>
        </a:p>
      </dgm:t>
    </dgm:pt>
    <dgm:pt modelId="{07EB8FDA-A245-4A01-8A61-20FE687DEC05}" type="parTrans" cxnId="{055C8092-C948-4C16-8A5C-26DD2B7796D7}">
      <dgm:prSet/>
      <dgm:spPr/>
      <dgm:t>
        <a:bodyPr/>
        <a:lstStyle/>
        <a:p>
          <a:endParaRPr lang="zh-CN" altLang="en-US"/>
        </a:p>
      </dgm:t>
    </dgm:pt>
    <dgm:pt modelId="{2E789DB6-77BE-4602-B746-A58901058496}" type="sibTrans" cxnId="{055C8092-C948-4C16-8A5C-26DD2B7796D7}">
      <dgm:prSet/>
      <dgm:spPr/>
      <dgm:t>
        <a:bodyPr/>
        <a:lstStyle/>
        <a:p>
          <a:endParaRPr lang="zh-CN" altLang="en-US"/>
        </a:p>
      </dgm:t>
    </dgm:pt>
    <dgm:pt modelId="{A3F95C64-6094-41CC-B208-4AB3137C89AB}">
      <dgm:prSet/>
      <dgm:spPr/>
      <dgm:t>
        <a:bodyPr/>
        <a:lstStyle/>
        <a:p>
          <a:r>
            <a:rPr lang="en-US" altLang="zh-CN" dirty="0" smtClean="0"/>
            <a:t>2. </a:t>
          </a:r>
          <a:r>
            <a:rPr lang="zh-CN" altLang="zh-CN" dirty="0" smtClean="0"/>
            <a:t>油箱</a:t>
          </a:r>
        </a:p>
      </dgm:t>
    </dgm:pt>
    <dgm:pt modelId="{2DFF1341-96DE-47F5-A1CA-7E5BA81B6DBA}" type="parTrans" cxnId="{5C16A757-B348-4368-A4D5-B7C8CD504B5D}">
      <dgm:prSet/>
      <dgm:spPr/>
      <dgm:t>
        <a:bodyPr/>
        <a:lstStyle/>
        <a:p>
          <a:endParaRPr lang="zh-CN" altLang="en-US"/>
        </a:p>
      </dgm:t>
    </dgm:pt>
    <dgm:pt modelId="{0C39CEF5-32F8-45E2-9EAC-30CB150508A1}" type="sibTrans" cxnId="{5C16A757-B348-4368-A4D5-B7C8CD504B5D}">
      <dgm:prSet/>
      <dgm:spPr/>
      <dgm:t>
        <a:bodyPr/>
        <a:lstStyle/>
        <a:p>
          <a:endParaRPr lang="zh-CN" altLang="en-US"/>
        </a:p>
      </dgm:t>
    </dgm:pt>
    <dgm:pt modelId="{81F58868-5801-48D3-A704-ED2A048B78F2}">
      <dgm:prSet/>
      <dgm:spPr/>
      <dgm:t>
        <a:bodyPr/>
        <a:lstStyle/>
        <a:p>
          <a:r>
            <a:rPr lang="zh-CN" altLang="zh-CN" dirty="0" smtClean="0"/>
            <a:t>（</a:t>
          </a:r>
          <a:r>
            <a:rPr lang="en-US" altLang="zh-CN" dirty="0" smtClean="0"/>
            <a:t>1</a:t>
          </a:r>
          <a:r>
            <a:rPr lang="zh-CN" altLang="zh-CN" dirty="0" smtClean="0"/>
            <a:t>）吊身式油箱</a:t>
          </a:r>
        </a:p>
      </dgm:t>
    </dgm:pt>
    <dgm:pt modelId="{44B72B3D-6FAD-4EA7-A31B-BDC9EE0DBB0F}" type="parTrans" cxnId="{AA91A01C-82D4-4102-8387-EFAC57B99B14}">
      <dgm:prSet/>
      <dgm:spPr/>
      <dgm:t>
        <a:bodyPr/>
        <a:lstStyle/>
        <a:p>
          <a:endParaRPr lang="zh-CN" altLang="en-US"/>
        </a:p>
      </dgm:t>
    </dgm:pt>
    <dgm:pt modelId="{F7905EDF-924A-4DF0-858F-235F203D04CB}" type="sibTrans" cxnId="{AA91A01C-82D4-4102-8387-EFAC57B99B14}">
      <dgm:prSet/>
      <dgm:spPr/>
      <dgm:t>
        <a:bodyPr/>
        <a:lstStyle/>
        <a:p>
          <a:endParaRPr lang="zh-CN" altLang="en-US"/>
        </a:p>
      </dgm:t>
    </dgm:pt>
    <dgm:pt modelId="{4BA33CC8-FD4D-42EB-A56A-0926F33FD934}">
      <dgm:prSet/>
      <dgm:spPr/>
      <dgm:t>
        <a:bodyPr/>
        <a:lstStyle/>
        <a:p>
          <a:r>
            <a:rPr lang="zh-CN" altLang="zh-CN" dirty="0" smtClean="0"/>
            <a:t>（</a:t>
          </a:r>
          <a:r>
            <a:rPr lang="en-US" altLang="zh-CN" dirty="0" smtClean="0"/>
            <a:t>2</a:t>
          </a:r>
          <a:r>
            <a:rPr lang="zh-CN" altLang="zh-CN" dirty="0" smtClean="0"/>
            <a:t>）吊箱壳式油箱</a:t>
          </a:r>
          <a:endParaRPr lang="en-US" altLang="zh-CN" dirty="0" smtClean="0"/>
        </a:p>
      </dgm:t>
    </dgm:pt>
    <dgm:pt modelId="{A49EAE07-5D75-46F2-B23C-C2F6D9660A4B}" type="parTrans" cxnId="{4705210D-5C37-42C9-BC1D-21ECEB414C94}">
      <dgm:prSet/>
      <dgm:spPr/>
      <dgm:t>
        <a:bodyPr/>
        <a:lstStyle/>
        <a:p>
          <a:endParaRPr lang="zh-CN" altLang="en-US"/>
        </a:p>
      </dgm:t>
    </dgm:pt>
    <dgm:pt modelId="{4B511961-5114-4551-A618-A605337C72E7}" type="sibTrans" cxnId="{4705210D-5C37-42C9-BC1D-21ECEB414C94}">
      <dgm:prSet/>
      <dgm:spPr/>
      <dgm:t>
        <a:bodyPr/>
        <a:lstStyle/>
        <a:p>
          <a:endParaRPr lang="zh-CN" altLang="en-US"/>
        </a:p>
      </dgm:t>
    </dgm:pt>
    <dgm:pt modelId="{A6472E08-8A20-4676-81DD-1DD69502666A}">
      <dgm:prSet/>
      <dgm:spPr/>
      <dgm:t>
        <a:bodyPr/>
        <a:lstStyle/>
        <a:p>
          <a:r>
            <a:rPr lang="en-US" altLang="zh-CN" dirty="0" smtClean="0"/>
            <a:t>3.</a:t>
          </a:r>
          <a:r>
            <a:rPr lang="zh-CN" altLang="zh-CN" dirty="0" smtClean="0"/>
            <a:t>冷却装置</a:t>
          </a:r>
          <a:endParaRPr lang="en-US" altLang="zh-CN" dirty="0" smtClean="0"/>
        </a:p>
      </dgm:t>
    </dgm:pt>
    <dgm:pt modelId="{FB8A091B-EFC9-483A-B9F0-CB81F905F4A2}" type="parTrans" cxnId="{9A6B6699-2CC3-4050-A14D-177B5B990558}">
      <dgm:prSet/>
      <dgm:spPr/>
      <dgm:t>
        <a:bodyPr/>
        <a:lstStyle/>
        <a:p>
          <a:endParaRPr lang="zh-CN" altLang="en-US"/>
        </a:p>
      </dgm:t>
    </dgm:pt>
    <dgm:pt modelId="{EC74494B-9D75-43FE-8110-29150B42DF76}" type="sibTrans" cxnId="{9A6B6699-2CC3-4050-A14D-177B5B990558}">
      <dgm:prSet/>
      <dgm:spPr/>
      <dgm:t>
        <a:bodyPr/>
        <a:lstStyle/>
        <a:p>
          <a:endParaRPr lang="zh-CN" altLang="en-US"/>
        </a:p>
      </dgm:t>
    </dgm:pt>
    <dgm:pt modelId="{25C38216-00E0-4692-8228-724086DD09CF}">
      <dgm:prSet/>
      <dgm:spPr/>
      <dgm:t>
        <a:bodyPr/>
        <a:lstStyle/>
        <a:p>
          <a:r>
            <a:rPr lang="en-US" altLang="zh-CN" dirty="0" smtClean="0"/>
            <a:t>4.</a:t>
          </a:r>
          <a:r>
            <a:rPr lang="zh-CN" altLang="zh-CN" dirty="0" smtClean="0"/>
            <a:t>储油柜</a:t>
          </a:r>
          <a:r>
            <a:rPr lang="en-US" altLang="zh-CN" dirty="0" smtClean="0"/>
            <a:t> (</a:t>
          </a:r>
          <a:r>
            <a:rPr lang="zh-CN" altLang="zh-CN" dirty="0" smtClean="0"/>
            <a:t>又称油枕</a:t>
          </a:r>
          <a:r>
            <a:rPr lang="en-US" altLang="zh-CN" dirty="0" smtClean="0"/>
            <a:t>)</a:t>
          </a:r>
        </a:p>
      </dgm:t>
    </dgm:pt>
    <dgm:pt modelId="{7C825F95-85ED-4422-91CF-B65C28988EAA}" type="parTrans" cxnId="{0D2CDF4E-E67D-4FDA-AE01-CE77243B2254}">
      <dgm:prSet/>
      <dgm:spPr/>
      <dgm:t>
        <a:bodyPr/>
        <a:lstStyle/>
        <a:p>
          <a:endParaRPr lang="zh-CN" altLang="en-US"/>
        </a:p>
      </dgm:t>
    </dgm:pt>
    <dgm:pt modelId="{4374EC36-D97B-44D1-A809-727EAB4F6A74}" type="sibTrans" cxnId="{0D2CDF4E-E67D-4FDA-AE01-CE77243B2254}">
      <dgm:prSet/>
      <dgm:spPr/>
      <dgm:t>
        <a:bodyPr/>
        <a:lstStyle/>
        <a:p>
          <a:endParaRPr lang="zh-CN" altLang="en-US"/>
        </a:p>
      </dgm:t>
    </dgm:pt>
    <dgm:pt modelId="{48C9A324-BAAA-4022-9847-13E8FFEBA47A}">
      <dgm:prSet/>
      <dgm:spPr/>
      <dgm:t>
        <a:bodyPr/>
        <a:lstStyle/>
        <a:p>
          <a:r>
            <a:rPr lang="zh-CN" altLang="zh-CN" dirty="0" smtClean="0"/>
            <a:t>储油柜位于变压器油箱上方，通过气体继电器与油箱相通</a:t>
          </a:r>
          <a:endParaRPr lang="en-US" altLang="zh-CN" dirty="0" smtClean="0"/>
        </a:p>
      </dgm:t>
    </dgm:pt>
    <dgm:pt modelId="{F7C84BEC-8F59-4536-A288-0C4AD4773234}" type="parTrans" cxnId="{370A4D04-EE43-45C0-A929-273ACE377CDE}">
      <dgm:prSet/>
      <dgm:spPr/>
      <dgm:t>
        <a:bodyPr/>
        <a:lstStyle/>
        <a:p>
          <a:endParaRPr lang="zh-CN" altLang="en-US"/>
        </a:p>
      </dgm:t>
    </dgm:pt>
    <dgm:pt modelId="{93E09300-0633-49BA-9B7F-01642AD34FCE}" type="sibTrans" cxnId="{370A4D04-EE43-45C0-A929-273ACE377CDE}">
      <dgm:prSet/>
      <dgm:spPr/>
      <dgm:t>
        <a:bodyPr/>
        <a:lstStyle/>
        <a:p>
          <a:endParaRPr lang="zh-CN" altLang="en-US"/>
        </a:p>
      </dgm:t>
    </dgm:pt>
    <dgm:pt modelId="{37245062-0221-4343-9E81-A4CD9DF2890C}" type="pres">
      <dgm:prSet presAssocID="{202B441B-1E8D-4CC7-8A7D-9959086430D5}" presName="linear" presStyleCnt="0">
        <dgm:presLayoutVars>
          <dgm:dir/>
          <dgm:animLvl val="lvl"/>
          <dgm:resizeHandles val="exact"/>
        </dgm:presLayoutVars>
      </dgm:prSet>
      <dgm:spPr/>
      <dgm:t>
        <a:bodyPr/>
        <a:lstStyle/>
        <a:p>
          <a:endParaRPr lang="zh-CN" altLang="en-US"/>
        </a:p>
      </dgm:t>
    </dgm:pt>
    <dgm:pt modelId="{43C8D004-4AD7-4F56-A3AD-322C792BCFBF}" type="pres">
      <dgm:prSet presAssocID="{3E3BF0A4-2368-4745-A979-17E7F5AE5506}" presName="parentLin" presStyleCnt="0"/>
      <dgm:spPr/>
    </dgm:pt>
    <dgm:pt modelId="{40DB5474-B85E-404A-8639-8F5B73711EC2}" type="pres">
      <dgm:prSet presAssocID="{3E3BF0A4-2368-4745-A979-17E7F5AE5506}" presName="parentLeftMargin" presStyleLbl="node1" presStyleIdx="0" presStyleCnt="4"/>
      <dgm:spPr/>
      <dgm:t>
        <a:bodyPr/>
        <a:lstStyle/>
        <a:p>
          <a:endParaRPr lang="zh-CN" altLang="en-US"/>
        </a:p>
      </dgm:t>
    </dgm:pt>
    <dgm:pt modelId="{DEA3DDA1-12F3-422F-8481-7E3268A047CD}" type="pres">
      <dgm:prSet presAssocID="{3E3BF0A4-2368-4745-A979-17E7F5AE5506}" presName="parentText" presStyleLbl="node1" presStyleIdx="0" presStyleCnt="4">
        <dgm:presLayoutVars>
          <dgm:chMax val="0"/>
          <dgm:bulletEnabled val="1"/>
        </dgm:presLayoutVars>
      </dgm:prSet>
      <dgm:spPr/>
      <dgm:t>
        <a:bodyPr/>
        <a:lstStyle/>
        <a:p>
          <a:endParaRPr lang="zh-CN" altLang="en-US"/>
        </a:p>
      </dgm:t>
    </dgm:pt>
    <dgm:pt modelId="{421C1200-B097-4658-B979-5594489F8E81}" type="pres">
      <dgm:prSet presAssocID="{3E3BF0A4-2368-4745-A979-17E7F5AE5506}" presName="negativeSpace" presStyleCnt="0"/>
      <dgm:spPr/>
    </dgm:pt>
    <dgm:pt modelId="{8A11FAB5-B394-48C9-8232-7B78607402E2}" type="pres">
      <dgm:prSet presAssocID="{3E3BF0A4-2368-4745-A979-17E7F5AE5506}" presName="childText" presStyleLbl="conFgAcc1" presStyleIdx="0" presStyleCnt="4">
        <dgm:presLayoutVars>
          <dgm:bulletEnabled val="1"/>
        </dgm:presLayoutVars>
      </dgm:prSet>
      <dgm:spPr/>
      <dgm:t>
        <a:bodyPr/>
        <a:lstStyle/>
        <a:p>
          <a:endParaRPr lang="zh-CN" altLang="en-US"/>
        </a:p>
      </dgm:t>
    </dgm:pt>
    <dgm:pt modelId="{7E52E5A7-BB59-4F34-9AE6-59150C7DFBDF}" type="pres">
      <dgm:prSet presAssocID="{786F7D3F-2693-4510-8BF0-C47E9B38C2CD}" presName="spaceBetweenRectangles" presStyleCnt="0"/>
      <dgm:spPr/>
    </dgm:pt>
    <dgm:pt modelId="{E9FD824F-3AF2-46E1-A532-CD81E6A95F14}" type="pres">
      <dgm:prSet presAssocID="{A3F95C64-6094-41CC-B208-4AB3137C89AB}" presName="parentLin" presStyleCnt="0"/>
      <dgm:spPr/>
    </dgm:pt>
    <dgm:pt modelId="{38412CDB-27EB-4F4A-8A88-437676F66FBF}" type="pres">
      <dgm:prSet presAssocID="{A3F95C64-6094-41CC-B208-4AB3137C89AB}" presName="parentLeftMargin" presStyleLbl="node1" presStyleIdx="0" presStyleCnt="4"/>
      <dgm:spPr/>
      <dgm:t>
        <a:bodyPr/>
        <a:lstStyle/>
        <a:p>
          <a:endParaRPr lang="zh-CN" altLang="en-US"/>
        </a:p>
      </dgm:t>
    </dgm:pt>
    <dgm:pt modelId="{A3FC2CDF-04C3-4DC1-ABA3-30C31DEAC772}" type="pres">
      <dgm:prSet presAssocID="{A3F95C64-6094-41CC-B208-4AB3137C89AB}" presName="parentText" presStyleLbl="node1" presStyleIdx="1" presStyleCnt="4">
        <dgm:presLayoutVars>
          <dgm:chMax val="0"/>
          <dgm:bulletEnabled val="1"/>
        </dgm:presLayoutVars>
      </dgm:prSet>
      <dgm:spPr/>
      <dgm:t>
        <a:bodyPr/>
        <a:lstStyle/>
        <a:p>
          <a:endParaRPr lang="zh-CN" altLang="en-US"/>
        </a:p>
      </dgm:t>
    </dgm:pt>
    <dgm:pt modelId="{426A3291-594F-450F-AD39-6AE8CEADA89E}" type="pres">
      <dgm:prSet presAssocID="{A3F95C64-6094-41CC-B208-4AB3137C89AB}" presName="negativeSpace" presStyleCnt="0"/>
      <dgm:spPr/>
    </dgm:pt>
    <dgm:pt modelId="{07968213-ECD4-44F0-AA45-219CAC6F8009}" type="pres">
      <dgm:prSet presAssocID="{A3F95C64-6094-41CC-B208-4AB3137C89AB}" presName="childText" presStyleLbl="conFgAcc1" presStyleIdx="1" presStyleCnt="4">
        <dgm:presLayoutVars>
          <dgm:bulletEnabled val="1"/>
        </dgm:presLayoutVars>
      </dgm:prSet>
      <dgm:spPr/>
      <dgm:t>
        <a:bodyPr/>
        <a:lstStyle/>
        <a:p>
          <a:endParaRPr lang="zh-CN" altLang="en-US"/>
        </a:p>
      </dgm:t>
    </dgm:pt>
    <dgm:pt modelId="{0EBE1AF8-28DB-4361-AFEF-A850DC03AD2B}" type="pres">
      <dgm:prSet presAssocID="{0C39CEF5-32F8-45E2-9EAC-30CB150508A1}" presName="spaceBetweenRectangles" presStyleCnt="0"/>
      <dgm:spPr/>
    </dgm:pt>
    <dgm:pt modelId="{313B4425-9F2B-45D8-A72B-193D4F660135}" type="pres">
      <dgm:prSet presAssocID="{A6472E08-8A20-4676-81DD-1DD69502666A}" presName="parentLin" presStyleCnt="0"/>
      <dgm:spPr/>
    </dgm:pt>
    <dgm:pt modelId="{39AACA51-92A8-4E63-A0B9-735F0C97A7AD}" type="pres">
      <dgm:prSet presAssocID="{A6472E08-8A20-4676-81DD-1DD69502666A}" presName="parentLeftMargin" presStyleLbl="node1" presStyleIdx="1" presStyleCnt="4"/>
      <dgm:spPr/>
      <dgm:t>
        <a:bodyPr/>
        <a:lstStyle/>
        <a:p>
          <a:endParaRPr lang="zh-CN" altLang="en-US"/>
        </a:p>
      </dgm:t>
    </dgm:pt>
    <dgm:pt modelId="{2391361D-B702-4DF5-9DA9-171DE1F1A1FC}" type="pres">
      <dgm:prSet presAssocID="{A6472E08-8A20-4676-81DD-1DD69502666A}" presName="parentText" presStyleLbl="node1" presStyleIdx="2" presStyleCnt="4">
        <dgm:presLayoutVars>
          <dgm:chMax val="0"/>
          <dgm:bulletEnabled val="1"/>
        </dgm:presLayoutVars>
      </dgm:prSet>
      <dgm:spPr/>
      <dgm:t>
        <a:bodyPr/>
        <a:lstStyle/>
        <a:p>
          <a:endParaRPr lang="zh-CN" altLang="en-US"/>
        </a:p>
      </dgm:t>
    </dgm:pt>
    <dgm:pt modelId="{E7D12FCF-1420-484F-A479-E896F0186142}" type="pres">
      <dgm:prSet presAssocID="{A6472E08-8A20-4676-81DD-1DD69502666A}" presName="negativeSpace" presStyleCnt="0"/>
      <dgm:spPr/>
    </dgm:pt>
    <dgm:pt modelId="{12191F85-5A09-4069-882A-D69CADC4FA94}" type="pres">
      <dgm:prSet presAssocID="{A6472E08-8A20-4676-81DD-1DD69502666A}" presName="childText" presStyleLbl="conFgAcc1" presStyleIdx="2" presStyleCnt="4">
        <dgm:presLayoutVars>
          <dgm:bulletEnabled val="1"/>
        </dgm:presLayoutVars>
      </dgm:prSet>
      <dgm:spPr/>
    </dgm:pt>
    <dgm:pt modelId="{C9143AE0-AADB-453B-8235-54C44B3A8BDD}" type="pres">
      <dgm:prSet presAssocID="{EC74494B-9D75-43FE-8110-29150B42DF76}" presName="spaceBetweenRectangles" presStyleCnt="0"/>
      <dgm:spPr/>
    </dgm:pt>
    <dgm:pt modelId="{BC1C237C-358F-47B1-B8BA-673710B2F047}" type="pres">
      <dgm:prSet presAssocID="{25C38216-00E0-4692-8228-724086DD09CF}" presName="parentLin" presStyleCnt="0"/>
      <dgm:spPr/>
    </dgm:pt>
    <dgm:pt modelId="{8C7505D6-88A4-436D-A5B1-3137E2F6E0C8}" type="pres">
      <dgm:prSet presAssocID="{25C38216-00E0-4692-8228-724086DD09CF}" presName="parentLeftMargin" presStyleLbl="node1" presStyleIdx="2" presStyleCnt="4"/>
      <dgm:spPr/>
      <dgm:t>
        <a:bodyPr/>
        <a:lstStyle/>
        <a:p>
          <a:endParaRPr lang="zh-CN" altLang="en-US"/>
        </a:p>
      </dgm:t>
    </dgm:pt>
    <dgm:pt modelId="{0076FBC7-ACBF-4FB7-AA6A-00DE705461C6}" type="pres">
      <dgm:prSet presAssocID="{25C38216-00E0-4692-8228-724086DD09CF}" presName="parentText" presStyleLbl="node1" presStyleIdx="3" presStyleCnt="4">
        <dgm:presLayoutVars>
          <dgm:chMax val="0"/>
          <dgm:bulletEnabled val="1"/>
        </dgm:presLayoutVars>
      </dgm:prSet>
      <dgm:spPr/>
      <dgm:t>
        <a:bodyPr/>
        <a:lstStyle/>
        <a:p>
          <a:endParaRPr lang="zh-CN" altLang="en-US"/>
        </a:p>
      </dgm:t>
    </dgm:pt>
    <dgm:pt modelId="{296F9264-3B09-4FEA-B0E5-8EE80D72A90C}" type="pres">
      <dgm:prSet presAssocID="{25C38216-00E0-4692-8228-724086DD09CF}" presName="negativeSpace" presStyleCnt="0"/>
      <dgm:spPr/>
    </dgm:pt>
    <dgm:pt modelId="{BFEBFA62-93F3-43FA-A8F6-1C33EE99DB98}" type="pres">
      <dgm:prSet presAssocID="{25C38216-00E0-4692-8228-724086DD09CF}" presName="childText" presStyleLbl="conFgAcc1" presStyleIdx="3" presStyleCnt="4">
        <dgm:presLayoutVars>
          <dgm:bulletEnabled val="1"/>
        </dgm:presLayoutVars>
      </dgm:prSet>
      <dgm:spPr/>
      <dgm:t>
        <a:bodyPr/>
        <a:lstStyle/>
        <a:p>
          <a:endParaRPr lang="zh-CN" altLang="en-US"/>
        </a:p>
      </dgm:t>
    </dgm:pt>
  </dgm:ptLst>
  <dgm:cxnLst>
    <dgm:cxn modelId="{A12D7743-5E5E-41C7-A183-60845728B9F1}" type="presOf" srcId="{A6472E08-8A20-4676-81DD-1DD69502666A}" destId="{2391361D-B702-4DF5-9DA9-171DE1F1A1FC}" srcOrd="1" destOrd="0" presId="urn:microsoft.com/office/officeart/2005/8/layout/list1"/>
    <dgm:cxn modelId="{A344F0ED-FCC6-4CF6-B3ED-914B547EBD11}" type="presOf" srcId="{ACC4DA40-467E-4426-8189-F1A84616B92E}" destId="{8A11FAB5-B394-48C9-8232-7B78607402E2}" srcOrd="0" destOrd="0" presId="urn:microsoft.com/office/officeart/2005/8/layout/list1"/>
    <dgm:cxn modelId="{50F785EB-DB39-4CF9-88B6-C5C61C1045AD}" type="presOf" srcId="{25C38216-00E0-4692-8228-724086DD09CF}" destId="{0076FBC7-ACBF-4FB7-AA6A-00DE705461C6}" srcOrd="1" destOrd="0" presId="urn:microsoft.com/office/officeart/2005/8/layout/list1"/>
    <dgm:cxn modelId="{1C3168B4-27C7-4110-9246-083EAC1B3234}" type="presOf" srcId="{A3F95C64-6094-41CC-B208-4AB3137C89AB}" destId="{38412CDB-27EB-4F4A-8A88-437676F66FBF}" srcOrd="0" destOrd="0" presId="urn:microsoft.com/office/officeart/2005/8/layout/list1"/>
    <dgm:cxn modelId="{7E1079AF-A901-4A4A-97E7-51296B12E8B4}" type="presOf" srcId="{81F58868-5801-48D3-A704-ED2A048B78F2}" destId="{07968213-ECD4-44F0-AA45-219CAC6F8009}" srcOrd="0" destOrd="0" presId="urn:microsoft.com/office/officeart/2005/8/layout/list1"/>
    <dgm:cxn modelId="{D13BBD82-7F13-43B5-BB7E-ED7C0835A68D}" type="presOf" srcId="{A6472E08-8A20-4676-81DD-1DD69502666A}" destId="{39AACA51-92A8-4E63-A0B9-735F0C97A7AD}" srcOrd="0" destOrd="0" presId="urn:microsoft.com/office/officeart/2005/8/layout/list1"/>
    <dgm:cxn modelId="{69D5638F-D6F4-467C-9BA6-294AFDDE1BF2}" srcId="{202B441B-1E8D-4CC7-8A7D-9959086430D5}" destId="{3E3BF0A4-2368-4745-A979-17E7F5AE5506}" srcOrd="0" destOrd="0" parTransId="{DC0AEAAE-E6F3-49C9-BE46-673606F066DD}" sibTransId="{786F7D3F-2693-4510-8BF0-C47E9B38C2CD}"/>
    <dgm:cxn modelId="{7D6E3CF2-A3DA-4C8D-B8F5-951B7D2B2B22}" type="presOf" srcId="{25C38216-00E0-4692-8228-724086DD09CF}" destId="{8C7505D6-88A4-436D-A5B1-3137E2F6E0C8}" srcOrd="0" destOrd="0" presId="urn:microsoft.com/office/officeart/2005/8/layout/list1"/>
    <dgm:cxn modelId="{A9B9AE36-48B3-4E2D-909D-0028A6630A96}" type="presOf" srcId="{3E3BF0A4-2368-4745-A979-17E7F5AE5506}" destId="{DEA3DDA1-12F3-422F-8481-7E3268A047CD}" srcOrd="1" destOrd="0" presId="urn:microsoft.com/office/officeart/2005/8/layout/list1"/>
    <dgm:cxn modelId="{4705210D-5C37-42C9-BC1D-21ECEB414C94}" srcId="{A3F95C64-6094-41CC-B208-4AB3137C89AB}" destId="{4BA33CC8-FD4D-42EB-A56A-0926F33FD934}" srcOrd="1" destOrd="0" parTransId="{A49EAE07-5D75-46F2-B23C-C2F6D9660A4B}" sibTransId="{4B511961-5114-4551-A618-A605337C72E7}"/>
    <dgm:cxn modelId="{CDC7A107-4C20-4CBE-A995-97A230AD2D40}" type="presOf" srcId="{202B441B-1E8D-4CC7-8A7D-9959086430D5}" destId="{37245062-0221-4343-9E81-A4CD9DF2890C}" srcOrd="0" destOrd="0" presId="urn:microsoft.com/office/officeart/2005/8/layout/list1"/>
    <dgm:cxn modelId="{055C8092-C948-4C16-8A5C-26DD2B7796D7}" srcId="{3E3BF0A4-2368-4745-A979-17E7F5AE5506}" destId="{ACC4DA40-467E-4426-8189-F1A84616B92E}" srcOrd="0" destOrd="0" parTransId="{07EB8FDA-A245-4A01-8A61-20FE687DEC05}" sibTransId="{2E789DB6-77BE-4602-B746-A58901058496}"/>
    <dgm:cxn modelId="{370A4D04-EE43-45C0-A929-273ACE377CDE}" srcId="{25C38216-00E0-4692-8228-724086DD09CF}" destId="{48C9A324-BAAA-4022-9847-13E8FFEBA47A}" srcOrd="0" destOrd="0" parTransId="{F7C84BEC-8F59-4536-A288-0C4AD4773234}" sibTransId="{93E09300-0633-49BA-9B7F-01642AD34FCE}"/>
    <dgm:cxn modelId="{AA91A01C-82D4-4102-8387-EFAC57B99B14}" srcId="{A3F95C64-6094-41CC-B208-4AB3137C89AB}" destId="{81F58868-5801-48D3-A704-ED2A048B78F2}" srcOrd="0" destOrd="0" parTransId="{44B72B3D-6FAD-4EA7-A31B-BDC9EE0DBB0F}" sibTransId="{F7905EDF-924A-4DF0-858F-235F203D04CB}"/>
    <dgm:cxn modelId="{2C5EDBEC-197B-446E-9E84-F6D0FDCB3F33}" type="presOf" srcId="{A3F95C64-6094-41CC-B208-4AB3137C89AB}" destId="{A3FC2CDF-04C3-4DC1-ABA3-30C31DEAC772}" srcOrd="1" destOrd="0" presId="urn:microsoft.com/office/officeart/2005/8/layout/list1"/>
    <dgm:cxn modelId="{C81940A8-642F-468C-B3F4-2ADFEDDF37B9}" type="presOf" srcId="{48C9A324-BAAA-4022-9847-13E8FFEBA47A}" destId="{BFEBFA62-93F3-43FA-A8F6-1C33EE99DB98}" srcOrd="0" destOrd="0" presId="urn:microsoft.com/office/officeart/2005/8/layout/list1"/>
    <dgm:cxn modelId="{EBD4B43D-F750-43E4-B53D-07D518643039}" type="presOf" srcId="{4BA33CC8-FD4D-42EB-A56A-0926F33FD934}" destId="{07968213-ECD4-44F0-AA45-219CAC6F8009}" srcOrd="0" destOrd="1" presId="urn:microsoft.com/office/officeart/2005/8/layout/list1"/>
    <dgm:cxn modelId="{5C16A757-B348-4368-A4D5-B7C8CD504B5D}" srcId="{202B441B-1E8D-4CC7-8A7D-9959086430D5}" destId="{A3F95C64-6094-41CC-B208-4AB3137C89AB}" srcOrd="1" destOrd="0" parTransId="{2DFF1341-96DE-47F5-A1CA-7E5BA81B6DBA}" sibTransId="{0C39CEF5-32F8-45E2-9EAC-30CB150508A1}"/>
    <dgm:cxn modelId="{B26B3EE6-E48F-4D4E-B829-057C485ACD0D}" type="presOf" srcId="{3E3BF0A4-2368-4745-A979-17E7F5AE5506}" destId="{40DB5474-B85E-404A-8639-8F5B73711EC2}" srcOrd="0" destOrd="0" presId="urn:microsoft.com/office/officeart/2005/8/layout/list1"/>
    <dgm:cxn modelId="{0D2CDF4E-E67D-4FDA-AE01-CE77243B2254}" srcId="{202B441B-1E8D-4CC7-8A7D-9959086430D5}" destId="{25C38216-00E0-4692-8228-724086DD09CF}" srcOrd="3" destOrd="0" parTransId="{7C825F95-85ED-4422-91CF-B65C28988EAA}" sibTransId="{4374EC36-D97B-44D1-A809-727EAB4F6A74}"/>
    <dgm:cxn modelId="{9A6B6699-2CC3-4050-A14D-177B5B990558}" srcId="{202B441B-1E8D-4CC7-8A7D-9959086430D5}" destId="{A6472E08-8A20-4676-81DD-1DD69502666A}" srcOrd="2" destOrd="0" parTransId="{FB8A091B-EFC9-483A-B9F0-CB81F905F4A2}" sibTransId="{EC74494B-9D75-43FE-8110-29150B42DF76}"/>
    <dgm:cxn modelId="{9F197673-3D6A-4205-98B8-9DC616A0772A}" type="presParOf" srcId="{37245062-0221-4343-9E81-A4CD9DF2890C}" destId="{43C8D004-4AD7-4F56-A3AD-322C792BCFBF}" srcOrd="0" destOrd="0" presId="urn:microsoft.com/office/officeart/2005/8/layout/list1"/>
    <dgm:cxn modelId="{4C7EFA22-B723-4ED2-A46B-9BFC4D5F5632}" type="presParOf" srcId="{43C8D004-4AD7-4F56-A3AD-322C792BCFBF}" destId="{40DB5474-B85E-404A-8639-8F5B73711EC2}" srcOrd="0" destOrd="0" presId="urn:microsoft.com/office/officeart/2005/8/layout/list1"/>
    <dgm:cxn modelId="{45FDC392-6448-4796-9CF6-A13D8DCB7009}" type="presParOf" srcId="{43C8D004-4AD7-4F56-A3AD-322C792BCFBF}" destId="{DEA3DDA1-12F3-422F-8481-7E3268A047CD}" srcOrd="1" destOrd="0" presId="urn:microsoft.com/office/officeart/2005/8/layout/list1"/>
    <dgm:cxn modelId="{F9387E7F-114B-4BB6-A4D0-CFBCFA5CF9F5}" type="presParOf" srcId="{37245062-0221-4343-9E81-A4CD9DF2890C}" destId="{421C1200-B097-4658-B979-5594489F8E81}" srcOrd="1" destOrd="0" presId="urn:microsoft.com/office/officeart/2005/8/layout/list1"/>
    <dgm:cxn modelId="{DA617F1D-2ADB-478E-B59C-4BAF05B9EF9B}" type="presParOf" srcId="{37245062-0221-4343-9E81-A4CD9DF2890C}" destId="{8A11FAB5-B394-48C9-8232-7B78607402E2}" srcOrd="2" destOrd="0" presId="urn:microsoft.com/office/officeart/2005/8/layout/list1"/>
    <dgm:cxn modelId="{098D7559-9CCD-4F5F-A135-69A4740CBDDF}" type="presParOf" srcId="{37245062-0221-4343-9E81-A4CD9DF2890C}" destId="{7E52E5A7-BB59-4F34-9AE6-59150C7DFBDF}" srcOrd="3" destOrd="0" presId="urn:microsoft.com/office/officeart/2005/8/layout/list1"/>
    <dgm:cxn modelId="{F39617BC-184D-4C55-8FF9-9C62DCD19FB5}" type="presParOf" srcId="{37245062-0221-4343-9E81-A4CD9DF2890C}" destId="{E9FD824F-3AF2-46E1-A532-CD81E6A95F14}" srcOrd="4" destOrd="0" presId="urn:microsoft.com/office/officeart/2005/8/layout/list1"/>
    <dgm:cxn modelId="{DC17998F-5A41-464C-B1D1-BCD41DCA68D6}" type="presParOf" srcId="{E9FD824F-3AF2-46E1-A532-CD81E6A95F14}" destId="{38412CDB-27EB-4F4A-8A88-437676F66FBF}" srcOrd="0" destOrd="0" presId="urn:microsoft.com/office/officeart/2005/8/layout/list1"/>
    <dgm:cxn modelId="{E6916DB9-5BAF-4B8E-8BD2-DE76511D446A}" type="presParOf" srcId="{E9FD824F-3AF2-46E1-A532-CD81E6A95F14}" destId="{A3FC2CDF-04C3-4DC1-ABA3-30C31DEAC772}" srcOrd="1" destOrd="0" presId="urn:microsoft.com/office/officeart/2005/8/layout/list1"/>
    <dgm:cxn modelId="{53EC0AFC-EF4F-4D0D-A9CF-DFBFFE440E67}" type="presParOf" srcId="{37245062-0221-4343-9E81-A4CD9DF2890C}" destId="{426A3291-594F-450F-AD39-6AE8CEADA89E}" srcOrd="5" destOrd="0" presId="urn:microsoft.com/office/officeart/2005/8/layout/list1"/>
    <dgm:cxn modelId="{E20E19C7-18FD-494A-AE03-013B5472B607}" type="presParOf" srcId="{37245062-0221-4343-9E81-A4CD9DF2890C}" destId="{07968213-ECD4-44F0-AA45-219CAC6F8009}" srcOrd="6" destOrd="0" presId="urn:microsoft.com/office/officeart/2005/8/layout/list1"/>
    <dgm:cxn modelId="{8C5CBD48-DCF1-4B5C-A0CA-EBA8D7EE204B}" type="presParOf" srcId="{37245062-0221-4343-9E81-A4CD9DF2890C}" destId="{0EBE1AF8-28DB-4361-AFEF-A850DC03AD2B}" srcOrd="7" destOrd="0" presId="urn:microsoft.com/office/officeart/2005/8/layout/list1"/>
    <dgm:cxn modelId="{46FACD5A-0A31-4647-B82B-3A262BEB5682}" type="presParOf" srcId="{37245062-0221-4343-9E81-A4CD9DF2890C}" destId="{313B4425-9F2B-45D8-A72B-193D4F660135}" srcOrd="8" destOrd="0" presId="urn:microsoft.com/office/officeart/2005/8/layout/list1"/>
    <dgm:cxn modelId="{B1158F2F-6392-4DF3-8F0F-2B864B14FBD0}" type="presParOf" srcId="{313B4425-9F2B-45D8-A72B-193D4F660135}" destId="{39AACA51-92A8-4E63-A0B9-735F0C97A7AD}" srcOrd="0" destOrd="0" presId="urn:microsoft.com/office/officeart/2005/8/layout/list1"/>
    <dgm:cxn modelId="{3B389D81-14CD-4C42-BA3A-8C343A9D5C69}" type="presParOf" srcId="{313B4425-9F2B-45D8-A72B-193D4F660135}" destId="{2391361D-B702-4DF5-9DA9-171DE1F1A1FC}" srcOrd="1" destOrd="0" presId="urn:microsoft.com/office/officeart/2005/8/layout/list1"/>
    <dgm:cxn modelId="{D3E196D2-808E-478B-A261-CC1F58E1559C}" type="presParOf" srcId="{37245062-0221-4343-9E81-A4CD9DF2890C}" destId="{E7D12FCF-1420-484F-A479-E896F0186142}" srcOrd="9" destOrd="0" presId="urn:microsoft.com/office/officeart/2005/8/layout/list1"/>
    <dgm:cxn modelId="{D81CACAF-2226-4C2D-A824-3AE93C9D5A98}" type="presParOf" srcId="{37245062-0221-4343-9E81-A4CD9DF2890C}" destId="{12191F85-5A09-4069-882A-D69CADC4FA94}" srcOrd="10" destOrd="0" presId="urn:microsoft.com/office/officeart/2005/8/layout/list1"/>
    <dgm:cxn modelId="{90E7C78E-145A-48DF-B896-69E92C6DB59E}" type="presParOf" srcId="{37245062-0221-4343-9E81-A4CD9DF2890C}" destId="{C9143AE0-AADB-453B-8235-54C44B3A8BDD}" srcOrd="11" destOrd="0" presId="urn:microsoft.com/office/officeart/2005/8/layout/list1"/>
    <dgm:cxn modelId="{97EC810E-C7D9-4112-83E4-C00002A66E9A}" type="presParOf" srcId="{37245062-0221-4343-9E81-A4CD9DF2890C}" destId="{BC1C237C-358F-47B1-B8BA-673710B2F047}" srcOrd="12" destOrd="0" presId="urn:microsoft.com/office/officeart/2005/8/layout/list1"/>
    <dgm:cxn modelId="{D732A1EB-0758-42B8-83CD-2446CB2CEBCE}" type="presParOf" srcId="{BC1C237C-358F-47B1-B8BA-673710B2F047}" destId="{8C7505D6-88A4-436D-A5B1-3137E2F6E0C8}" srcOrd="0" destOrd="0" presId="urn:microsoft.com/office/officeart/2005/8/layout/list1"/>
    <dgm:cxn modelId="{38F6F9CD-7E79-4BF1-939A-E7AAF55AB306}" type="presParOf" srcId="{BC1C237C-358F-47B1-B8BA-673710B2F047}" destId="{0076FBC7-ACBF-4FB7-AA6A-00DE705461C6}" srcOrd="1" destOrd="0" presId="urn:microsoft.com/office/officeart/2005/8/layout/list1"/>
    <dgm:cxn modelId="{FF933A93-34DE-48F9-9DB5-E1710078383B}" type="presParOf" srcId="{37245062-0221-4343-9E81-A4CD9DF2890C}" destId="{296F9264-3B09-4FEA-B0E5-8EE80D72A90C}" srcOrd="13" destOrd="0" presId="urn:microsoft.com/office/officeart/2005/8/layout/list1"/>
    <dgm:cxn modelId="{E2EADE81-46C9-4D23-AAC4-E52A10627CF9}" type="presParOf" srcId="{37245062-0221-4343-9E81-A4CD9DF2890C}" destId="{BFEBFA62-93F3-43FA-A8F6-1C33EE99DB98}" srcOrd="14"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2B441B-1E8D-4CC7-8A7D-9959086430D5}" type="doc">
      <dgm:prSet loTypeId="urn:microsoft.com/office/officeart/2005/8/layout/list1" loCatId="list" qsTypeId="urn:microsoft.com/office/officeart/2005/8/quickstyle/simple3" qsCatId="simple" csTypeId="urn:microsoft.com/office/officeart/2005/8/colors/accent5_1" csCatId="accent5" phldr="1"/>
      <dgm:spPr/>
      <dgm:t>
        <a:bodyPr/>
        <a:lstStyle/>
        <a:p>
          <a:endParaRPr lang="zh-CN" altLang="en-US"/>
        </a:p>
      </dgm:t>
    </dgm:pt>
    <dgm:pt modelId="{3E3BF0A4-2368-4745-A979-17E7F5AE5506}">
      <dgm:prSet phldrT="[文本]"/>
      <dgm:spPr/>
      <dgm:t>
        <a:bodyPr/>
        <a:lstStyle/>
        <a:p>
          <a:r>
            <a:rPr lang="en-US" altLang="zh-CN" dirty="0" smtClean="0"/>
            <a:t>6.</a:t>
          </a:r>
          <a:r>
            <a:rPr lang="zh-CN" altLang="zh-CN" dirty="0" smtClean="0"/>
            <a:t>吸湿器</a:t>
          </a:r>
          <a:endParaRPr lang="zh-CN" altLang="en-US" dirty="0"/>
        </a:p>
      </dgm:t>
    </dgm:pt>
    <dgm:pt modelId="{DC0AEAAE-E6F3-49C9-BE46-673606F066DD}" type="parTrans" cxnId="{69D5638F-D6F4-467C-9BA6-294AFDDE1BF2}">
      <dgm:prSet/>
      <dgm:spPr/>
      <dgm:t>
        <a:bodyPr/>
        <a:lstStyle/>
        <a:p>
          <a:endParaRPr lang="zh-CN" altLang="en-US"/>
        </a:p>
      </dgm:t>
    </dgm:pt>
    <dgm:pt modelId="{786F7D3F-2693-4510-8BF0-C47E9B38C2CD}" type="sibTrans" cxnId="{69D5638F-D6F4-467C-9BA6-294AFDDE1BF2}">
      <dgm:prSet/>
      <dgm:spPr/>
      <dgm:t>
        <a:bodyPr/>
        <a:lstStyle/>
        <a:p>
          <a:endParaRPr lang="zh-CN" altLang="en-US"/>
        </a:p>
      </dgm:t>
    </dgm:pt>
    <dgm:pt modelId="{C88F6E19-77BD-477D-94D0-FCAC84C1375F}">
      <dgm:prSet/>
      <dgm:spPr/>
      <dgm:t>
        <a:bodyPr/>
        <a:lstStyle/>
        <a:p>
          <a:r>
            <a:rPr lang="zh-CN" altLang="zh-CN" dirty="0" smtClean="0"/>
            <a:t>为了使储油柜内上部的空气保持干燥，避免工业粉尘的污染，储油柜通过吸湿器与大气相通</a:t>
          </a:r>
          <a:endParaRPr lang="en-US" altLang="zh-CN" dirty="0" smtClean="0"/>
        </a:p>
      </dgm:t>
    </dgm:pt>
    <dgm:pt modelId="{6F224F3D-4114-4328-AF11-2AC342F927E6}" type="parTrans" cxnId="{C7FBA316-FFE7-473D-B3E2-60E07642A2C1}">
      <dgm:prSet/>
      <dgm:spPr/>
      <dgm:t>
        <a:bodyPr/>
        <a:lstStyle/>
        <a:p>
          <a:endParaRPr lang="zh-CN" altLang="en-US"/>
        </a:p>
      </dgm:t>
    </dgm:pt>
    <dgm:pt modelId="{43D057CD-5ABC-49BB-BBA5-5279D7A0128D}" type="sibTrans" cxnId="{C7FBA316-FFE7-473D-B3E2-60E07642A2C1}">
      <dgm:prSet/>
      <dgm:spPr/>
      <dgm:t>
        <a:bodyPr/>
        <a:lstStyle/>
        <a:p>
          <a:endParaRPr lang="zh-CN" altLang="en-US"/>
        </a:p>
      </dgm:t>
    </dgm:pt>
    <dgm:pt modelId="{2A3D3796-8AF3-4D76-8A81-BBF7C613706D}">
      <dgm:prSet/>
      <dgm:spPr/>
      <dgm:t>
        <a:bodyPr/>
        <a:lstStyle/>
        <a:p>
          <a:r>
            <a:rPr lang="en-US" altLang="zh-CN" dirty="0" smtClean="0"/>
            <a:t>7.</a:t>
          </a:r>
          <a:r>
            <a:rPr lang="zh-CN" altLang="zh-CN" dirty="0" smtClean="0"/>
            <a:t>气体继电器</a:t>
          </a:r>
        </a:p>
      </dgm:t>
    </dgm:pt>
    <dgm:pt modelId="{C28E3C1D-2589-4E32-9A66-97640554CE01}" type="parTrans" cxnId="{18D57316-441B-4028-B06D-EDBB9A15A739}">
      <dgm:prSet/>
      <dgm:spPr/>
      <dgm:t>
        <a:bodyPr/>
        <a:lstStyle/>
        <a:p>
          <a:endParaRPr lang="zh-CN" altLang="en-US"/>
        </a:p>
      </dgm:t>
    </dgm:pt>
    <dgm:pt modelId="{44C85542-9423-4817-8705-AA7B392CA83F}" type="sibTrans" cxnId="{18D57316-441B-4028-B06D-EDBB9A15A739}">
      <dgm:prSet/>
      <dgm:spPr/>
      <dgm:t>
        <a:bodyPr/>
        <a:lstStyle/>
        <a:p>
          <a:endParaRPr lang="zh-CN" altLang="en-US"/>
        </a:p>
      </dgm:t>
    </dgm:pt>
    <dgm:pt modelId="{85692AF9-AE56-46C9-AA50-DD33BB322DD1}">
      <dgm:prSet/>
      <dgm:spPr/>
      <dgm:t>
        <a:bodyPr/>
        <a:lstStyle/>
        <a:p>
          <a:r>
            <a:rPr lang="zh-CN" altLang="zh-CN" dirty="0" smtClean="0"/>
            <a:t>位于储油柜与箱盖的联管之间</a:t>
          </a:r>
          <a:endParaRPr lang="en-US" altLang="zh-CN" dirty="0" smtClean="0"/>
        </a:p>
      </dgm:t>
    </dgm:pt>
    <dgm:pt modelId="{FCB11D1A-7BC8-461C-8823-C724623A9E43}" type="parTrans" cxnId="{F5C039B2-7F3C-4C34-95E6-85AEC176337D}">
      <dgm:prSet/>
      <dgm:spPr/>
      <dgm:t>
        <a:bodyPr/>
        <a:lstStyle/>
        <a:p>
          <a:endParaRPr lang="zh-CN" altLang="en-US"/>
        </a:p>
      </dgm:t>
    </dgm:pt>
    <dgm:pt modelId="{124201CA-13E1-4AD0-A095-567C79EF3EDA}" type="sibTrans" cxnId="{F5C039B2-7F3C-4C34-95E6-85AEC176337D}">
      <dgm:prSet/>
      <dgm:spPr/>
      <dgm:t>
        <a:bodyPr/>
        <a:lstStyle/>
        <a:p>
          <a:endParaRPr lang="zh-CN" altLang="en-US"/>
        </a:p>
      </dgm:t>
    </dgm:pt>
    <dgm:pt modelId="{5F314573-C5D5-4C28-91CA-4A2EE243EA2D}">
      <dgm:prSet/>
      <dgm:spPr/>
      <dgm:t>
        <a:bodyPr/>
        <a:lstStyle/>
        <a:p>
          <a:r>
            <a:rPr lang="en-US" altLang="zh-CN" dirty="0" smtClean="0"/>
            <a:t>8. </a:t>
          </a:r>
          <a:r>
            <a:rPr lang="zh-CN" altLang="zh-CN" dirty="0" smtClean="0"/>
            <a:t>高、低压绝缘套管</a:t>
          </a:r>
        </a:p>
      </dgm:t>
    </dgm:pt>
    <dgm:pt modelId="{E7455F0C-D392-48FD-BB8B-B36D625FA43F}" type="parTrans" cxnId="{727156F8-2031-4B86-8E11-48EEFC9DA77F}">
      <dgm:prSet/>
      <dgm:spPr/>
      <dgm:t>
        <a:bodyPr/>
        <a:lstStyle/>
        <a:p>
          <a:endParaRPr lang="zh-CN" altLang="en-US"/>
        </a:p>
      </dgm:t>
    </dgm:pt>
    <dgm:pt modelId="{B1705CD6-DF2D-464D-B0E1-A551292731C4}" type="sibTrans" cxnId="{727156F8-2031-4B86-8E11-48EEFC9DA77F}">
      <dgm:prSet/>
      <dgm:spPr/>
      <dgm:t>
        <a:bodyPr/>
        <a:lstStyle/>
        <a:p>
          <a:endParaRPr lang="zh-CN" altLang="en-US"/>
        </a:p>
      </dgm:t>
    </dgm:pt>
    <dgm:pt modelId="{45A6A822-98CC-4829-B98D-D7E95061AFBD}">
      <dgm:prSet/>
      <dgm:spPr/>
      <dgm:t>
        <a:bodyPr/>
        <a:lstStyle/>
        <a:p>
          <a:r>
            <a:rPr lang="zh-CN" altLang="zh-CN" dirty="0" smtClean="0"/>
            <a:t>变压器内部的高、低压引线是经绝缘套管引到油箱外部的，它起着固定引线和对地绝缘的作用</a:t>
          </a:r>
        </a:p>
      </dgm:t>
    </dgm:pt>
    <dgm:pt modelId="{1E51E7FC-5612-417E-84BF-A6EF5F888272}" type="parTrans" cxnId="{C52CE521-7F74-45B4-99BE-12C02E9CC919}">
      <dgm:prSet/>
      <dgm:spPr/>
      <dgm:t>
        <a:bodyPr/>
        <a:lstStyle/>
        <a:p>
          <a:endParaRPr lang="zh-CN" altLang="en-US"/>
        </a:p>
      </dgm:t>
    </dgm:pt>
    <dgm:pt modelId="{48FA84FA-A9FF-405E-9224-070BA16F0655}" type="sibTrans" cxnId="{C52CE521-7F74-45B4-99BE-12C02E9CC919}">
      <dgm:prSet/>
      <dgm:spPr/>
      <dgm:t>
        <a:bodyPr/>
        <a:lstStyle/>
        <a:p>
          <a:endParaRPr lang="zh-CN" altLang="en-US"/>
        </a:p>
      </dgm:t>
    </dgm:pt>
    <dgm:pt modelId="{35B8887E-9E42-4E69-BC2F-7874DE30CE04}">
      <dgm:prSet/>
      <dgm:spPr/>
      <dgm:t>
        <a:bodyPr/>
        <a:lstStyle/>
        <a:p>
          <a:r>
            <a:rPr lang="en-US" altLang="zh-CN" dirty="0" smtClean="0"/>
            <a:t>5.</a:t>
          </a:r>
          <a:r>
            <a:rPr lang="zh-CN" altLang="zh-CN" dirty="0" smtClean="0"/>
            <a:t>安全气道（又称防爆管）</a:t>
          </a:r>
          <a:endParaRPr lang="zh-CN" altLang="en-US" dirty="0"/>
        </a:p>
      </dgm:t>
    </dgm:pt>
    <dgm:pt modelId="{9C41B12B-58FE-4938-9FA9-C657E72B2691}" type="parTrans" cxnId="{3FFE4BB5-2C3E-492E-9645-C76CBCFF8C56}">
      <dgm:prSet/>
      <dgm:spPr/>
      <dgm:t>
        <a:bodyPr/>
        <a:lstStyle/>
        <a:p>
          <a:endParaRPr lang="zh-CN" altLang="en-US"/>
        </a:p>
      </dgm:t>
    </dgm:pt>
    <dgm:pt modelId="{1A24D7E5-8AF8-4CE9-AC04-A47CF6938610}" type="sibTrans" cxnId="{3FFE4BB5-2C3E-492E-9645-C76CBCFF8C56}">
      <dgm:prSet/>
      <dgm:spPr/>
      <dgm:t>
        <a:bodyPr/>
        <a:lstStyle/>
        <a:p>
          <a:endParaRPr lang="zh-CN" altLang="en-US"/>
        </a:p>
      </dgm:t>
    </dgm:pt>
    <dgm:pt modelId="{E8AD1598-611A-45BD-91E3-679024ADDF2F}">
      <dgm:prSet/>
      <dgm:spPr/>
      <dgm:t>
        <a:bodyPr/>
        <a:lstStyle/>
        <a:p>
          <a:r>
            <a:rPr lang="zh-CN" altLang="zh-CN" dirty="0" smtClean="0"/>
            <a:t>位于变压器的顶盖上，其出口用玻璃防爆膜封住</a:t>
          </a:r>
          <a:endParaRPr lang="en-US" altLang="zh-CN" dirty="0" smtClean="0"/>
        </a:p>
      </dgm:t>
    </dgm:pt>
    <dgm:pt modelId="{7DA32668-D8BF-47BD-802E-0850B875728C}" type="parTrans" cxnId="{D4985C1E-581B-4285-8B02-5BFE37C4D03E}">
      <dgm:prSet/>
      <dgm:spPr/>
      <dgm:t>
        <a:bodyPr/>
        <a:lstStyle/>
        <a:p>
          <a:endParaRPr lang="zh-CN" altLang="en-US"/>
        </a:p>
      </dgm:t>
    </dgm:pt>
    <dgm:pt modelId="{1DAAC440-CF51-443F-8195-6F11359DF8B2}" type="sibTrans" cxnId="{D4985C1E-581B-4285-8B02-5BFE37C4D03E}">
      <dgm:prSet/>
      <dgm:spPr/>
      <dgm:t>
        <a:bodyPr/>
        <a:lstStyle/>
        <a:p>
          <a:endParaRPr lang="zh-CN" altLang="en-US"/>
        </a:p>
      </dgm:t>
    </dgm:pt>
    <dgm:pt modelId="{37245062-0221-4343-9E81-A4CD9DF2890C}" type="pres">
      <dgm:prSet presAssocID="{202B441B-1E8D-4CC7-8A7D-9959086430D5}" presName="linear" presStyleCnt="0">
        <dgm:presLayoutVars>
          <dgm:dir/>
          <dgm:animLvl val="lvl"/>
          <dgm:resizeHandles val="exact"/>
        </dgm:presLayoutVars>
      </dgm:prSet>
      <dgm:spPr/>
      <dgm:t>
        <a:bodyPr/>
        <a:lstStyle/>
        <a:p>
          <a:endParaRPr lang="zh-CN" altLang="en-US"/>
        </a:p>
      </dgm:t>
    </dgm:pt>
    <dgm:pt modelId="{C61027EB-257F-4ECB-8340-EF31E3777221}" type="pres">
      <dgm:prSet presAssocID="{35B8887E-9E42-4E69-BC2F-7874DE30CE04}" presName="parentLin" presStyleCnt="0"/>
      <dgm:spPr/>
    </dgm:pt>
    <dgm:pt modelId="{21FD6AF1-EBA4-4523-9531-D420888FFBD0}" type="pres">
      <dgm:prSet presAssocID="{35B8887E-9E42-4E69-BC2F-7874DE30CE04}" presName="parentLeftMargin" presStyleLbl="node1" presStyleIdx="0" presStyleCnt="4"/>
      <dgm:spPr/>
      <dgm:t>
        <a:bodyPr/>
        <a:lstStyle/>
        <a:p>
          <a:endParaRPr lang="zh-CN" altLang="en-US"/>
        </a:p>
      </dgm:t>
    </dgm:pt>
    <dgm:pt modelId="{BB6E9BF2-EB52-4B09-AFA8-57A2BAB93679}" type="pres">
      <dgm:prSet presAssocID="{35B8887E-9E42-4E69-BC2F-7874DE30CE04}" presName="parentText" presStyleLbl="node1" presStyleIdx="0" presStyleCnt="4">
        <dgm:presLayoutVars>
          <dgm:chMax val="0"/>
          <dgm:bulletEnabled val="1"/>
        </dgm:presLayoutVars>
      </dgm:prSet>
      <dgm:spPr/>
      <dgm:t>
        <a:bodyPr/>
        <a:lstStyle/>
        <a:p>
          <a:endParaRPr lang="zh-CN" altLang="en-US"/>
        </a:p>
      </dgm:t>
    </dgm:pt>
    <dgm:pt modelId="{9CC2AFE9-C796-4FBE-80AE-886A4C8B4007}" type="pres">
      <dgm:prSet presAssocID="{35B8887E-9E42-4E69-BC2F-7874DE30CE04}" presName="negativeSpace" presStyleCnt="0"/>
      <dgm:spPr/>
    </dgm:pt>
    <dgm:pt modelId="{DE9BF989-A267-4A28-B974-9C12CAF6E7F0}" type="pres">
      <dgm:prSet presAssocID="{35B8887E-9E42-4E69-BC2F-7874DE30CE04}" presName="childText" presStyleLbl="conFgAcc1" presStyleIdx="0" presStyleCnt="4">
        <dgm:presLayoutVars>
          <dgm:bulletEnabled val="1"/>
        </dgm:presLayoutVars>
      </dgm:prSet>
      <dgm:spPr/>
      <dgm:t>
        <a:bodyPr/>
        <a:lstStyle/>
        <a:p>
          <a:endParaRPr lang="zh-CN" altLang="en-US"/>
        </a:p>
      </dgm:t>
    </dgm:pt>
    <dgm:pt modelId="{02A3AA0D-DF06-43EF-BE20-9EF25CE360BC}" type="pres">
      <dgm:prSet presAssocID="{1A24D7E5-8AF8-4CE9-AC04-A47CF6938610}" presName="spaceBetweenRectangles" presStyleCnt="0"/>
      <dgm:spPr/>
    </dgm:pt>
    <dgm:pt modelId="{43C8D004-4AD7-4F56-A3AD-322C792BCFBF}" type="pres">
      <dgm:prSet presAssocID="{3E3BF0A4-2368-4745-A979-17E7F5AE5506}" presName="parentLin" presStyleCnt="0"/>
      <dgm:spPr/>
    </dgm:pt>
    <dgm:pt modelId="{40DB5474-B85E-404A-8639-8F5B73711EC2}" type="pres">
      <dgm:prSet presAssocID="{3E3BF0A4-2368-4745-A979-17E7F5AE5506}" presName="parentLeftMargin" presStyleLbl="node1" presStyleIdx="0" presStyleCnt="4"/>
      <dgm:spPr/>
      <dgm:t>
        <a:bodyPr/>
        <a:lstStyle/>
        <a:p>
          <a:endParaRPr lang="zh-CN" altLang="en-US"/>
        </a:p>
      </dgm:t>
    </dgm:pt>
    <dgm:pt modelId="{DEA3DDA1-12F3-422F-8481-7E3268A047CD}" type="pres">
      <dgm:prSet presAssocID="{3E3BF0A4-2368-4745-A979-17E7F5AE5506}" presName="parentText" presStyleLbl="node1" presStyleIdx="1" presStyleCnt="4">
        <dgm:presLayoutVars>
          <dgm:chMax val="0"/>
          <dgm:bulletEnabled val="1"/>
        </dgm:presLayoutVars>
      </dgm:prSet>
      <dgm:spPr/>
      <dgm:t>
        <a:bodyPr/>
        <a:lstStyle/>
        <a:p>
          <a:endParaRPr lang="zh-CN" altLang="en-US"/>
        </a:p>
      </dgm:t>
    </dgm:pt>
    <dgm:pt modelId="{421C1200-B097-4658-B979-5594489F8E81}" type="pres">
      <dgm:prSet presAssocID="{3E3BF0A4-2368-4745-A979-17E7F5AE5506}" presName="negativeSpace" presStyleCnt="0"/>
      <dgm:spPr/>
    </dgm:pt>
    <dgm:pt modelId="{8A11FAB5-B394-48C9-8232-7B78607402E2}" type="pres">
      <dgm:prSet presAssocID="{3E3BF0A4-2368-4745-A979-17E7F5AE5506}" presName="childText" presStyleLbl="conFgAcc1" presStyleIdx="1" presStyleCnt="4">
        <dgm:presLayoutVars>
          <dgm:bulletEnabled val="1"/>
        </dgm:presLayoutVars>
      </dgm:prSet>
      <dgm:spPr/>
      <dgm:t>
        <a:bodyPr/>
        <a:lstStyle/>
        <a:p>
          <a:endParaRPr lang="zh-CN" altLang="en-US"/>
        </a:p>
      </dgm:t>
    </dgm:pt>
    <dgm:pt modelId="{7E52E5A7-BB59-4F34-9AE6-59150C7DFBDF}" type="pres">
      <dgm:prSet presAssocID="{786F7D3F-2693-4510-8BF0-C47E9B38C2CD}" presName="spaceBetweenRectangles" presStyleCnt="0"/>
      <dgm:spPr/>
    </dgm:pt>
    <dgm:pt modelId="{5583D123-1B11-4914-AC2A-4D08F792E25F}" type="pres">
      <dgm:prSet presAssocID="{2A3D3796-8AF3-4D76-8A81-BBF7C613706D}" presName="parentLin" presStyleCnt="0"/>
      <dgm:spPr/>
    </dgm:pt>
    <dgm:pt modelId="{4EF57E58-48D1-422E-BF26-5665F3E10901}" type="pres">
      <dgm:prSet presAssocID="{2A3D3796-8AF3-4D76-8A81-BBF7C613706D}" presName="parentLeftMargin" presStyleLbl="node1" presStyleIdx="1" presStyleCnt="4"/>
      <dgm:spPr/>
      <dgm:t>
        <a:bodyPr/>
        <a:lstStyle/>
        <a:p>
          <a:endParaRPr lang="zh-CN" altLang="en-US"/>
        </a:p>
      </dgm:t>
    </dgm:pt>
    <dgm:pt modelId="{5EEFF2AF-32FA-4573-8559-3796D27BA317}" type="pres">
      <dgm:prSet presAssocID="{2A3D3796-8AF3-4D76-8A81-BBF7C613706D}" presName="parentText" presStyleLbl="node1" presStyleIdx="2" presStyleCnt="4">
        <dgm:presLayoutVars>
          <dgm:chMax val="0"/>
          <dgm:bulletEnabled val="1"/>
        </dgm:presLayoutVars>
      </dgm:prSet>
      <dgm:spPr/>
      <dgm:t>
        <a:bodyPr/>
        <a:lstStyle/>
        <a:p>
          <a:endParaRPr lang="zh-CN" altLang="en-US"/>
        </a:p>
      </dgm:t>
    </dgm:pt>
    <dgm:pt modelId="{6F73A31F-E34E-40E9-B5E9-FE270C50D761}" type="pres">
      <dgm:prSet presAssocID="{2A3D3796-8AF3-4D76-8A81-BBF7C613706D}" presName="negativeSpace" presStyleCnt="0"/>
      <dgm:spPr/>
    </dgm:pt>
    <dgm:pt modelId="{CCC55462-183B-435B-8084-FFCF9867378A}" type="pres">
      <dgm:prSet presAssocID="{2A3D3796-8AF3-4D76-8A81-BBF7C613706D}" presName="childText" presStyleLbl="conFgAcc1" presStyleIdx="2" presStyleCnt="4">
        <dgm:presLayoutVars>
          <dgm:bulletEnabled val="1"/>
        </dgm:presLayoutVars>
      </dgm:prSet>
      <dgm:spPr/>
      <dgm:t>
        <a:bodyPr/>
        <a:lstStyle/>
        <a:p>
          <a:endParaRPr lang="zh-CN" altLang="en-US"/>
        </a:p>
      </dgm:t>
    </dgm:pt>
    <dgm:pt modelId="{02FADAAC-237B-41CF-88AE-ACE43F65BCF4}" type="pres">
      <dgm:prSet presAssocID="{44C85542-9423-4817-8705-AA7B392CA83F}" presName="spaceBetweenRectangles" presStyleCnt="0"/>
      <dgm:spPr/>
    </dgm:pt>
    <dgm:pt modelId="{5A23961D-45DB-493D-A9F4-A64724D5A280}" type="pres">
      <dgm:prSet presAssocID="{5F314573-C5D5-4C28-91CA-4A2EE243EA2D}" presName="parentLin" presStyleCnt="0"/>
      <dgm:spPr/>
    </dgm:pt>
    <dgm:pt modelId="{F91FA25A-068E-45DF-B830-0048965B141C}" type="pres">
      <dgm:prSet presAssocID="{5F314573-C5D5-4C28-91CA-4A2EE243EA2D}" presName="parentLeftMargin" presStyleLbl="node1" presStyleIdx="2" presStyleCnt="4"/>
      <dgm:spPr/>
      <dgm:t>
        <a:bodyPr/>
        <a:lstStyle/>
        <a:p>
          <a:endParaRPr lang="zh-CN" altLang="en-US"/>
        </a:p>
      </dgm:t>
    </dgm:pt>
    <dgm:pt modelId="{F695D82C-9230-43B5-9E72-ED7EF39A6EA9}" type="pres">
      <dgm:prSet presAssocID="{5F314573-C5D5-4C28-91CA-4A2EE243EA2D}" presName="parentText" presStyleLbl="node1" presStyleIdx="3" presStyleCnt="4">
        <dgm:presLayoutVars>
          <dgm:chMax val="0"/>
          <dgm:bulletEnabled val="1"/>
        </dgm:presLayoutVars>
      </dgm:prSet>
      <dgm:spPr/>
      <dgm:t>
        <a:bodyPr/>
        <a:lstStyle/>
        <a:p>
          <a:endParaRPr lang="zh-CN" altLang="en-US"/>
        </a:p>
      </dgm:t>
    </dgm:pt>
    <dgm:pt modelId="{2E08C17F-3CEC-4D13-A4D2-93990E10BBD7}" type="pres">
      <dgm:prSet presAssocID="{5F314573-C5D5-4C28-91CA-4A2EE243EA2D}" presName="negativeSpace" presStyleCnt="0"/>
      <dgm:spPr/>
    </dgm:pt>
    <dgm:pt modelId="{79185655-ACA8-416C-8B46-FFA6C6824411}" type="pres">
      <dgm:prSet presAssocID="{5F314573-C5D5-4C28-91CA-4A2EE243EA2D}" presName="childText" presStyleLbl="conFgAcc1" presStyleIdx="3" presStyleCnt="4">
        <dgm:presLayoutVars>
          <dgm:bulletEnabled val="1"/>
        </dgm:presLayoutVars>
      </dgm:prSet>
      <dgm:spPr/>
      <dgm:t>
        <a:bodyPr/>
        <a:lstStyle/>
        <a:p>
          <a:endParaRPr lang="zh-CN" altLang="en-US"/>
        </a:p>
      </dgm:t>
    </dgm:pt>
  </dgm:ptLst>
  <dgm:cxnLst>
    <dgm:cxn modelId="{51BC6200-EFCB-409C-AE59-5C2593E0EECE}" type="presOf" srcId="{202B441B-1E8D-4CC7-8A7D-9959086430D5}" destId="{37245062-0221-4343-9E81-A4CD9DF2890C}" srcOrd="0" destOrd="0" presId="urn:microsoft.com/office/officeart/2005/8/layout/list1"/>
    <dgm:cxn modelId="{17A9405F-C8B6-408A-BF83-95877AAA7914}" type="presOf" srcId="{2A3D3796-8AF3-4D76-8A81-BBF7C613706D}" destId="{5EEFF2AF-32FA-4573-8559-3796D27BA317}" srcOrd="1" destOrd="0" presId="urn:microsoft.com/office/officeart/2005/8/layout/list1"/>
    <dgm:cxn modelId="{727156F8-2031-4B86-8E11-48EEFC9DA77F}" srcId="{202B441B-1E8D-4CC7-8A7D-9959086430D5}" destId="{5F314573-C5D5-4C28-91CA-4A2EE243EA2D}" srcOrd="3" destOrd="0" parTransId="{E7455F0C-D392-48FD-BB8B-B36D625FA43F}" sibTransId="{B1705CD6-DF2D-464D-B0E1-A551292731C4}"/>
    <dgm:cxn modelId="{69D5638F-D6F4-467C-9BA6-294AFDDE1BF2}" srcId="{202B441B-1E8D-4CC7-8A7D-9959086430D5}" destId="{3E3BF0A4-2368-4745-A979-17E7F5AE5506}" srcOrd="1" destOrd="0" parTransId="{DC0AEAAE-E6F3-49C9-BE46-673606F066DD}" sibTransId="{786F7D3F-2693-4510-8BF0-C47E9B38C2CD}"/>
    <dgm:cxn modelId="{C7FBA316-FFE7-473D-B3E2-60E07642A2C1}" srcId="{3E3BF0A4-2368-4745-A979-17E7F5AE5506}" destId="{C88F6E19-77BD-477D-94D0-FCAC84C1375F}" srcOrd="0" destOrd="0" parTransId="{6F224F3D-4114-4328-AF11-2AC342F927E6}" sibTransId="{43D057CD-5ABC-49BB-BBA5-5279D7A0128D}"/>
    <dgm:cxn modelId="{F5C039B2-7F3C-4C34-95E6-85AEC176337D}" srcId="{2A3D3796-8AF3-4D76-8A81-BBF7C613706D}" destId="{85692AF9-AE56-46C9-AA50-DD33BB322DD1}" srcOrd="0" destOrd="0" parTransId="{FCB11D1A-7BC8-461C-8823-C724623A9E43}" sibTransId="{124201CA-13E1-4AD0-A095-567C79EF3EDA}"/>
    <dgm:cxn modelId="{1AB95EF0-94E9-4A82-82B1-DF61FAFBF10F}" type="presOf" srcId="{C88F6E19-77BD-477D-94D0-FCAC84C1375F}" destId="{8A11FAB5-B394-48C9-8232-7B78607402E2}" srcOrd="0" destOrd="0" presId="urn:microsoft.com/office/officeart/2005/8/layout/list1"/>
    <dgm:cxn modelId="{C149A1BF-219E-4BE2-8F98-50D3CC2896E2}" type="presOf" srcId="{35B8887E-9E42-4E69-BC2F-7874DE30CE04}" destId="{21FD6AF1-EBA4-4523-9531-D420888FFBD0}" srcOrd="0" destOrd="0" presId="urn:microsoft.com/office/officeart/2005/8/layout/list1"/>
    <dgm:cxn modelId="{4639300B-05CB-4FE1-9618-9C5BDB133218}" type="presOf" srcId="{5F314573-C5D5-4C28-91CA-4A2EE243EA2D}" destId="{F695D82C-9230-43B5-9E72-ED7EF39A6EA9}" srcOrd="1" destOrd="0" presId="urn:microsoft.com/office/officeart/2005/8/layout/list1"/>
    <dgm:cxn modelId="{93896108-110D-4B02-862D-B941BFE58114}" type="presOf" srcId="{2A3D3796-8AF3-4D76-8A81-BBF7C613706D}" destId="{4EF57E58-48D1-422E-BF26-5665F3E10901}" srcOrd="0" destOrd="0" presId="urn:microsoft.com/office/officeart/2005/8/layout/list1"/>
    <dgm:cxn modelId="{18D57316-441B-4028-B06D-EDBB9A15A739}" srcId="{202B441B-1E8D-4CC7-8A7D-9959086430D5}" destId="{2A3D3796-8AF3-4D76-8A81-BBF7C613706D}" srcOrd="2" destOrd="0" parTransId="{C28E3C1D-2589-4E32-9A66-97640554CE01}" sibTransId="{44C85542-9423-4817-8705-AA7B392CA83F}"/>
    <dgm:cxn modelId="{6D2758B4-7C54-4B40-9528-22D32619872B}" type="presOf" srcId="{5F314573-C5D5-4C28-91CA-4A2EE243EA2D}" destId="{F91FA25A-068E-45DF-B830-0048965B141C}" srcOrd="0" destOrd="0" presId="urn:microsoft.com/office/officeart/2005/8/layout/list1"/>
    <dgm:cxn modelId="{D4985C1E-581B-4285-8B02-5BFE37C4D03E}" srcId="{35B8887E-9E42-4E69-BC2F-7874DE30CE04}" destId="{E8AD1598-611A-45BD-91E3-679024ADDF2F}" srcOrd="0" destOrd="0" parTransId="{7DA32668-D8BF-47BD-802E-0850B875728C}" sibTransId="{1DAAC440-CF51-443F-8195-6F11359DF8B2}"/>
    <dgm:cxn modelId="{D472D296-535B-4AAB-ACA8-11A4BC7859A1}" type="presOf" srcId="{45A6A822-98CC-4829-B98D-D7E95061AFBD}" destId="{79185655-ACA8-416C-8B46-FFA6C6824411}" srcOrd="0" destOrd="0" presId="urn:microsoft.com/office/officeart/2005/8/layout/list1"/>
    <dgm:cxn modelId="{3FFE4BB5-2C3E-492E-9645-C76CBCFF8C56}" srcId="{202B441B-1E8D-4CC7-8A7D-9959086430D5}" destId="{35B8887E-9E42-4E69-BC2F-7874DE30CE04}" srcOrd="0" destOrd="0" parTransId="{9C41B12B-58FE-4938-9FA9-C657E72B2691}" sibTransId="{1A24D7E5-8AF8-4CE9-AC04-A47CF6938610}"/>
    <dgm:cxn modelId="{604E45D8-839B-47B1-991A-D501B3B42B54}" type="presOf" srcId="{E8AD1598-611A-45BD-91E3-679024ADDF2F}" destId="{DE9BF989-A267-4A28-B974-9C12CAF6E7F0}" srcOrd="0" destOrd="0" presId="urn:microsoft.com/office/officeart/2005/8/layout/list1"/>
    <dgm:cxn modelId="{4EF3430F-243C-452B-8072-61A73F8AAE99}" type="presOf" srcId="{3E3BF0A4-2368-4745-A979-17E7F5AE5506}" destId="{DEA3DDA1-12F3-422F-8481-7E3268A047CD}" srcOrd="1" destOrd="0" presId="urn:microsoft.com/office/officeart/2005/8/layout/list1"/>
    <dgm:cxn modelId="{C52CE521-7F74-45B4-99BE-12C02E9CC919}" srcId="{5F314573-C5D5-4C28-91CA-4A2EE243EA2D}" destId="{45A6A822-98CC-4829-B98D-D7E95061AFBD}" srcOrd="0" destOrd="0" parTransId="{1E51E7FC-5612-417E-84BF-A6EF5F888272}" sibTransId="{48FA84FA-A9FF-405E-9224-070BA16F0655}"/>
    <dgm:cxn modelId="{CB6675DE-F72B-4A23-BA55-B5E37D6EB2F2}" type="presOf" srcId="{35B8887E-9E42-4E69-BC2F-7874DE30CE04}" destId="{BB6E9BF2-EB52-4B09-AFA8-57A2BAB93679}" srcOrd="1" destOrd="0" presId="urn:microsoft.com/office/officeart/2005/8/layout/list1"/>
    <dgm:cxn modelId="{BE0CF2B9-15D2-4CE5-963F-F123ED5F2F70}" type="presOf" srcId="{85692AF9-AE56-46C9-AA50-DD33BB322DD1}" destId="{CCC55462-183B-435B-8084-FFCF9867378A}" srcOrd="0" destOrd="0" presId="urn:microsoft.com/office/officeart/2005/8/layout/list1"/>
    <dgm:cxn modelId="{94A3BFA7-2C28-4215-ACD2-CEE72FE6F37D}" type="presOf" srcId="{3E3BF0A4-2368-4745-A979-17E7F5AE5506}" destId="{40DB5474-B85E-404A-8639-8F5B73711EC2}" srcOrd="0" destOrd="0" presId="urn:microsoft.com/office/officeart/2005/8/layout/list1"/>
    <dgm:cxn modelId="{5EC5C81C-473D-410B-850B-AF3C5E679E3D}" type="presParOf" srcId="{37245062-0221-4343-9E81-A4CD9DF2890C}" destId="{C61027EB-257F-4ECB-8340-EF31E3777221}" srcOrd="0" destOrd="0" presId="urn:microsoft.com/office/officeart/2005/8/layout/list1"/>
    <dgm:cxn modelId="{B920B163-5BE7-4F96-AC20-09155E4C2341}" type="presParOf" srcId="{C61027EB-257F-4ECB-8340-EF31E3777221}" destId="{21FD6AF1-EBA4-4523-9531-D420888FFBD0}" srcOrd="0" destOrd="0" presId="urn:microsoft.com/office/officeart/2005/8/layout/list1"/>
    <dgm:cxn modelId="{ABCB2712-0BA8-4C96-9ACF-B361AF279117}" type="presParOf" srcId="{C61027EB-257F-4ECB-8340-EF31E3777221}" destId="{BB6E9BF2-EB52-4B09-AFA8-57A2BAB93679}" srcOrd="1" destOrd="0" presId="urn:microsoft.com/office/officeart/2005/8/layout/list1"/>
    <dgm:cxn modelId="{6CC1FF1E-EBE7-4970-871F-92F255D293BE}" type="presParOf" srcId="{37245062-0221-4343-9E81-A4CD9DF2890C}" destId="{9CC2AFE9-C796-4FBE-80AE-886A4C8B4007}" srcOrd="1" destOrd="0" presId="urn:microsoft.com/office/officeart/2005/8/layout/list1"/>
    <dgm:cxn modelId="{F8802EA0-4D78-49F0-9663-4DF9D30E251F}" type="presParOf" srcId="{37245062-0221-4343-9E81-A4CD9DF2890C}" destId="{DE9BF989-A267-4A28-B974-9C12CAF6E7F0}" srcOrd="2" destOrd="0" presId="urn:microsoft.com/office/officeart/2005/8/layout/list1"/>
    <dgm:cxn modelId="{92BFCEB9-9341-4851-9B85-181708A35117}" type="presParOf" srcId="{37245062-0221-4343-9E81-A4CD9DF2890C}" destId="{02A3AA0D-DF06-43EF-BE20-9EF25CE360BC}" srcOrd="3" destOrd="0" presId="urn:microsoft.com/office/officeart/2005/8/layout/list1"/>
    <dgm:cxn modelId="{C50A769F-3BE1-4D18-B07C-2A05B065F34B}" type="presParOf" srcId="{37245062-0221-4343-9E81-A4CD9DF2890C}" destId="{43C8D004-4AD7-4F56-A3AD-322C792BCFBF}" srcOrd="4" destOrd="0" presId="urn:microsoft.com/office/officeart/2005/8/layout/list1"/>
    <dgm:cxn modelId="{4E031FBB-67DD-45A2-B3D7-D8D05E2DA8AF}" type="presParOf" srcId="{43C8D004-4AD7-4F56-A3AD-322C792BCFBF}" destId="{40DB5474-B85E-404A-8639-8F5B73711EC2}" srcOrd="0" destOrd="0" presId="urn:microsoft.com/office/officeart/2005/8/layout/list1"/>
    <dgm:cxn modelId="{19DFF3A7-E41D-4709-9DC8-3016D44E72EA}" type="presParOf" srcId="{43C8D004-4AD7-4F56-A3AD-322C792BCFBF}" destId="{DEA3DDA1-12F3-422F-8481-7E3268A047CD}" srcOrd="1" destOrd="0" presId="urn:microsoft.com/office/officeart/2005/8/layout/list1"/>
    <dgm:cxn modelId="{6E8B0FBF-F0A5-4C01-9FE6-AB2833D5EDB8}" type="presParOf" srcId="{37245062-0221-4343-9E81-A4CD9DF2890C}" destId="{421C1200-B097-4658-B979-5594489F8E81}" srcOrd="5" destOrd="0" presId="urn:microsoft.com/office/officeart/2005/8/layout/list1"/>
    <dgm:cxn modelId="{4FBD0599-EC9A-41C6-9097-A5712B5C5A0A}" type="presParOf" srcId="{37245062-0221-4343-9E81-A4CD9DF2890C}" destId="{8A11FAB5-B394-48C9-8232-7B78607402E2}" srcOrd="6" destOrd="0" presId="urn:microsoft.com/office/officeart/2005/8/layout/list1"/>
    <dgm:cxn modelId="{9F61AF9A-22D9-48D6-AB6A-96FB8792E6F7}" type="presParOf" srcId="{37245062-0221-4343-9E81-A4CD9DF2890C}" destId="{7E52E5A7-BB59-4F34-9AE6-59150C7DFBDF}" srcOrd="7" destOrd="0" presId="urn:microsoft.com/office/officeart/2005/8/layout/list1"/>
    <dgm:cxn modelId="{94C5E30B-2035-4D60-9688-D3E96ECF6D00}" type="presParOf" srcId="{37245062-0221-4343-9E81-A4CD9DF2890C}" destId="{5583D123-1B11-4914-AC2A-4D08F792E25F}" srcOrd="8" destOrd="0" presId="urn:microsoft.com/office/officeart/2005/8/layout/list1"/>
    <dgm:cxn modelId="{0F729978-E92C-4220-A082-0ED2C6F0B569}" type="presParOf" srcId="{5583D123-1B11-4914-AC2A-4D08F792E25F}" destId="{4EF57E58-48D1-422E-BF26-5665F3E10901}" srcOrd="0" destOrd="0" presId="urn:microsoft.com/office/officeart/2005/8/layout/list1"/>
    <dgm:cxn modelId="{01C6D56F-FACF-4D8B-805A-8A793FE798ED}" type="presParOf" srcId="{5583D123-1B11-4914-AC2A-4D08F792E25F}" destId="{5EEFF2AF-32FA-4573-8559-3796D27BA317}" srcOrd="1" destOrd="0" presId="urn:microsoft.com/office/officeart/2005/8/layout/list1"/>
    <dgm:cxn modelId="{54098A74-8C39-4C4A-989C-490F96787E41}" type="presParOf" srcId="{37245062-0221-4343-9E81-A4CD9DF2890C}" destId="{6F73A31F-E34E-40E9-B5E9-FE270C50D761}" srcOrd="9" destOrd="0" presId="urn:microsoft.com/office/officeart/2005/8/layout/list1"/>
    <dgm:cxn modelId="{82725DD1-4836-4CB5-B6A9-C38979262D54}" type="presParOf" srcId="{37245062-0221-4343-9E81-A4CD9DF2890C}" destId="{CCC55462-183B-435B-8084-FFCF9867378A}" srcOrd="10" destOrd="0" presId="urn:microsoft.com/office/officeart/2005/8/layout/list1"/>
    <dgm:cxn modelId="{CDE14700-EE0B-4248-AD13-9127B2225D37}" type="presParOf" srcId="{37245062-0221-4343-9E81-A4CD9DF2890C}" destId="{02FADAAC-237B-41CF-88AE-ACE43F65BCF4}" srcOrd="11" destOrd="0" presId="urn:microsoft.com/office/officeart/2005/8/layout/list1"/>
    <dgm:cxn modelId="{4AEE49BB-E4CF-4670-968A-8BDFB45DA2F0}" type="presParOf" srcId="{37245062-0221-4343-9E81-A4CD9DF2890C}" destId="{5A23961D-45DB-493D-A9F4-A64724D5A280}" srcOrd="12" destOrd="0" presId="urn:microsoft.com/office/officeart/2005/8/layout/list1"/>
    <dgm:cxn modelId="{3F921797-1253-4638-AF56-2C36B82E4D07}" type="presParOf" srcId="{5A23961D-45DB-493D-A9F4-A64724D5A280}" destId="{F91FA25A-068E-45DF-B830-0048965B141C}" srcOrd="0" destOrd="0" presId="urn:microsoft.com/office/officeart/2005/8/layout/list1"/>
    <dgm:cxn modelId="{F1ADC624-FD7C-46E2-B94C-3B9B7BF88D2C}" type="presParOf" srcId="{5A23961D-45DB-493D-A9F4-A64724D5A280}" destId="{F695D82C-9230-43B5-9E72-ED7EF39A6EA9}" srcOrd="1" destOrd="0" presId="urn:microsoft.com/office/officeart/2005/8/layout/list1"/>
    <dgm:cxn modelId="{BC280083-8317-4FAB-92E6-6B334F10DE03}" type="presParOf" srcId="{37245062-0221-4343-9E81-A4CD9DF2890C}" destId="{2E08C17F-3CEC-4D13-A4D2-93990E10BBD7}" srcOrd="13" destOrd="0" presId="urn:microsoft.com/office/officeart/2005/8/layout/list1"/>
    <dgm:cxn modelId="{BB673565-EC47-4F72-B1E1-169239A27CCE}" type="presParOf" srcId="{37245062-0221-4343-9E81-A4CD9DF2890C}" destId="{79185655-ACA8-416C-8B46-FFA6C6824411}" srcOrd="14" destOrd="0" presId="urn:microsoft.com/office/officeart/2005/8/layout/list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BC9C0E9-A7BE-4B64-9354-A8CBAD18340C}">
      <dsp:nvSpPr>
        <dsp:cNvPr id="0" name=""/>
        <dsp:cNvSpPr/>
      </dsp:nvSpPr>
      <dsp:spPr>
        <a:xfrm rot="5400000">
          <a:off x="4108685" y="-1581953"/>
          <a:ext cx="902005" cy="4291471"/>
        </a:xfrm>
        <a:prstGeom prst="round2Same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zh-CN" sz="1500" kern="1200" dirty="0" smtClean="0"/>
            <a:t>当给变压器的初级绕组（或次级各绕组）通以电流时，它们在磁路中产生的磁通方向如果相同，则称各绕组电流的流入端为同名端，用“·”表示</a:t>
          </a:r>
          <a:endParaRPr lang="zh-CN" altLang="en-US" sz="1500" kern="1200" dirty="0"/>
        </a:p>
      </dsp:txBody>
      <dsp:txXfrm rot="5400000">
        <a:off x="4108685" y="-1581953"/>
        <a:ext cx="902005" cy="4291471"/>
      </dsp:txXfrm>
    </dsp:sp>
    <dsp:sp modelId="{E8C43960-D51C-419D-8B91-2C4570EAF264}">
      <dsp:nvSpPr>
        <dsp:cNvPr id="0" name=""/>
        <dsp:cNvSpPr/>
      </dsp:nvSpPr>
      <dsp:spPr>
        <a:xfrm>
          <a:off x="0" y="28"/>
          <a:ext cx="2413952" cy="1127507"/>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zh-CN" altLang="en-US" sz="3200" kern="1200" dirty="0" smtClean="0"/>
            <a:t>定义</a:t>
          </a:r>
          <a:endParaRPr lang="zh-CN" altLang="en-US" sz="3200" kern="1200" dirty="0"/>
        </a:p>
      </dsp:txBody>
      <dsp:txXfrm>
        <a:off x="0" y="28"/>
        <a:ext cx="2413952" cy="1127507"/>
      </dsp:txXfrm>
    </dsp:sp>
    <dsp:sp modelId="{1C073C6E-E1C5-4430-A5E4-F32957B634C8}">
      <dsp:nvSpPr>
        <dsp:cNvPr id="0" name=""/>
        <dsp:cNvSpPr/>
      </dsp:nvSpPr>
      <dsp:spPr>
        <a:xfrm rot="5400000">
          <a:off x="4108685" y="-398071"/>
          <a:ext cx="902005" cy="4291471"/>
        </a:xfrm>
        <a:prstGeom prst="round2SameRect">
          <a:avLst/>
        </a:prstGeom>
        <a:solidFill>
          <a:schemeClr val="accent4">
            <a:tint val="40000"/>
            <a:alpha val="90000"/>
            <a:hueOff val="1428006"/>
            <a:satOff val="-24171"/>
            <a:lumOff val="639"/>
            <a:alphaOff val="0"/>
          </a:schemeClr>
        </a:solidFill>
        <a:ln w="9525" cap="flat" cmpd="sng" algn="ctr">
          <a:solidFill>
            <a:schemeClr val="accent4">
              <a:tint val="40000"/>
              <a:alpha val="90000"/>
              <a:hueOff val="1428006"/>
              <a:satOff val="-24171"/>
              <a:lumOff val="639"/>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zh-CN" sz="1500" kern="1200" dirty="0" smtClean="0"/>
            <a:t>当需要知道绕组的相位或绕组串并联时，必须知道同名端</a:t>
          </a:r>
          <a:endParaRPr lang="zh-CN" altLang="en-US" sz="1500" kern="1200" dirty="0"/>
        </a:p>
      </dsp:txBody>
      <dsp:txXfrm rot="5400000">
        <a:off x="4108685" y="-398071"/>
        <a:ext cx="902005" cy="4291471"/>
      </dsp:txXfrm>
    </dsp:sp>
    <dsp:sp modelId="{9E7547BB-F41C-438B-B7E7-7AEF93F9661C}">
      <dsp:nvSpPr>
        <dsp:cNvPr id="0" name=""/>
        <dsp:cNvSpPr/>
      </dsp:nvSpPr>
      <dsp:spPr>
        <a:xfrm>
          <a:off x="0" y="1183910"/>
          <a:ext cx="2413952" cy="1127507"/>
        </a:xfrm>
        <a:prstGeom prst="roundRect">
          <a:avLst/>
        </a:prstGeom>
        <a:gradFill rotWithShape="0">
          <a:gsLst>
            <a:gs pos="0">
              <a:schemeClr val="accent4">
                <a:hueOff val="1856823"/>
                <a:satOff val="-56410"/>
                <a:lumOff val="18628"/>
                <a:alphaOff val="0"/>
                <a:shade val="51000"/>
                <a:satMod val="130000"/>
              </a:schemeClr>
            </a:gs>
            <a:gs pos="80000">
              <a:schemeClr val="accent4">
                <a:hueOff val="1856823"/>
                <a:satOff val="-56410"/>
                <a:lumOff val="18628"/>
                <a:alphaOff val="0"/>
                <a:shade val="93000"/>
                <a:satMod val="130000"/>
              </a:schemeClr>
            </a:gs>
            <a:gs pos="100000">
              <a:schemeClr val="accent4">
                <a:hueOff val="1856823"/>
                <a:satOff val="-56410"/>
                <a:lumOff val="1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zh-CN" altLang="en-US" sz="3200" kern="1200" dirty="0" smtClean="0"/>
            <a:t>用途</a:t>
          </a:r>
        </a:p>
      </dsp:txBody>
      <dsp:txXfrm>
        <a:off x="0" y="1183910"/>
        <a:ext cx="2413952" cy="112750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C574A11-D230-4187-8AEA-25AC29A056E2}">
      <dsp:nvSpPr>
        <dsp:cNvPr id="0" name=""/>
        <dsp:cNvSpPr/>
      </dsp:nvSpPr>
      <dsp:spPr>
        <a:xfrm>
          <a:off x="0" y="284903"/>
          <a:ext cx="6019642" cy="2453850"/>
        </a:xfrm>
        <a:prstGeom prst="rect">
          <a:avLst/>
        </a:prstGeom>
        <a:solidFill>
          <a:schemeClr val="accent6">
            <a:alpha val="90000"/>
            <a:tint val="40000"/>
            <a:hueOff val="0"/>
            <a:satOff val="0"/>
            <a:lumOff val="0"/>
            <a:alphaOff val="0"/>
          </a:schemeClr>
        </a:solidFill>
        <a:ln w="9525" cap="flat" cmpd="sng" algn="ctr">
          <a:solidFill>
            <a:schemeClr val="accent6">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67191" tIns="395732" rIns="467191" bIns="170688" numCol="1" spcCol="1270" anchor="t" anchorCtr="0">
          <a:noAutofit/>
        </a:bodyPr>
        <a:lstStyle/>
        <a:p>
          <a:pPr marL="228600" lvl="1" indent="-228600" algn="l" defTabSz="1066800">
            <a:lnSpc>
              <a:spcPct val="90000"/>
            </a:lnSpc>
            <a:spcBef>
              <a:spcPct val="0"/>
            </a:spcBef>
            <a:spcAft>
              <a:spcPct val="15000"/>
            </a:spcAft>
            <a:buChar char="••"/>
          </a:pPr>
          <a:r>
            <a:rPr lang="zh-CN" altLang="zh-CN" sz="2400" kern="1200" dirty="0" smtClean="0"/>
            <a:t>铜损：是电流流过一、二次绕组上的电阻时所产生的损耗，称为铜耗</a:t>
          </a:r>
        </a:p>
        <a:p>
          <a:pPr marL="228600" lvl="1" indent="-228600" algn="l" defTabSz="1066800">
            <a:lnSpc>
              <a:spcPct val="90000"/>
            </a:lnSpc>
            <a:spcBef>
              <a:spcPct val="0"/>
            </a:spcBef>
            <a:spcAft>
              <a:spcPct val="15000"/>
            </a:spcAft>
            <a:buChar char="••"/>
          </a:pPr>
          <a:r>
            <a:rPr lang="zh-CN" altLang="zh-CN" sz="2400" kern="1200" dirty="0" smtClean="0"/>
            <a:t>铁损： 是交变磁通在铁心中所产生的磁滞损耗和涡流损耗，合称为铁耗</a:t>
          </a:r>
          <a:r>
            <a:rPr lang="en-US" altLang="zh-CN" sz="2400" kern="1200" dirty="0" smtClean="0"/>
            <a:t> </a:t>
          </a:r>
          <a:endParaRPr lang="zh-CN" altLang="en-US" sz="2400" kern="1200" dirty="0"/>
        </a:p>
      </dsp:txBody>
      <dsp:txXfrm>
        <a:off x="0" y="284903"/>
        <a:ext cx="6019642" cy="2453850"/>
      </dsp:txXfrm>
    </dsp:sp>
    <dsp:sp modelId="{1119362D-908F-4A53-94C3-551A01454D85}">
      <dsp:nvSpPr>
        <dsp:cNvPr id="0" name=""/>
        <dsp:cNvSpPr/>
      </dsp:nvSpPr>
      <dsp:spPr>
        <a:xfrm>
          <a:off x="300982" y="4463"/>
          <a:ext cx="4213749" cy="56088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9270" tIns="0" rIns="159270" bIns="0" numCol="1" spcCol="1270" anchor="ctr" anchorCtr="0">
          <a:noAutofit/>
        </a:bodyPr>
        <a:lstStyle/>
        <a:p>
          <a:pPr lvl="0" algn="l" defTabSz="1244600">
            <a:lnSpc>
              <a:spcPct val="90000"/>
            </a:lnSpc>
            <a:spcBef>
              <a:spcPct val="0"/>
            </a:spcBef>
            <a:spcAft>
              <a:spcPct val="35000"/>
            </a:spcAft>
          </a:pPr>
          <a:r>
            <a:rPr lang="zh-CN" altLang="en-US" sz="2800" kern="1200" dirty="0" smtClean="0"/>
            <a:t>变压器存在两种损耗</a:t>
          </a:r>
          <a:endParaRPr lang="zh-CN" altLang="en-US" sz="2800" kern="1200" dirty="0"/>
        </a:p>
      </dsp:txBody>
      <dsp:txXfrm>
        <a:off x="300982" y="4463"/>
        <a:ext cx="4213749" cy="56088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A11FAB5-B394-48C9-8232-7B78607402E2}">
      <dsp:nvSpPr>
        <dsp:cNvPr id="0" name=""/>
        <dsp:cNvSpPr/>
      </dsp:nvSpPr>
      <dsp:spPr>
        <a:xfrm>
          <a:off x="0" y="300182"/>
          <a:ext cx="3733702" cy="693000"/>
        </a:xfrm>
        <a:prstGeom prst="rect">
          <a:avLst/>
        </a:prstGeom>
        <a:solidFill>
          <a:schemeClr val="accent5">
            <a:alpha val="90000"/>
            <a:tint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9777" tIns="333248" rIns="289777" bIns="113792" numCol="1" spcCol="1270" anchor="t" anchorCtr="0">
          <a:noAutofit/>
        </a:bodyPr>
        <a:lstStyle/>
        <a:p>
          <a:pPr marL="171450" lvl="1" indent="-171450" algn="l" defTabSz="711200">
            <a:lnSpc>
              <a:spcPct val="90000"/>
            </a:lnSpc>
            <a:spcBef>
              <a:spcPct val="0"/>
            </a:spcBef>
            <a:spcAft>
              <a:spcPct val="15000"/>
            </a:spcAft>
            <a:buChar char="••"/>
          </a:pPr>
          <a:r>
            <a:rPr lang="zh-CN" altLang="zh-CN" sz="1600" kern="1200" dirty="0" smtClean="0"/>
            <a:t>作用：调节电压</a:t>
          </a:r>
        </a:p>
      </dsp:txBody>
      <dsp:txXfrm>
        <a:off x="0" y="300182"/>
        <a:ext cx="3733702" cy="693000"/>
      </dsp:txXfrm>
    </dsp:sp>
    <dsp:sp modelId="{DEA3DDA1-12F3-422F-8481-7E3268A047CD}">
      <dsp:nvSpPr>
        <dsp:cNvPr id="0" name=""/>
        <dsp:cNvSpPr/>
      </dsp:nvSpPr>
      <dsp:spPr>
        <a:xfrm>
          <a:off x="186685" y="64022"/>
          <a:ext cx="2613591" cy="47232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8788" tIns="0" rIns="98788" bIns="0" numCol="1" spcCol="1270" anchor="ctr" anchorCtr="0">
          <a:noAutofit/>
        </a:bodyPr>
        <a:lstStyle/>
        <a:p>
          <a:pPr lvl="0" algn="l" defTabSz="711200">
            <a:lnSpc>
              <a:spcPct val="90000"/>
            </a:lnSpc>
            <a:spcBef>
              <a:spcPct val="0"/>
            </a:spcBef>
            <a:spcAft>
              <a:spcPct val="35000"/>
            </a:spcAft>
          </a:pPr>
          <a:r>
            <a:rPr lang="en-US" altLang="zh-CN" sz="1600" kern="1200" dirty="0" smtClean="0"/>
            <a:t>1.</a:t>
          </a:r>
          <a:r>
            <a:rPr lang="zh-CN" altLang="zh-CN" sz="1600" kern="1200" dirty="0" smtClean="0"/>
            <a:t>分接开关</a:t>
          </a:r>
          <a:endParaRPr lang="zh-CN" altLang="en-US" sz="1600" kern="1200" dirty="0"/>
        </a:p>
      </dsp:txBody>
      <dsp:txXfrm>
        <a:off x="186685" y="64022"/>
        <a:ext cx="2613591" cy="472320"/>
      </dsp:txXfrm>
    </dsp:sp>
    <dsp:sp modelId="{07968213-ECD4-44F0-AA45-219CAC6F8009}">
      <dsp:nvSpPr>
        <dsp:cNvPr id="0" name=""/>
        <dsp:cNvSpPr/>
      </dsp:nvSpPr>
      <dsp:spPr>
        <a:xfrm>
          <a:off x="0" y="1315742"/>
          <a:ext cx="3733702" cy="982799"/>
        </a:xfrm>
        <a:prstGeom prst="rect">
          <a:avLst/>
        </a:prstGeom>
        <a:solidFill>
          <a:schemeClr val="accent5">
            <a:alpha val="90000"/>
            <a:tint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9777" tIns="333248" rIns="289777" bIns="113792" numCol="1" spcCol="1270" anchor="t" anchorCtr="0">
          <a:noAutofit/>
        </a:bodyPr>
        <a:lstStyle/>
        <a:p>
          <a:pPr marL="171450" lvl="1" indent="-171450" algn="l" defTabSz="711200">
            <a:lnSpc>
              <a:spcPct val="90000"/>
            </a:lnSpc>
            <a:spcBef>
              <a:spcPct val="0"/>
            </a:spcBef>
            <a:spcAft>
              <a:spcPct val="15000"/>
            </a:spcAft>
            <a:buChar char="••"/>
          </a:pPr>
          <a:r>
            <a:rPr lang="zh-CN" altLang="zh-CN" sz="1600" kern="1200" dirty="0" smtClean="0"/>
            <a:t>（</a:t>
          </a:r>
          <a:r>
            <a:rPr lang="en-US" altLang="zh-CN" sz="1600" kern="1200" dirty="0" smtClean="0"/>
            <a:t>1</a:t>
          </a:r>
          <a:r>
            <a:rPr lang="zh-CN" altLang="zh-CN" sz="1600" kern="1200" dirty="0" smtClean="0"/>
            <a:t>）吊身式油箱</a:t>
          </a:r>
        </a:p>
        <a:p>
          <a:pPr marL="171450" lvl="1" indent="-171450" algn="l" defTabSz="711200">
            <a:lnSpc>
              <a:spcPct val="90000"/>
            </a:lnSpc>
            <a:spcBef>
              <a:spcPct val="0"/>
            </a:spcBef>
            <a:spcAft>
              <a:spcPct val="15000"/>
            </a:spcAft>
            <a:buChar char="••"/>
          </a:pPr>
          <a:r>
            <a:rPr lang="zh-CN" altLang="zh-CN" sz="1600" kern="1200" dirty="0" smtClean="0"/>
            <a:t>（</a:t>
          </a:r>
          <a:r>
            <a:rPr lang="en-US" altLang="zh-CN" sz="1600" kern="1200" dirty="0" smtClean="0"/>
            <a:t>2</a:t>
          </a:r>
          <a:r>
            <a:rPr lang="zh-CN" altLang="zh-CN" sz="1600" kern="1200" dirty="0" smtClean="0"/>
            <a:t>）吊箱壳式油箱</a:t>
          </a:r>
          <a:endParaRPr lang="en-US" altLang="zh-CN" sz="1600" kern="1200" dirty="0" smtClean="0"/>
        </a:p>
      </dsp:txBody>
      <dsp:txXfrm>
        <a:off x="0" y="1315742"/>
        <a:ext cx="3733702" cy="982799"/>
      </dsp:txXfrm>
    </dsp:sp>
    <dsp:sp modelId="{A3FC2CDF-04C3-4DC1-ABA3-30C31DEAC772}">
      <dsp:nvSpPr>
        <dsp:cNvPr id="0" name=""/>
        <dsp:cNvSpPr/>
      </dsp:nvSpPr>
      <dsp:spPr>
        <a:xfrm>
          <a:off x="186685" y="1079583"/>
          <a:ext cx="2613591" cy="47232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8788" tIns="0" rIns="98788" bIns="0" numCol="1" spcCol="1270" anchor="ctr" anchorCtr="0">
          <a:noAutofit/>
        </a:bodyPr>
        <a:lstStyle/>
        <a:p>
          <a:pPr lvl="0" algn="l" defTabSz="711200">
            <a:lnSpc>
              <a:spcPct val="90000"/>
            </a:lnSpc>
            <a:spcBef>
              <a:spcPct val="0"/>
            </a:spcBef>
            <a:spcAft>
              <a:spcPct val="35000"/>
            </a:spcAft>
          </a:pPr>
          <a:r>
            <a:rPr lang="en-US" altLang="zh-CN" sz="1600" kern="1200" dirty="0" smtClean="0"/>
            <a:t>2. </a:t>
          </a:r>
          <a:r>
            <a:rPr lang="zh-CN" altLang="zh-CN" sz="1600" kern="1200" dirty="0" smtClean="0"/>
            <a:t>油箱</a:t>
          </a:r>
        </a:p>
      </dsp:txBody>
      <dsp:txXfrm>
        <a:off x="186685" y="1079583"/>
        <a:ext cx="2613591" cy="472320"/>
      </dsp:txXfrm>
    </dsp:sp>
    <dsp:sp modelId="{12191F85-5A09-4069-882A-D69CADC4FA94}">
      <dsp:nvSpPr>
        <dsp:cNvPr id="0" name=""/>
        <dsp:cNvSpPr/>
      </dsp:nvSpPr>
      <dsp:spPr>
        <a:xfrm>
          <a:off x="0" y="2621102"/>
          <a:ext cx="3733702" cy="403200"/>
        </a:xfrm>
        <a:prstGeom prst="rect">
          <a:avLst/>
        </a:prstGeom>
        <a:solidFill>
          <a:schemeClr val="accent5">
            <a:alpha val="90000"/>
            <a:tint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391361D-B702-4DF5-9DA9-171DE1F1A1FC}">
      <dsp:nvSpPr>
        <dsp:cNvPr id="0" name=""/>
        <dsp:cNvSpPr/>
      </dsp:nvSpPr>
      <dsp:spPr>
        <a:xfrm>
          <a:off x="186685" y="2384942"/>
          <a:ext cx="2613591" cy="47232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8788" tIns="0" rIns="98788" bIns="0" numCol="1" spcCol="1270" anchor="ctr" anchorCtr="0">
          <a:noAutofit/>
        </a:bodyPr>
        <a:lstStyle/>
        <a:p>
          <a:pPr lvl="0" algn="l" defTabSz="711200">
            <a:lnSpc>
              <a:spcPct val="90000"/>
            </a:lnSpc>
            <a:spcBef>
              <a:spcPct val="0"/>
            </a:spcBef>
            <a:spcAft>
              <a:spcPct val="35000"/>
            </a:spcAft>
          </a:pPr>
          <a:r>
            <a:rPr lang="en-US" altLang="zh-CN" sz="1600" kern="1200" dirty="0" smtClean="0"/>
            <a:t>3.</a:t>
          </a:r>
          <a:r>
            <a:rPr lang="zh-CN" altLang="zh-CN" sz="1600" kern="1200" dirty="0" smtClean="0"/>
            <a:t>冷却装置</a:t>
          </a:r>
          <a:endParaRPr lang="en-US" altLang="zh-CN" sz="1600" kern="1200" dirty="0" smtClean="0"/>
        </a:p>
      </dsp:txBody>
      <dsp:txXfrm>
        <a:off x="186685" y="2384942"/>
        <a:ext cx="2613591" cy="472320"/>
      </dsp:txXfrm>
    </dsp:sp>
    <dsp:sp modelId="{BFEBFA62-93F3-43FA-A8F6-1C33EE99DB98}">
      <dsp:nvSpPr>
        <dsp:cNvPr id="0" name=""/>
        <dsp:cNvSpPr/>
      </dsp:nvSpPr>
      <dsp:spPr>
        <a:xfrm>
          <a:off x="0" y="3346863"/>
          <a:ext cx="3733702" cy="932400"/>
        </a:xfrm>
        <a:prstGeom prst="rect">
          <a:avLst/>
        </a:prstGeom>
        <a:solidFill>
          <a:schemeClr val="accent5">
            <a:alpha val="90000"/>
            <a:tint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89777" tIns="333248" rIns="289777" bIns="113792" numCol="1" spcCol="1270" anchor="t" anchorCtr="0">
          <a:noAutofit/>
        </a:bodyPr>
        <a:lstStyle/>
        <a:p>
          <a:pPr marL="171450" lvl="1" indent="-171450" algn="l" defTabSz="711200">
            <a:lnSpc>
              <a:spcPct val="90000"/>
            </a:lnSpc>
            <a:spcBef>
              <a:spcPct val="0"/>
            </a:spcBef>
            <a:spcAft>
              <a:spcPct val="15000"/>
            </a:spcAft>
            <a:buChar char="••"/>
          </a:pPr>
          <a:r>
            <a:rPr lang="zh-CN" altLang="zh-CN" sz="1600" kern="1200" dirty="0" smtClean="0"/>
            <a:t>储油柜位于变压器油箱上方，通过气体继电器与油箱相通</a:t>
          </a:r>
          <a:endParaRPr lang="en-US" altLang="zh-CN" sz="1600" kern="1200" dirty="0" smtClean="0"/>
        </a:p>
      </dsp:txBody>
      <dsp:txXfrm>
        <a:off x="0" y="3346863"/>
        <a:ext cx="3733702" cy="932400"/>
      </dsp:txXfrm>
    </dsp:sp>
    <dsp:sp modelId="{0076FBC7-ACBF-4FB7-AA6A-00DE705461C6}">
      <dsp:nvSpPr>
        <dsp:cNvPr id="0" name=""/>
        <dsp:cNvSpPr/>
      </dsp:nvSpPr>
      <dsp:spPr>
        <a:xfrm>
          <a:off x="186685" y="3110703"/>
          <a:ext cx="2613591" cy="47232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8788" tIns="0" rIns="98788" bIns="0" numCol="1" spcCol="1270" anchor="ctr" anchorCtr="0">
          <a:noAutofit/>
        </a:bodyPr>
        <a:lstStyle/>
        <a:p>
          <a:pPr lvl="0" algn="l" defTabSz="711200">
            <a:lnSpc>
              <a:spcPct val="90000"/>
            </a:lnSpc>
            <a:spcBef>
              <a:spcPct val="0"/>
            </a:spcBef>
            <a:spcAft>
              <a:spcPct val="35000"/>
            </a:spcAft>
          </a:pPr>
          <a:r>
            <a:rPr lang="en-US" altLang="zh-CN" sz="1600" kern="1200" dirty="0" smtClean="0"/>
            <a:t>4.</a:t>
          </a:r>
          <a:r>
            <a:rPr lang="zh-CN" altLang="zh-CN" sz="1600" kern="1200" dirty="0" smtClean="0"/>
            <a:t>储油柜</a:t>
          </a:r>
          <a:r>
            <a:rPr lang="en-US" altLang="zh-CN" sz="1600" kern="1200" dirty="0" smtClean="0"/>
            <a:t> (</a:t>
          </a:r>
          <a:r>
            <a:rPr lang="zh-CN" altLang="zh-CN" sz="1600" kern="1200" dirty="0" smtClean="0"/>
            <a:t>又称油枕</a:t>
          </a:r>
          <a:r>
            <a:rPr lang="en-US" altLang="zh-CN" sz="1600" kern="1200" dirty="0" smtClean="0"/>
            <a:t>)</a:t>
          </a:r>
        </a:p>
      </dsp:txBody>
      <dsp:txXfrm>
        <a:off x="186685" y="3110703"/>
        <a:ext cx="2613591" cy="47232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E9BF989-A267-4A28-B974-9C12CAF6E7F0}">
      <dsp:nvSpPr>
        <dsp:cNvPr id="0" name=""/>
        <dsp:cNvSpPr/>
      </dsp:nvSpPr>
      <dsp:spPr>
        <a:xfrm>
          <a:off x="0" y="289918"/>
          <a:ext cx="3581306" cy="757575"/>
        </a:xfrm>
        <a:prstGeom prst="rect">
          <a:avLst/>
        </a:prstGeom>
        <a:solidFill>
          <a:schemeClr val="accent5">
            <a:alpha val="90000"/>
            <a:tint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77949" tIns="270764" rIns="277949" bIns="92456" numCol="1" spcCol="1270" anchor="t" anchorCtr="0">
          <a:noAutofit/>
        </a:bodyPr>
        <a:lstStyle/>
        <a:p>
          <a:pPr marL="114300" lvl="1" indent="-114300" algn="l" defTabSz="577850">
            <a:lnSpc>
              <a:spcPct val="90000"/>
            </a:lnSpc>
            <a:spcBef>
              <a:spcPct val="0"/>
            </a:spcBef>
            <a:spcAft>
              <a:spcPct val="15000"/>
            </a:spcAft>
            <a:buChar char="••"/>
          </a:pPr>
          <a:r>
            <a:rPr lang="zh-CN" altLang="zh-CN" sz="1300" kern="1200" dirty="0" smtClean="0"/>
            <a:t>位于变压器的顶盖上，其出口用玻璃防爆膜封住</a:t>
          </a:r>
          <a:endParaRPr lang="en-US" altLang="zh-CN" sz="1300" kern="1200" dirty="0" smtClean="0"/>
        </a:p>
      </dsp:txBody>
      <dsp:txXfrm>
        <a:off x="0" y="289918"/>
        <a:ext cx="3581306" cy="757575"/>
      </dsp:txXfrm>
    </dsp:sp>
    <dsp:sp modelId="{BB6E9BF2-EB52-4B09-AFA8-57A2BAB93679}">
      <dsp:nvSpPr>
        <dsp:cNvPr id="0" name=""/>
        <dsp:cNvSpPr/>
      </dsp:nvSpPr>
      <dsp:spPr>
        <a:xfrm>
          <a:off x="179065" y="98038"/>
          <a:ext cx="2506914" cy="38376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4755" tIns="0" rIns="94755" bIns="0" numCol="1" spcCol="1270" anchor="ctr" anchorCtr="0">
          <a:noAutofit/>
        </a:bodyPr>
        <a:lstStyle/>
        <a:p>
          <a:pPr lvl="0" algn="l" defTabSz="577850">
            <a:lnSpc>
              <a:spcPct val="90000"/>
            </a:lnSpc>
            <a:spcBef>
              <a:spcPct val="0"/>
            </a:spcBef>
            <a:spcAft>
              <a:spcPct val="35000"/>
            </a:spcAft>
          </a:pPr>
          <a:r>
            <a:rPr lang="en-US" altLang="zh-CN" sz="1300" kern="1200" dirty="0" smtClean="0"/>
            <a:t>5.</a:t>
          </a:r>
          <a:r>
            <a:rPr lang="zh-CN" altLang="zh-CN" sz="1300" kern="1200" dirty="0" smtClean="0"/>
            <a:t>安全气道（又称防爆管）</a:t>
          </a:r>
          <a:endParaRPr lang="zh-CN" altLang="en-US" sz="1300" kern="1200" dirty="0"/>
        </a:p>
      </dsp:txBody>
      <dsp:txXfrm>
        <a:off x="179065" y="98038"/>
        <a:ext cx="2506914" cy="383760"/>
      </dsp:txXfrm>
    </dsp:sp>
    <dsp:sp modelId="{8A11FAB5-B394-48C9-8232-7B78607402E2}">
      <dsp:nvSpPr>
        <dsp:cNvPr id="0" name=""/>
        <dsp:cNvSpPr/>
      </dsp:nvSpPr>
      <dsp:spPr>
        <a:xfrm>
          <a:off x="0" y="1309573"/>
          <a:ext cx="3581306" cy="962325"/>
        </a:xfrm>
        <a:prstGeom prst="rect">
          <a:avLst/>
        </a:prstGeom>
        <a:solidFill>
          <a:schemeClr val="accent5">
            <a:alpha val="90000"/>
            <a:tint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77949" tIns="270764" rIns="277949" bIns="92456" numCol="1" spcCol="1270" anchor="t" anchorCtr="0">
          <a:noAutofit/>
        </a:bodyPr>
        <a:lstStyle/>
        <a:p>
          <a:pPr marL="114300" lvl="1" indent="-114300" algn="l" defTabSz="577850">
            <a:lnSpc>
              <a:spcPct val="90000"/>
            </a:lnSpc>
            <a:spcBef>
              <a:spcPct val="0"/>
            </a:spcBef>
            <a:spcAft>
              <a:spcPct val="15000"/>
            </a:spcAft>
            <a:buChar char="••"/>
          </a:pPr>
          <a:r>
            <a:rPr lang="zh-CN" altLang="zh-CN" sz="1300" kern="1200" dirty="0" smtClean="0"/>
            <a:t>为了使储油柜内上部的空气保持干燥，避免工业粉尘的污染，储油柜通过吸湿器与大气相通</a:t>
          </a:r>
          <a:endParaRPr lang="en-US" altLang="zh-CN" sz="1300" kern="1200" dirty="0" smtClean="0"/>
        </a:p>
      </dsp:txBody>
      <dsp:txXfrm>
        <a:off x="0" y="1309573"/>
        <a:ext cx="3581306" cy="962325"/>
      </dsp:txXfrm>
    </dsp:sp>
    <dsp:sp modelId="{DEA3DDA1-12F3-422F-8481-7E3268A047CD}">
      <dsp:nvSpPr>
        <dsp:cNvPr id="0" name=""/>
        <dsp:cNvSpPr/>
      </dsp:nvSpPr>
      <dsp:spPr>
        <a:xfrm>
          <a:off x="179065" y="1117693"/>
          <a:ext cx="2506914" cy="38376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4755" tIns="0" rIns="94755" bIns="0" numCol="1" spcCol="1270" anchor="ctr" anchorCtr="0">
          <a:noAutofit/>
        </a:bodyPr>
        <a:lstStyle/>
        <a:p>
          <a:pPr lvl="0" algn="l" defTabSz="577850">
            <a:lnSpc>
              <a:spcPct val="90000"/>
            </a:lnSpc>
            <a:spcBef>
              <a:spcPct val="0"/>
            </a:spcBef>
            <a:spcAft>
              <a:spcPct val="35000"/>
            </a:spcAft>
          </a:pPr>
          <a:r>
            <a:rPr lang="en-US" altLang="zh-CN" sz="1300" kern="1200" dirty="0" smtClean="0"/>
            <a:t>6.</a:t>
          </a:r>
          <a:r>
            <a:rPr lang="zh-CN" altLang="zh-CN" sz="1300" kern="1200" dirty="0" smtClean="0"/>
            <a:t>吸湿器</a:t>
          </a:r>
          <a:endParaRPr lang="zh-CN" altLang="en-US" sz="1300" kern="1200" dirty="0"/>
        </a:p>
      </dsp:txBody>
      <dsp:txXfrm>
        <a:off x="179065" y="1117693"/>
        <a:ext cx="2506914" cy="383760"/>
      </dsp:txXfrm>
    </dsp:sp>
    <dsp:sp modelId="{CCC55462-183B-435B-8084-FFCF9867378A}">
      <dsp:nvSpPr>
        <dsp:cNvPr id="0" name=""/>
        <dsp:cNvSpPr/>
      </dsp:nvSpPr>
      <dsp:spPr>
        <a:xfrm>
          <a:off x="0" y="2533978"/>
          <a:ext cx="3581306" cy="563062"/>
        </a:xfrm>
        <a:prstGeom prst="rect">
          <a:avLst/>
        </a:prstGeom>
        <a:solidFill>
          <a:schemeClr val="accent5">
            <a:alpha val="90000"/>
            <a:tint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77949" tIns="270764" rIns="277949" bIns="92456" numCol="1" spcCol="1270" anchor="t" anchorCtr="0">
          <a:noAutofit/>
        </a:bodyPr>
        <a:lstStyle/>
        <a:p>
          <a:pPr marL="114300" lvl="1" indent="-114300" algn="l" defTabSz="577850">
            <a:lnSpc>
              <a:spcPct val="90000"/>
            </a:lnSpc>
            <a:spcBef>
              <a:spcPct val="0"/>
            </a:spcBef>
            <a:spcAft>
              <a:spcPct val="15000"/>
            </a:spcAft>
            <a:buChar char="••"/>
          </a:pPr>
          <a:r>
            <a:rPr lang="zh-CN" altLang="zh-CN" sz="1300" kern="1200" dirty="0" smtClean="0"/>
            <a:t>位于储油柜与箱盖的联管之间</a:t>
          </a:r>
          <a:endParaRPr lang="en-US" altLang="zh-CN" sz="1300" kern="1200" dirty="0" smtClean="0"/>
        </a:p>
      </dsp:txBody>
      <dsp:txXfrm>
        <a:off x="0" y="2533978"/>
        <a:ext cx="3581306" cy="563062"/>
      </dsp:txXfrm>
    </dsp:sp>
    <dsp:sp modelId="{5EEFF2AF-32FA-4573-8559-3796D27BA317}">
      <dsp:nvSpPr>
        <dsp:cNvPr id="0" name=""/>
        <dsp:cNvSpPr/>
      </dsp:nvSpPr>
      <dsp:spPr>
        <a:xfrm>
          <a:off x="179065" y="2342098"/>
          <a:ext cx="2506914" cy="38376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4755" tIns="0" rIns="94755" bIns="0" numCol="1" spcCol="1270" anchor="ctr" anchorCtr="0">
          <a:noAutofit/>
        </a:bodyPr>
        <a:lstStyle/>
        <a:p>
          <a:pPr lvl="0" algn="l" defTabSz="577850">
            <a:lnSpc>
              <a:spcPct val="90000"/>
            </a:lnSpc>
            <a:spcBef>
              <a:spcPct val="0"/>
            </a:spcBef>
            <a:spcAft>
              <a:spcPct val="35000"/>
            </a:spcAft>
          </a:pPr>
          <a:r>
            <a:rPr lang="en-US" altLang="zh-CN" sz="1300" kern="1200" dirty="0" smtClean="0"/>
            <a:t>7.</a:t>
          </a:r>
          <a:r>
            <a:rPr lang="zh-CN" altLang="zh-CN" sz="1300" kern="1200" dirty="0" smtClean="0"/>
            <a:t>气体继电器</a:t>
          </a:r>
        </a:p>
      </dsp:txBody>
      <dsp:txXfrm>
        <a:off x="179065" y="2342098"/>
        <a:ext cx="2506914" cy="383760"/>
      </dsp:txXfrm>
    </dsp:sp>
    <dsp:sp modelId="{79185655-ACA8-416C-8B46-FFA6C6824411}">
      <dsp:nvSpPr>
        <dsp:cNvPr id="0" name=""/>
        <dsp:cNvSpPr/>
      </dsp:nvSpPr>
      <dsp:spPr>
        <a:xfrm>
          <a:off x="0" y="3359120"/>
          <a:ext cx="3581306" cy="962325"/>
        </a:xfrm>
        <a:prstGeom prst="rect">
          <a:avLst/>
        </a:prstGeom>
        <a:solidFill>
          <a:schemeClr val="accent5">
            <a:alpha val="90000"/>
            <a:tint val="4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77949" tIns="270764" rIns="277949" bIns="92456" numCol="1" spcCol="1270" anchor="t" anchorCtr="0">
          <a:noAutofit/>
        </a:bodyPr>
        <a:lstStyle/>
        <a:p>
          <a:pPr marL="114300" lvl="1" indent="-114300" algn="l" defTabSz="577850">
            <a:lnSpc>
              <a:spcPct val="90000"/>
            </a:lnSpc>
            <a:spcBef>
              <a:spcPct val="0"/>
            </a:spcBef>
            <a:spcAft>
              <a:spcPct val="15000"/>
            </a:spcAft>
            <a:buChar char="••"/>
          </a:pPr>
          <a:r>
            <a:rPr lang="zh-CN" altLang="zh-CN" sz="1300" kern="1200" dirty="0" smtClean="0"/>
            <a:t>变压器内部的高、低压引线是经绝缘套管引到油箱外部的，它起着固定引线和对地绝缘的作用</a:t>
          </a:r>
        </a:p>
      </dsp:txBody>
      <dsp:txXfrm>
        <a:off x="0" y="3359120"/>
        <a:ext cx="3581306" cy="962325"/>
      </dsp:txXfrm>
    </dsp:sp>
    <dsp:sp modelId="{F695D82C-9230-43B5-9E72-ED7EF39A6EA9}">
      <dsp:nvSpPr>
        <dsp:cNvPr id="0" name=""/>
        <dsp:cNvSpPr/>
      </dsp:nvSpPr>
      <dsp:spPr>
        <a:xfrm>
          <a:off x="179065" y="3167240"/>
          <a:ext cx="2506914" cy="38376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4755" tIns="0" rIns="94755" bIns="0" numCol="1" spcCol="1270" anchor="ctr" anchorCtr="0">
          <a:noAutofit/>
        </a:bodyPr>
        <a:lstStyle/>
        <a:p>
          <a:pPr lvl="0" algn="l" defTabSz="577850">
            <a:lnSpc>
              <a:spcPct val="90000"/>
            </a:lnSpc>
            <a:spcBef>
              <a:spcPct val="0"/>
            </a:spcBef>
            <a:spcAft>
              <a:spcPct val="35000"/>
            </a:spcAft>
          </a:pPr>
          <a:r>
            <a:rPr lang="en-US" altLang="zh-CN" sz="1300" kern="1200" dirty="0" smtClean="0"/>
            <a:t>8. </a:t>
          </a:r>
          <a:r>
            <a:rPr lang="zh-CN" altLang="zh-CN" sz="1300" kern="1200" dirty="0" smtClean="0"/>
            <a:t>高、低压绝缘套管</a:t>
          </a:r>
        </a:p>
      </dsp:txBody>
      <dsp:txXfrm>
        <a:off x="179065" y="3167240"/>
        <a:ext cx="2506914" cy="38376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410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a:lvl1pPr>
          </a:lstStyle>
          <a:p>
            <a:endParaRPr lang="zh-CN"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fld id="{C5DE16FD-1C85-4C12-B65A-702D8289E9F7}"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ea typeface="宋体" pitchFamily="2" charset="-122"/>
              </a:rPr>
              <a:pPr algn="r"/>
              <a:t>1</a:t>
            </a:fld>
            <a:endParaRPr lang="en-US" sz="1200" dirty="0">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15</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16</a:t>
            </a:fld>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17</a:t>
            </a:fld>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18</a:t>
            </a:fld>
            <a:endParaRPr 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19</a:t>
            </a:fld>
            <a:endParaRPr 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20</a:t>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21</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22</a:t>
            </a:fld>
            <a:endParaRPr 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23</a:t>
            </a:fld>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24</a:t>
            </a:fld>
            <a:endParaRPr 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25</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2051"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7.wmf"/></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Grp="1" noChangeArrowheads="1"/>
          </p:cNvSpPr>
          <p:nvPr>
            <p:ph type="ctrTitle"/>
          </p:nvPr>
        </p:nvSpPr>
        <p:spPr/>
        <p:txBody>
          <a:bodyPr/>
          <a:lstStyle/>
          <a:p>
            <a:pPr indent="266700" algn="ctr"/>
            <a:r>
              <a:rPr lang="zh-CN" altLang="zh-CN" sz="54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第</a:t>
            </a:r>
            <a:r>
              <a:rPr lang="zh-CN" altLang="en-US" sz="54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四</a:t>
            </a:r>
            <a:r>
              <a:rPr lang="zh-CN" altLang="zh-CN" sz="54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章</a:t>
            </a:r>
            <a:r>
              <a:rPr lang="zh-CN" altLang="en-US" sz="54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　变压器</a:t>
            </a:r>
            <a:endParaRPr lang="zh-CN" altLang="zh-CN" sz="54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endParaRPr>
          </a:p>
        </p:txBody>
      </p:sp>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r>
              <a:rPr lang="en-US" altLang="zh-CN" dirty="0" smtClean="0">
                <a:solidFill>
                  <a:schemeClr val="bg1"/>
                </a:solidFill>
                <a:latin typeface="微软雅黑" pitchFamily="34" charset="-122"/>
                <a:ea typeface="微软雅黑" pitchFamily="34" charset="-122"/>
              </a:rPr>
              <a:t>16</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4.1  </a:t>
            </a:r>
            <a:r>
              <a:rPr lang="zh-CN" altLang="zh-CN" dirty="0" smtClean="0">
                <a:solidFill>
                  <a:schemeClr val="bg1"/>
                </a:solidFill>
                <a:latin typeface="微软雅黑" pitchFamily="34" charset="-122"/>
                <a:ea typeface="微软雅黑" pitchFamily="34" charset="-122"/>
              </a:rPr>
              <a:t>变压器的用途及基本结构</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4.2  </a:t>
            </a:r>
            <a:r>
              <a:rPr lang="zh-CN" altLang="zh-CN" dirty="0" smtClean="0">
                <a:solidFill>
                  <a:schemeClr val="bg1"/>
                </a:solidFill>
                <a:latin typeface="微软雅黑" pitchFamily="34" charset="-122"/>
                <a:ea typeface="微软雅黑" pitchFamily="34" charset="-122"/>
              </a:rPr>
              <a:t>单相变压器</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2800" dirty="0" smtClean="0">
                <a:latin typeface="微软雅黑" pitchFamily="34" charset="-122"/>
                <a:ea typeface="微软雅黑" pitchFamily="34" charset="-122"/>
                <a:cs typeface="+mn-cs"/>
              </a:rPr>
              <a:t>4.2.5 </a:t>
            </a:r>
            <a:r>
              <a:rPr lang="zh-CN" altLang="zh-CN" sz="2800" dirty="0" smtClean="0">
                <a:latin typeface="微软雅黑" pitchFamily="34" charset="-122"/>
                <a:ea typeface="微软雅黑" pitchFamily="34" charset="-122"/>
                <a:cs typeface="+mn-cs"/>
              </a:rPr>
              <a:t>变压器的同名端及绕组的正确连接</a:t>
            </a:r>
            <a:endParaRPr lang="zh-CN" altLang="en-US" sz="2800" dirty="0">
              <a:latin typeface="微软雅黑" pitchFamily="34" charset="-122"/>
              <a:ea typeface="微软雅黑" pitchFamily="34" charset="-122"/>
              <a:cs typeface="+mn-cs"/>
            </a:endParaRPr>
          </a:p>
        </p:txBody>
      </p:sp>
      <p:sp>
        <p:nvSpPr>
          <p:cNvPr id="6" name="内容占位符 5"/>
          <p:cNvSpPr>
            <a:spLocks noGrp="1"/>
          </p:cNvSpPr>
          <p:nvPr>
            <p:ph idx="1"/>
          </p:nvPr>
        </p:nvSpPr>
        <p:spPr/>
        <p:txBody>
          <a:bodyPr/>
          <a:lstStyle/>
          <a:p>
            <a:r>
              <a:rPr lang="en-US" altLang="zh-CN" sz="2000" dirty="0" smtClean="0"/>
              <a:t>1. </a:t>
            </a:r>
            <a:r>
              <a:rPr lang="zh-CN" altLang="zh-CN" sz="2000" dirty="0" smtClean="0"/>
              <a:t>变压器的同名端</a:t>
            </a:r>
          </a:p>
          <a:p>
            <a:endParaRPr lang="zh-CN" altLang="en-US"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4.2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单相变压器的工作原理</a:t>
            </a:r>
            <a:endPar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graphicFrame>
        <p:nvGraphicFramePr>
          <p:cNvPr id="7" name="图示 6"/>
          <p:cNvGraphicFramePr/>
          <p:nvPr/>
        </p:nvGraphicFramePr>
        <p:xfrm>
          <a:off x="1143090" y="3505198"/>
          <a:ext cx="6705424" cy="23114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990600" y="1828842"/>
            <a:ext cx="7315200" cy="3870325"/>
          </a:xfrm>
        </p:spPr>
        <p:txBody>
          <a:bodyPr/>
          <a:lstStyle/>
          <a:p>
            <a:r>
              <a:rPr lang="en-US" altLang="zh-CN" sz="2000" dirty="0" smtClean="0"/>
              <a:t>2. </a:t>
            </a:r>
            <a:r>
              <a:rPr lang="zh-CN" altLang="zh-CN" sz="2000" dirty="0" smtClean="0"/>
              <a:t>变压器的正确连接</a:t>
            </a:r>
            <a:endParaRPr lang="zh-CN" altLang="en-US"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4.2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单相变压器的工作原理</a:t>
            </a:r>
            <a:endPar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172034" name="Picture 2" descr="g0406a"/>
          <p:cNvPicPr>
            <a:picLocks noChangeAspect="1" noChangeArrowheads="1"/>
          </p:cNvPicPr>
          <p:nvPr/>
        </p:nvPicPr>
        <p:blipFill>
          <a:blip r:embed="rId3" cstate="print"/>
          <a:srcRect/>
          <a:stretch>
            <a:fillRect/>
          </a:stretch>
        </p:blipFill>
        <p:spPr bwMode="auto">
          <a:xfrm>
            <a:off x="1371684" y="2737974"/>
            <a:ext cx="2438336" cy="1757798"/>
          </a:xfrm>
          <a:prstGeom prst="rect">
            <a:avLst/>
          </a:prstGeom>
          <a:noFill/>
          <a:ln w="9525">
            <a:noFill/>
            <a:miter lim="800000"/>
            <a:headEnd/>
            <a:tailEnd/>
          </a:ln>
        </p:spPr>
      </p:pic>
      <p:pic>
        <p:nvPicPr>
          <p:cNvPr id="172035" name="Picture 3" descr="g0406"/>
          <p:cNvPicPr>
            <a:picLocks noChangeAspect="1" noChangeArrowheads="1"/>
          </p:cNvPicPr>
          <p:nvPr/>
        </p:nvPicPr>
        <p:blipFill>
          <a:blip r:embed="rId4" cstate="print"/>
          <a:srcRect/>
          <a:stretch>
            <a:fillRect/>
          </a:stretch>
        </p:blipFill>
        <p:spPr bwMode="auto">
          <a:xfrm>
            <a:off x="4800594" y="2743218"/>
            <a:ext cx="2685980" cy="1828752"/>
          </a:xfrm>
          <a:prstGeom prst="rect">
            <a:avLst/>
          </a:prstGeom>
          <a:noFill/>
          <a:ln w="9525">
            <a:noFill/>
            <a:miter lim="800000"/>
            <a:headEnd/>
            <a:tailEnd/>
          </a:ln>
        </p:spPr>
      </p:pic>
      <p:sp>
        <p:nvSpPr>
          <p:cNvPr id="9" name="矩形 8"/>
          <p:cNvSpPr/>
          <p:nvPr/>
        </p:nvSpPr>
        <p:spPr>
          <a:xfrm>
            <a:off x="1688277" y="4724366"/>
            <a:ext cx="2082621" cy="369332"/>
          </a:xfrm>
          <a:prstGeom prst="rect">
            <a:avLst/>
          </a:prstGeom>
        </p:spPr>
        <p:txBody>
          <a:bodyPr wrap="none">
            <a:spAutoFit/>
          </a:bodyPr>
          <a:lstStyle/>
          <a:p>
            <a:r>
              <a:rPr lang="en-US" altLang="zh-CN" sz="1800" dirty="0" smtClean="0"/>
              <a:t>(a)</a:t>
            </a:r>
            <a:r>
              <a:rPr lang="zh-CN" altLang="zh-CN" sz="1800" dirty="0" smtClean="0"/>
              <a:t>两个绕组相串联</a:t>
            </a:r>
            <a:endParaRPr lang="zh-CN" altLang="en-US" sz="1800" dirty="0"/>
          </a:p>
        </p:txBody>
      </p:sp>
      <p:sp>
        <p:nvSpPr>
          <p:cNvPr id="10" name="矩形 9"/>
          <p:cNvSpPr/>
          <p:nvPr/>
        </p:nvSpPr>
        <p:spPr>
          <a:xfrm>
            <a:off x="5168483" y="4724366"/>
            <a:ext cx="2390398" cy="369332"/>
          </a:xfrm>
          <a:prstGeom prst="rect">
            <a:avLst/>
          </a:prstGeom>
        </p:spPr>
        <p:txBody>
          <a:bodyPr wrap="none">
            <a:spAutoFit/>
          </a:bodyPr>
          <a:lstStyle/>
          <a:p>
            <a:r>
              <a:rPr lang="zh-CN" altLang="zh-CN" sz="1800" dirty="0" smtClean="0"/>
              <a:t>（</a:t>
            </a:r>
            <a:r>
              <a:rPr lang="en-US" altLang="zh-CN" sz="1800" dirty="0" smtClean="0"/>
              <a:t>b</a:t>
            </a:r>
            <a:r>
              <a:rPr lang="zh-CN" altLang="zh-CN" sz="1800" dirty="0" smtClean="0"/>
              <a:t>）两个绕组相并联</a:t>
            </a:r>
            <a:endParaRPr lang="zh-CN" altLang="en-US" sz="1800" dirty="0"/>
          </a:p>
        </p:txBody>
      </p:sp>
      <p:sp>
        <p:nvSpPr>
          <p:cNvPr id="172036" name="Rectangle 4"/>
          <p:cNvSpPr>
            <a:spLocks noChangeArrowheads="1"/>
          </p:cNvSpPr>
          <p:nvPr/>
        </p:nvSpPr>
        <p:spPr bwMode="auto">
          <a:xfrm>
            <a:off x="2514654" y="5486346"/>
            <a:ext cx="3809900" cy="885885"/>
          </a:xfrm>
          <a:prstGeom prst="flowChartMultidocument">
            <a:avLst/>
          </a:prstGeom>
          <a:ln>
            <a:headEnd/>
            <a:tailEn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algn="l" defTabSz="914400" eaLnBrk="1" latinLnBrk="0" hangingPunct="1">
              <a:lnSpc>
                <a:spcPct val="100000"/>
              </a:lnSpc>
              <a:buClrTx/>
              <a:buSzTx/>
              <a:buFontTx/>
              <a:buNone/>
              <a:tabLst/>
            </a:pPr>
            <a:r>
              <a:rPr lang="zh-CN" altLang="zh-CN" sz="2000" dirty="0" smtClean="0"/>
              <a:t>串联：异名端相连接</a:t>
            </a:r>
          </a:p>
          <a:p>
            <a:pPr marL="0" marR="0" lvl="0" algn="l" defTabSz="914400" eaLnBrk="0" latinLnBrk="0" hangingPunct="0">
              <a:lnSpc>
                <a:spcPct val="100000"/>
              </a:lnSpc>
              <a:buClrTx/>
              <a:buSzTx/>
              <a:buFontTx/>
              <a:buNone/>
              <a:tabLst/>
            </a:pPr>
            <a:r>
              <a:rPr lang="zh-CN" altLang="zh-CN" sz="2000" dirty="0" smtClean="0"/>
              <a:t>并联：同名端相连接</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bwMode="auto">
          <a:xfrm>
            <a:off x="847725" y="3038583"/>
            <a:ext cx="3733702" cy="2514534"/>
          </a:xfrm>
          <a:prstGeom prst="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4.3.1 </a:t>
            </a:r>
            <a:r>
              <a:rPr lang="zh-CN" altLang="zh-CN" sz="3200" dirty="0" smtClean="0">
                <a:latin typeface="微软雅黑" pitchFamily="34" charset="-122"/>
                <a:ea typeface="微软雅黑" pitchFamily="34" charset="-122"/>
                <a:cs typeface="+mn-cs"/>
              </a:rPr>
              <a:t>变压器的外特性及电压变化率</a:t>
            </a:r>
            <a:endParaRPr lang="zh-CN" altLang="en-US" sz="3200" dirty="0">
              <a:latin typeface="微软雅黑" pitchFamily="34" charset="-122"/>
              <a:ea typeface="微软雅黑" pitchFamily="34" charset="-122"/>
              <a:cs typeface="+mn-cs"/>
            </a:endParaRPr>
          </a:p>
        </p:txBody>
      </p:sp>
      <p:pic>
        <p:nvPicPr>
          <p:cNvPr id="181250" name="Picture 2" descr="g0407"/>
          <p:cNvPicPr>
            <a:picLocks noGrp="1" noChangeAspect="1" noChangeArrowheads="1"/>
          </p:cNvPicPr>
          <p:nvPr>
            <p:ph sz="half" idx="1"/>
          </p:nvPr>
        </p:nvPicPr>
        <p:blipFill>
          <a:blip r:embed="rId3" cstate="print"/>
          <a:stretch>
            <a:fillRect/>
          </a:stretch>
        </p:blipFill>
        <p:spPr bwMode="auto">
          <a:xfrm>
            <a:off x="914496" y="3124208"/>
            <a:ext cx="3581400" cy="2351717"/>
          </a:xfrm>
          <a:prstGeom prst="rect">
            <a:avLst/>
          </a:prstGeom>
          <a:noFill/>
          <a:ln w="9525">
            <a:noFill/>
            <a:miter lim="800000"/>
            <a:headEnd/>
            <a:tailEnd/>
          </a:ln>
        </p:spPr>
      </p:pic>
      <p:sp>
        <p:nvSpPr>
          <p:cNvPr id="13" name="内容占位符 12"/>
          <p:cNvSpPr>
            <a:spLocks noGrp="1"/>
          </p:cNvSpPr>
          <p:nvPr>
            <p:ph sz="half" idx="2"/>
          </p:nvPr>
        </p:nvSpPr>
        <p:spPr>
          <a:xfrm>
            <a:off x="4724400" y="2987585"/>
            <a:ext cx="3581400" cy="2803553"/>
          </a:xfrm>
        </p:spPr>
        <p:txBody>
          <a:bodyPr/>
          <a:lstStyle/>
          <a:p>
            <a:r>
              <a:rPr lang="zh-CN" altLang="zh-CN" sz="2000" dirty="0" smtClean="0"/>
              <a:t>所谓电压变化率，是指负载的功率因数一定，一次侧加额定电压，二次侧空载和负载时的电压之差的相对值，即</a:t>
            </a:r>
            <a:endParaRPr lang="zh-CN" altLang="en-US"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4.3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单相变压器的运行特性</a:t>
            </a:r>
          </a:p>
        </p:txBody>
      </p:sp>
      <p:sp>
        <p:nvSpPr>
          <p:cNvPr id="12" name="矩形 11"/>
          <p:cNvSpPr/>
          <p:nvPr/>
        </p:nvSpPr>
        <p:spPr>
          <a:xfrm>
            <a:off x="1831110" y="5791138"/>
            <a:ext cx="1569660" cy="369332"/>
          </a:xfrm>
          <a:prstGeom prst="rect">
            <a:avLst/>
          </a:prstGeom>
        </p:spPr>
        <p:txBody>
          <a:bodyPr wrap="none">
            <a:spAutoFit/>
          </a:bodyPr>
          <a:lstStyle/>
          <a:p>
            <a:r>
              <a:rPr lang="zh-CN" altLang="zh-CN" sz="1800" dirty="0" smtClean="0"/>
              <a:t>变压器外特性</a:t>
            </a:r>
            <a:endParaRPr lang="zh-CN" altLang="en-US" sz="1800" dirty="0"/>
          </a:p>
        </p:txBody>
      </p:sp>
      <p:pic>
        <p:nvPicPr>
          <p:cNvPr id="181251" name="Picture 3"/>
          <p:cNvPicPr>
            <a:picLocks noChangeAspect="1" noChangeArrowheads="1"/>
          </p:cNvPicPr>
          <p:nvPr/>
        </p:nvPicPr>
        <p:blipFill>
          <a:blip r:embed="rId4" cstate="print"/>
          <a:srcRect/>
          <a:stretch>
            <a:fillRect/>
          </a:stretch>
        </p:blipFill>
        <p:spPr bwMode="auto">
          <a:xfrm>
            <a:off x="5562574" y="4419490"/>
            <a:ext cx="2258726" cy="7619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4.3.2 </a:t>
            </a:r>
            <a:r>
              <a:rPr lang="zh-CN" altLang="zh-CN" sz="3200" dirty="0" smtClean="0">
                <a:latin typeface="微软雅黑" pitchFamily="34" charset="-122"/>
                <a:ea typeface="微软雅黑" pitchFamily="34" charset="-122"/>
                <a:cs typeface="+mn-cs"/>
              </a:rPr>
              <a:t>变压器的损耗与效率</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4.3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单相变压器的运行特性</a:t>
            </a:r>
          </a:p>
        </p:txBody>
      </p:sp>
      <p:graphicFrame>
        <p:nvGraphicFramePr>
          <p:cNvPr id="14" name="图示 13"/>
          <p:cNvGraphicFramePr/>
          <p:nvPr/>
        </p:nvGraphicFramePr>
        <p:xfrm>
          <a:off x="1447882" y="2895614"/>
          <a:ext cx="6019642" cy="2743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6.jpg"/>
          <p:cNvPicPr>
            <a:picLocks noChangeAspect="1"/>
          </p:cNvPicPr>
          <p:nvPr/>
        </p:nvPicPr>
        <p:blipFill>
          <a:blip r:embed="rId2" cstate="print"/>
          <a:srcRect l="23334" r="12223" b="4446"/>
          <a:stretch>
            <a:fillRect/>
          </a:stretch>
        </p:blipFill>
        <p:spPr>
          <a:xfrm>
            <a:off x="0" y="2514714"/>
            <a:ext cx="2929153" cy="4343286"/>
          </a:xfrm>
          <a:prstGeom prst="rect">
            <a:avLst/>
          </a:prstGeom>
        </p:spPr>
      </p:pic>
      <p:sp>
        <p:nvSpPr>
          <p:cNvPr id="3" name="内容占位符 2"/>
          <p:cNvSpPr>
            <a:spLocks noGrp="1"/>
          </p:cNvSpPr>
          <p:nvPr>
            <p:ph idx="1"/>
          </p:nvPr>
        </p:nvSpPr>
        <p:spPr>
          <a:xfrm>
            <a:off x="2590852" y="2438426"/>
            <a:ext cx="5791048" cy="2057346"/>
          </a:xfrm>
          <a:prstGeom prst="roundRect">
            <a:avLst/>
          </a:prstGeom>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1800" dirty="0" smtClean="0"/>
              <a:t>1.</a:t>
            </a:r>
            <a:r>
              <a:rPr lang="zh-CN" altLang="zh-CN" sz="1800" dirty="0" smtClean="0"/>
              <a:t>变压器是根据互感原理制造的电器设备，具有变压、变流、变换阻抗等特性</a:t>
            </a:r>
            <a:r>
              <a:rPr lang="en-US" altLang="zh-CN" sz="1800" dirty="0" smtClean="0"/>
              <a:t>.</a:t>
            </a:r>
            <a:endParaRPr lang="zh-CN" altLang="zh-CN" sz="1800" dirty="0" smtClean="0"/>
          </a:p>
          <a:p>
            <a:r>
              <a:rPr lang="en-US" altLang="zh-CN" sz="1800" dirty="0" smtClean="0"/>
              <a:t>2. </a:t>
            </a:r>
            <a:r>
              <a:rPr lang="zh-CN" altLang="zh-CN" sz="1800" dirty="0" smtClean="0"/>
              <a:t>大功率变压器因为损耗发热，应用中要安装在通风的环境中。</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r>
              <a:rPr lang="en-US" altLang="zh-CN" dirty="0" smtClean="0">
                <a:solidFill>
                  <a:schemeClr val="bg1"/>
                </a:solidFill>
                <a:latin typeface="微软雅黑" pitchFamily="34" charset="-122"/>
                <a:ea typeface="微软雅黑" pitchFamily="34" charset="-122"/>
              </a:rPr>
              <a:t>16</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4.4 </a:t>
            </a:r>
            <a:r>
              <a:rPr lang="zh-CN" altLang="zh-CN" dirty="0" smtClean="0">
                <a:solidFill>
                  <a:schemeClr val="bg1"/>
                </a:solidFill>
                <a:latin typeface="微软雅黑" pitchFamily="34" charset="-122"/>
                <a:ea typeface="微软雅黑" pitchFamily="34" charset="-122"/>
              </a:rPr>
              <a:t>三相变压器</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4.5 </a:t>
            </a:r>
            <a:r>
              <a:rPr lang="zh-CN" altLang="zh-CN" dirty="0" smtClean="0">
                <a:solidFill>
                  <a:schemeClr val="bg1"/>
                </a:solidFill>
                <a:latin typeface="微软雅黑" pitchFamily="34" charset="-122"/>
                <a:ea typeface="微软雅黑" pitchFamily="34" charset="-122"/>
              </a:rPr>
              <a:t>特殊变压器</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a:off x="4876792" y="2600249"/>
            <a:ext cx="3476827" cy="3733702"/>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
        <p:nvSpPr>
          <p:cNvPr id="4" name="标题 3"/>
          <p:cNvSpPr>
            <a:spLocks noGrp="1"/>
          </p:cNvSpPr>
          <p:nvPr>
            <p:ph type="title"/>
          </p:nvPr>
        </p:nvSpPr>
        <p:spPr/>
        <p:txBody>
          <a:bodyPr/>
          <a:lstStyle/>
          <a:p>
            <a:pPr>
              <a:buClr>
                <a:srgbClr val="7030A0"/>
              </a:buClr>
              <a:buFont typeface="Webdings" pitchFamily="18" charset="2"/>
              <a:buChar char=""/>
            </a:pPr>
            <a:r>
              <a:rPr lang="en-US" altLang="zh-CN" sz="2800" dirty="0" smtClean="0">
                <a:latin typeface="微软雅黑" pitchFamily="34" charset="-122"/>
                <a:ea typeface="微软雅黑" pitchFamily="34" charset="-122"/>
                <a:cs typeface="+mn-cs"/>
              </a:rPr>
              <a:t>4.4.1 </a:t>
            </a:r>
            <a:r>
              <a:rPr lang="zh-CN" altLang="zh-CN" sz="2800" dirty="0" smtClean="0">
                <a:latin typeface="微软雅黑" pitchFamily="34" charset="-122"/>
                <a:ea typeface="微软雅黑" pitchFamily="34" charset="-122"/>
                <a:cs typeface="+mn-cs"/>
              </a:rPr>
              <a:t>三相油浸式变压器的结构</a:t>
            </a:r>
            <a:endParaRPr lang="zh-CN" altLang="en-US" sz="2800" dirty="0">
              <a:latin typeface="微软雅黑" pitchFamily="34" charset="-122"/>
              <a:ea typeface="微软雅黑" pitchFamily="34" charset="-122"/>
              <a:cs typeface="+mn-cs"/>
            </a:endParaRPr>
          </a:p>
        </p:txBody>
      </p:sp>
      <p:sp>
        <p:nvSpPr>
          <p:cNvPr id="6" name="内容占位符 5"/>
          <p:cNvSpPr>
            <a:spLocks noGrp="1"/>
          </p:cNvSpPr>
          <p:nvPr>
            <p:ph sz="half" idx="1"/>
          </p:nvPr>
        </p:nvSpPr>
        <p:spPr>
          <a:xfrm>
            <a:off x="762100" y="2438426"/>
            <a:ext cx="3581400" cy="3870325"/>
          </a:xfrm>
        </p:spPr>
        <p:txBody>
          <a:bodyPr/>
          <a:lstStyle/>
          <a:p>
            <a:r>
              <a:rPr lang="zh-CN" altLang="zh-CN" sz="2000" dirty="0" smtClean="0"/>
              <a:t>油浸式：将变压器装在一个密封的外壳中，外壳四周装有连通散热油管，壳内充满绝缘油，变压器工作时绝缘油在散热管中自上而下流动，将热量散去。油浸式变压器外形如图所示。</a:t>
            </a:r>
            <a:endParaRPr lang="zh-CN" altLang="en-US"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4.4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三相变压器</a:t>
            </a:r>
            <a:endParaRPr lang="zh-CN" altLang="en-US"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pic>
        <p:nvPicPr>
          <p:cNvPr id="182274" name="Picture 2" descr="g0408"/>
          <p:cNvPicPr>
            <a:picLocks noGrp="1" noChangeAspect="1" noChangeArrowheads="1"/>
          </p:cNvPicPr>
          <p:nvPr>
            <p:ph sz="half" idx="2"/>
          </p:nvPr>
        </p:nvPicPr>
        <p:blipFill>
          <a:blip r:embed="rId3" cstate="print"/>
          <a:srcRect/>
          <a:stretch>
            <a:fillRect/>
          </a:stretch>
        </p:blipFill>
        <p:spPr bwMode="auto">
          <a:xfrm>
            <a:off x="4952990" y="2667020"/>
            <a:ext cx="3352712" cy="3611860"/>
          </a:xfrm>
          <a:prstGeom prst="rect">
            <a:avLst/>
          </a:prstGeom>
          <a:noFill/>
          <a:ln w="9525">
            <a:noFill/>
            <a:miter lim="800000"/>
            <a:headEnd/>
            <a:tailEnd/>
          </a:ln>
        </p:spPr>
      </p:pic>
      <p:sp>
        <p:nvSpPr>
          <p:cNvPr id="9" name="TextBox 8"/>
          <p:cNvSpPr txBox="1"/>
          <p:nvPr/>
        </p:nvSpPr>
        <p:spPr>
          <a:xfrm>
            <a:off x="304912" y="4800564"/>
            <a:ext cx="3962296" cy="1569660"/>
          </a:xfrm>
          <a:prstGeom prst="accentBorderCallout2">
            <a:avLst>
              <a:gd name="adj1" fmla="val 24736"/>
              <a:gd name="adj2" fmla="val 103607"/>
              <a:gd name="adj3" fmla="val 24590"/>
              <a:gd name="adj4" fmla="val 110554"/>
              <a:gd name="adj5" fmla="val -5485"/>
              <a:gd name="adj6" fmla="val 115990"/>
            </a:avLst>
          </a:prstGeom>
          <a:ln w="12700"/>
        </p:spPr>
        <p:style>
          <a:lnRef idx="2">
            <a:schemeClr val="accent2"/>
          </a:lnRef>
          <a:fillRef idx="1">
            <a:schemeClr val="lt1"/>
          </a:fillRef>
          <a:effectRef idx="0">
            <a:schemeClr val="accent2"/>
          </a:effectRef>
          <a:fontRef idx="minor">
            <a:schemeClr val="dk1"/>
          </a:fontRef>
        </p:style>
        <p:txBody>
          <a:bodyPr wrap="square" rtlCol="0">
            <a:spAutoFit/>
          </a:bodyPr>
          <a:lstStyle/>
          <a:p>
            <a:pPr algn="l"/>
            <a:r>
              <a:rPr lang="en-US" altLang="zh-CN" sz="1600" dirty="0" smtClean="0"/>
              <a:t>1</a:t>
            </a:r>
            <a:r>
              <a:rPr lang="zh-CN" altLang="zh-CN" sz="1600" dirty="0" smtClean="0"/>
              <a:t>—信号温度计；</a:t>
            </a:r>
            <a:r>
              <a:rPr lang="en-US" altLang="zh-CN" sz="1600" dirty="0" smtClean="0"/>
              <a:t>2</a:t>
            </a:r>
            <a:r>
              <a:rPr lang="zh-CN" altLang="zh-CN" sz="1600" dirty="0" smtClean="0"/>
              <a:t>—名牌；</a:t>
            </a:r>
            <a:r>
              <a:rPr lang="en-US" altLang="zh-CN" sz="1600" dirty="0" smtClean="0"/>
              <a:t>3</a:t>
            </a:r>
            <a:r>
              <a:rPr lang="zh-CN" altLang="zh-CN" sz="1600" dirty="0" smtClean="0"/>
              <a:t>—吸湿器；</a:t>
            </a:r>
            <a:endParaRPr lang="en-US" altLang="zh-CN" sz="1600" dirty="0" smtClean="0"/>
          </a:p>
          <a:p>
            <a:pPr algn="l"/>
            <a:r>
              <a:rPr lang="en-US" altLang="zh-CN" sz="1600" dirty="0" smtClean="0"/>
              <a:t>4</a:t>
            </a:r>
            <a:r>
              <a:rPr lang="zh-CN" altLang="zh-CN" sz="1600" dirty="0" smtClean="0"/>
              <a:t>—储油柜；</a:t>
            </a:r>
            <a:r>
              <a:rPr lang="en-US" altLang="zh-CN" sz="1600" dirty="0" smtClean="0"/>
              <a:t>5</a:t>
            </a:r>
            <a:r>
              <a:rPr lang="zh-CN" altLang="zh-CN" sz="1600" dirty="0" smtClean="0"/>
              <a:t>—油表；</a:t>
            </a:r>
            <a:r>
              <a:rPr lang="en-US" altLang="zh-CN" sz="1600" dirty="0" smtClean="0"/>
              <a:t>6</a:t>
            </a:r>
            <a:r>
              <a:rPr lang="zh-CN" altLang="zh-CN" sz="1600" dirty="0" smtClean="0"/>
              <a:t>—安全气道；</a:t>
            </a:r>
            <a:endParaRPr lang="en-US" altLang="zh-CN" sz="1600" dirty="0" smtClean="0"/>
          </a:p>
          <a:p>
            <a:pPr algn="l"/>
            <a:r>
              <a:rPr lang="en-US" altLang="zh-CN" sz="1600" dirty="0" smtClean="0"/>
              <a:t>7</a:t>
            </a:r>
            <a:r>
              <a:rPr lang="zh-CN" altLang="zh-CN" sz="1600" dirty="0" smtClean="0"/>
              <a:t>—气体继电器；</a:t>
            </a:r>
            <a:r>
              <a:rPr lang="en-US" altLang="zh-CN" sz="1600" dirty="0" smtClean="0"/>
              <a:t>8</a:t>
            </a:r>
            <a:r>
              <a:rPr lang="zh-CN" altLang="zh-CN" sz="1600" dirty="0" smtClean="0"/>
              <a:t>—高压套管；</a:t>
            </a:r>
            <a:r>
              <a:rPr lang="en-US" altLang="zh-CN" sz="1600" dirty="0" smtClean="0"/>
              <a:t>9</a:t>
            </a:r>
            <a:r>
              <a:rPr lang="zh-CN" altLang="zh-CN" sz="1600" dirty="0" smtClean="0"/>
              <a:t>—低压套管；</a:t>
            </a:r>
            <a:r>
              <a:rPr lang="en-US" altLang="zh-CN" sz="1600" dirty="0" smtClean="0"/>
              <a:t>10</a:t>
            </a:r>
            <a:r>
              <a:rPr lang="zh-CN" altLang="zh-CN" sz="1600" dirty="0" smtClean="0"/>
              <a:t>—分接开关；</a:t>
            </a:r>
            <a:r>
              <a:rPr lang="en-US" altLang="zh-CN" sz="1600" dirty="0" smtClean="0"/>
              <a:t>11</a:t>
            </a:r>
            <a:r>
              <a:rPr lang="zh-CN" altLang="zh-CN" sz="1600" dirty="0" smtClean="0"/>
              <a:t>—油箱；</a:t>
            </a:r>
            <a:r>
              <a:rPr lang="en-US" altLang="zh-CN" sz="1600" dirty="0" smtClean="0"/>
              <a:t>12</a:t>
            </a:r>
            <a:r>
              <a:rPr lang="zh-CN" altLang="zh-CN" sz="1600" dirty="0" smtClean="0"/>
              <a:t>—铁心；</a:t>
            </a:r>
            <a:endParaRPr lang="en-US" altLang="zh-CN" sz="1600" dirty="0" smtClean="0"/>
          </a:p>
          <a:p>
            <a:pPr algn="l"/>
            <a:r>
              <a:rPr lang="en-US" altLang="zh-CN" sz="1600" dirty="0" smtClean="0"/>
              <a:t>13</a:t>
            </a:r>
            <a:r>
              <a:rPr lang="zh-CN" altLang="zh-CN" sz="1600" dirty="0" smtClean="0"/>
              <a:t>—绕组；</a:t>
            </a:r>
            <a:r>
              <a:rPr lang="en-US" altLang="zh-CN" sz="1600" dirty="0" smtClean="0"/>
              <a:t>14</a:t>
            </a:r>
            <a:r>
              <a:rPr lang="zh-CN" altLang="zh-CN" sz="1600" dirty="0" smtClean="0"/>
              <a:t>—放油阀门；</a:t>
            </a:r>
            <a:r>
              <a:rPr lang="en-US" altLang="zh-CN" sz="1600" dirty="0" smtClean="0"/>
              <a:t>15</a:t>
            </a:r>
            <a:r>
              <a:rPr lang="zh-CN" altLang="zh-CN" sz="1600" dirty="0" smtClean="0"/>
              <a:t>—小车；</a:t>
            </a:r>
            <a:endParaRPr lang="en-US" altLang="zh-CN" sz="1600" dirty="0" smtClean="0"/>
          </a:p>
          <a:p>
            <a:pPr algn="l"/>
            <a:r>
              <a:rPr lang="en-US" altLang="zh-CN" sz="1600" dirty="0" smtClean="0"/>
              <a:t>16</a:t>
            </a:r>
            <a:r>
              <a:rPr lang="zh-CN" altLang="zh-CN" sz="1600" dirty="0" smtClean="0"/>
              <a:t>—接地板；</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4.4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三相变压器</a:t>
            </a:r>
            <a:endParaRPr lang="zh-CN" altLang="en-US"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graphicFrame>
        <p:nvGraphicFramePr>
          <p:cNvPr id="15" name="内容占位符 14"/>
          <p:cNvGraphicFramePr>
            <a:graphicFrameLocks noGrp="1"/>
          </p:cNvGraphicFramePr>
          <p:nvPr>
            <p:ph sz="half" idx="1"/>
          </p:nvPr>
        </p:nvGraphicFramePr>
        <p:xfrm>
          <a:off x="533506" y="1828842"/>
          <a:ext cx="3733702" cy="43432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8" name="内容占位符 14"/>
          <p:cNvGraphicFramePr>
            <a:graphicFrameLocks noGrp="1"/>
          </p:cNvGraphicFramePr>
          <p:nvPr>
            <p:ph sz="half" idx="2"/>
          </p:nvPr>
        </p:nvGraphicFramePr>
        <p:xfrm>
          <a:off x="4876792" y="1752644"/>
          <a:ext cx="3581306" cy="44194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2800" dirty="0" smtClean="0">
                <a:latin typeface="微软雅黑" pitchFamily="34" charset="-122"/>
                <a:ea typeface="微软雅黑" pitchFamily="34" charset="-122"/>
                <a:cs typeface="+mn-cs"/>
              </a:rPr>
              <a:t>4.4.2 </a:t>
            </a:r>
            <a:r>
              <a:rPr lang="zh-CN" altLang="zh-CN" sz="2800" dirty="0" smtClean="0">
                <a:latin typeface="微软雅黑" pitchFamily="34" charset="-122"/>
                <a:ea typeface="微软雅黑" pitchFamily="34" charset="-122"/>
                <a:cs typeface="+mn-cs"/>
              </a:rPr>
              <a:t>三相变压器绕组的接法</a:t>
            </a:r>
            <a:endParaRPr lang="zh-CN" altLang="en-US" sz="28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4.4  </a:t>
            </a:r>
            <a:r>
              <a:rPr lang="zh-CN" altLang="zh-CN"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三相变压器</a:t>
            </a:r>
            <a:endParaRPr lang="zh-CN" altLang="en-US" sz="44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graphicFrame>
        <p:nvGraphicFramePr>
          <p:cNvPr id="6" name="内容占位符 5"/>
          <p:cNvGraphicFramePr>
            <a:graphicFrameLocks noGrp="1"/>
          </p:cNvGraphicFramePr>
          <p:nvPr>
            <p:ph sz="half" idx="1"/>
          </p:nvPr>
        </p:nvGraphicFramePr>
        <p:xfrm>
          <a:off x="609704" y="3809990"/>
          <a:ext cx="3809900" cy="2194560"/>
        </p:xfrm>
        <a:graphic>
          <a:graphicData uri="http://schemas.openxmlformats.org/drawingml/2006/table">
            <a:tbl>
              <a:tblPr firstRow="1" firstCol="1">
                <a:tableStyleId>{5C22544A-7EE6-4342-B048-85BDC9FD1C3A}</a:tableStyleId>
              </a:tblPr>
              <a:tblGrid>
                <a:gridCol w="586139"/>
                <a:gridCol w="1172277"/>
                <a:gridCol w="1318811"/>
                <a:gridCol w="732673"/>
              </a:tblGrid>
              <a:tr h="685105">
                <a:tc>
                  <a:txBody>
                    <a:bodyPr/>
                    <a:lstStyle/>
                    <a:p>
                      <a:pPr algn="just">
                        <a:lnSpc>
                          <a:spcPct val="150000"/>
                        </a:lnSpc>
                        <a:spcAft>
                          <a:spcPts val="0"/>
                        </a:spcAft>
                      </a:pPr>
                      <a:r>
                        <a:rPr lang="zh-CN" sz="1600" kern="100" dirty="0"/>
                        <a:t>绕组名称</a:t>
                      </a:r>
                      <a:endParaRPr lang="zh-CN" sz="1600" kern="100" dirty="0">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100"/>
                        <a:t>首端</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100"/>
                        <a:t>末端</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100" dirty="0"/>
                        <a:t>中性点</a:t>
                      </a:r>
                      <a:endParaRPr lang="zh-CN" sz="1600" kern="100" dirty="0">
                        <a:latin typeface="Times New Roman"/>
                        <a:ea typeface="宋体"/>
                        <a:cs typeface="Times New Roman"/>
                      </a:endParaRPr>
                    </a:p>
                  </a:txBody>
                  <a:tcPr marL="68580" marR="68580" marT="0" marB="0" anchor="ctr"/>
                </a:tc>
              </a:tr>
              <a:tr h="687136">
                <a:tc>
                  <a:txBody>
                    <a:bodyPr/>
                    <a:lstStyle/>
                    <a:p>
                      <a:pPr algn="ctr">
                        <a:lnSpc>
                          <a:spcPct val="150000"/>
                        </a:lnSpc>
                        <a:spcAft>
                          <a:spcPts val="0"/>
                        </a:spcAft>
                      </a:pPr>
                      <a:r>
                        <a:rPr lang="zh-CN" sz="1600" kern="100"/>
                        <a:t>高压绕组</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t>U1</a:t>
                      </a:r>
                      <a:r>
                        <a:rPr lang="zh-CN" sz="1600" kern="100"/>
                        <a:t>、</a:t>
                      </a:r>
                      <a:r>
                        <a:rPr lang="en-US" sz="1600" kern="100"/>
                        <a:t>V1</a:t>
                      </a:r>
                      <a:r>
                        <a:rPr lang="zh-CN" sz="1600" kern="100"/>
                        <a:t>、</a:t>
                      </a:r>
                      <a:r>
                        <a:rPr lang="en-US" sz="1600" kern="100"/>
                        <a:t>W1</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t>U2</a:t>
                      </a:r>
                      <a:r>
                        <a:rPr lang="zh-CN" sz="1600" kern="100"/>
                        <a:t>、</a:t>
                      </a:r>
                      <a:r>
                        <a:rPr lang="en-US" sz="1600" kern="100"/>
                        <a:t>V2</a:t>
                      </a:r>
                      <a:r>
                        <a:rPr lang="zh-CN" sz="1600" kern="100"/>
                        <a:t>、</a:t>
                      </a:r>
                      <a:r>
                        <a:rPr lang="en-US" sz="1600" kern="100"/>
                        <a:t>W2</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t>N</a:t>
                      </a:r>
                      <a:endParaRPr lang="zh-CN" sz="1600" kern="100">
                        <a:latin typeface="Times New Roman"/>
                        <a:ea typeface="宋体"/>
                        <a:cs typeface="Times New Roman"/>
                      </a:endParaRPr>
                    </a:p>
                  </a:txBody>
                  <a:tcPr marL="68580" marR="68580" marT="0" marB="0" anchor="ctr"/>
                </a:tc>
              </a:tr>
              <a:tr h="685105">
                <a:tc>
                  <a:txBody>
                    <a:bodyPr/>
                    <a:lstStyle/>
                    <a:p>
                      <a:pPr algn="ctr">
                        <a:lnSpc>
                          <a:spcPct val="150000"/>
                        </a:lnSpc>
                        <a:spcAft>
                          <a:spcPts val="0"/>
                        </a:spcAft>
                      </a:pPr>
                      <a:r>
                        <a:rPr lang="zh-CN" sz="1600" kern="100"/>
                        <a:t>低压绕组</a:t>
                      </a:r>
                      <a:endParaRPr lang="zh-CN" sz="1600" kern="100">
                        <a:latin typeface="Times New Roman"/>
                        <a:ea typeface="宋体"/>
                        <a:cs typeface="Times New Roman"/>
                      </a:endParaRPr>
                    </a:p>
                  </a:txBody>
                  <a:tcPr marL="68580" marR="68580" marT="0" marB="0" anchor="ctr"/>
                </a:tc>
                <a:tc>
                  <a:txBody>
                    <a:bodyPr/>
                    <a:lstStyle/>
                    <a:p>
                      <a:pPr algn="just">
                        <a:lnSpc>
                          <a:spcPct val="150000"/>
                        </a:lnSpc>
                        <a:spcAft>
                          <a:spcPts val="0"/>
                        </a:spcAft>
                      </a:pPr>
                      <a:r>
                        <a:rPr lang="en-US" sz="1600" kern="100"/>
                        <a:t>u1</a:t>
                      </a:r>
                      <a:r>
                        <a:rPr lang="zh-CN" sz="1600" kern="100"/>
                        <a:t>、</a:t>
                      </a:r>
                      <a:r>
                        <a:rPr lang="en-US" sz="1600" kern="100"/>
                        <a:t>v1</a:t>
                      </a:r>
                      <a:r>
                        <a:rPr lang="zh-CN" sz="1600" kern="100"/>
                        <a:t>、</a:t>
                      </a:r>
                      <a:r>
                        <a:rPr lang="en-US" sz="1600" kern="100"/>
                        <a:t>w1</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a:t>u2</a:t>
                      </a:r>
                      <a:r>
                        <a:rPr lang="zh-CN" sz="1600" kern="100"/>
                        <a:t>、</a:t>
                      </a:r>
                      <a:r>
                        <a:rPr lang="en-US" sz="1600" kern="100"/>
                        <a:t>v2</a:t>
                      </a:r>
                      <a:r>
                        <a:rPr lang="zh-CN" sz="1600" kern="100"/>
                        <a:t>、</a:t>
                      </a:r>
                      <a:r>
                        <a:rPr lang="en-US" sz="1600" kern="100"/>
                        <a:t>w2</a:t>
                      </a:r>
                      <a:endParaRPr lang="zh-CN" sz="1600" kern="100">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1600" kern="100" dirty="0"/>
                        <a:t>n</a:t>
                      </a:r>
                      <a:endParaRPr lang="zh-CN" sz="1600" kern="100" dirty="0">
                        <a:latin typeface="Times New Roman"/>
                        <a:ea typeface="宋体"/>
                        <a:cs typeface="Times New Roman"/>
                      </a:endParaRPr>
                    </a:p>
                  </a:txBody>
                  <a:tcPr marL="68580" marR="68580" marT="0" marB="0" anchor="ctr"/>
                </a:tc>
              </a:tr>
            </a:tbl>
          </a:graphicData>
        </a:graphic>
      </p:graphicFrame>
      <p:sp>
        <p:nvSpPr>
          <p:cNvPr id="7" name="矩形 6"/>
          <p:cNvSpPr/>
          <p:nvPr/>
        </p:nvSpPr>
        <p:spPr>
          <a:xfrm>
            <a:off x="1471705" y="3124208"/>
            <a:ext cx="2159566" cy="369332"/>
          </a:xfrm>
          <a:prstGeom prst="rect">
            <a:avLst/>
          </a:prstGeom>
        </p:spPr>
        <p:txBody>
          <a:bodyPr wrap="none">
            <a:spAutoFit/>
          </a:bodyPr>
          <a:lstStyle/>
          <a:p>
            <a:r>
              <a:rPr lang="zh-CN" altLang="zh-CN" sz="1800" dirty="0" smtClean="0"/>
              <a:t>表</a:t>
            </a:r>
            <a:r>
              <a:rPr lang="en-US" altLang="zh-CN" sz="1800" dirty="0" smtClean="0"/>
              <a:t>  </a:t>
            </a:r>
            <a:r>
              <a:rPr lang="zh-CN" altLang="zh-CN" sz="1800" dirty="0" smtClean="0"/>
              <a:t>变压器首端标记</a:t>
            </a:r>
            <a:endParaRPr lang="zh-CN" altLang="en-US" sz="1800" dirty="0"/>
          </a:p>
        </p:txBody>
      </p:sp>
      <p:pic>
        <p:nvPicPr>
          <p:cNvPr id="2049" name="Picture 1" descr="g0409"/>
          <p:cNvPicPr>
            <a:picLocks noGrp="1" noChangeAspect="1" noChangeArrowheads="1"/>
          </p:cNvPicPr>
          <p:nvPr>
            <p:ph sz="half" idx="2"/>
          </p:nvPr>
        </p:nvPicPr>
        <p:blipFill>
          <a:blip r:embed="rId3" cstate="print"/>
          <a:srcRect/>
          <a:stretch>
            <a:fillRect/>
          </a:stretch>
        </p:blipFill>
        <p:spPr bwMode="auto">
          <a:xfrm>
            <a:off x="5410178" y="2667020"/>
            <a:ext cx="2514534" cy="2800425"/>
          </a:xfrm>
          <a:prstGeom prst="rect">
            <a:avLst/>
          </a:prstGeom>
          <a:noFill/>
          <a:ln w="9525">
            <a:noFill/>
            <a:miter lim="800000"/>
            <a:headEnd/>
            <a:tailEnd/>
          </a:ln>
        </p:spPr>
      </p:pic>
      <p:sp>
        <p:nvSpPr>
          <p:cNvPr id="9" name="矩形 8"/>
          <p:cNvSpPr/>
          <p:nvPr/>
        </p:nvSpPr>
        <p:spPr>
          <a:xfrm>
            <a:off x="6059726" y="5791138"/>
            <a:ext cx="1338828" cy="369332"/>
          </a:xfrm>
          <a:prstGeom prst="rect">
            <a:avLst/>
          </a:prstGeom>
        </p:spPr>
        <p:txBody>
          <a:bodyPr wrap="none">
            <a:spAutoFit/>
          </a:bodyPr>
          <a:lstStyle/>
          <a:p>
            <a:r>
              <a:rPr lang="zh-CN" altLang="zh-CN" sz="1800" dirty="0" smtClean="0"/>
              <a:t>铁心和绕组</a:t>
            </a:r>
            <a:endParaRPr lang="zh-CN" altLang="en-US" sz="1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2800" dirty="0" smtClean="0">
                <a:latin typeface="微软雅黑" pitchFamily="34" charset="-122"/>
                <a:ea typeface="微软雅黑" pitchFamily="34" charset="-122"/>
                <a:cs typeface="+mn-cs"/>
              </a:rPr>
              <a:t>4.5.1 </a:t>
            </a:r>
            <a:r>
              <a:rPr lang="zh-CN" altLang="zh-CN" sz="2800" dirty="0" smtClean="0">
                <a:latin typeface="微软雅黑" pitchFamily="34" charset="-122"/>
                <a:ea typeface="微软雅黑" pitchFamily="34" charset="-122"/>
                <a:cs typeface="+mn-cs"/>
              </a:rPr>
              <a:t>自耦变压器</a:t>
            </a:r>
            <a:endParaRPr lang="zh-CN" altLang="en-US" sz="28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4.5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其他用途变压器及变压器的</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使用</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8" name="内容占位符 7"/>
          <p:cNvSpPr>
            <a:spLocks noGrp="1"/>
          </p:cNvSpPr>
          <p:nvPr>
            <p:ph sz="half" idx="2"/>
          </p:nvPr>
        </p:nvSpPr>
        <p:spPr/>
        <p:txBody>
          <a:bodyPr/>
          <a:lstStyle/>
          <a:p>
            <a:r>
              <a:rPr lang="zh-CN" altLang="zh-CN" sz="2400" dirty="0" smtClean="0"/>
              <a:t>与普通变压器一样，当一次绕组接上交流电压</a:t>
            </a:r>
            <a:r>
              <a:rPr lang="en-US" altLang="zh-CN" sz="2400" i="1" dirty="0" smtClean="0"/>
              <a:t>U</a:t>
            </a:r>
            <a:r>
              <a:rPr lang="en-US" altLang="zh-CN" sz="2400" baseline="-25000" dirty="0" smtClean="0"/>
              <a:t>1</a:t>
            </a:r>
            <a:r>
              <a:rPr lang="zh-CN" altLang="zh-CN" sz="2400" dirty="0" smtClean="0"/>
              <a:t>后，铁心中产生交流磁通，在</a:t>
            </a:r>
            <a:r>
              <a:rPr lang="en-US" altLang="zh-CN" sz="2400" i="1" dirty="0" smtClean="0"/>
              <a:t>N</a:t>
            </a:r>
            <a:r>
              <a:rPr lang="en-US" altLang="zh-CN" sz="2400" baseline="-25000" dirty="0" smtClean="0"/>
              <a:t>1</a:t>
            </a:r>
            <a:r>
              <a:rPr lang="zh-CN" altLang="zh-CN" sz="2400" dirty="0" smtClean="0"/>
              <a:t>和</a:t>
            </a:r>
            <a:r>
              <a:rPr lang="en-US" altLang="zh-CN" sz="2400" i="1" dirty="0" smtClean="0"/>
              <a:t>N</a:t>
            </a:r>
            <a:r>
              <a:rPr lang="en-US" altLang="zh-CN" sz="2400" baseline="-25000" dirty="0" smtClean="0"/>
              <a:t>2</a:t>
            </a:r>
            <a:r>
              <a:rPr lang="zh-CN" altLang="zh-CN" sz="2400" dirty="0" smtClean="0"/>
              <a:t>上的感应电动势分别为</a:t>
            </a:r>
            <a:endParaRPr lang="zh-CN" altLang="en-US" sz="2400" dirty="0"/>
          </a:p>
        </p:txBody>
      </p:sp>
      <p:pic>
        <p:nvPicPr>
          <p:cNvPr id="61442" name="Picture 2" descr="g0411"/>
          <p:cNvPicPr>
            <a:picLocks noGrp="1" noChangeAspect="1" noChangeArrowheads="1"/>
          </p:cNvPicPr>
          <p:nvPr>
            <p:ph sz="half" idx="1"/>
          </p:nvPr>
        </p:nvPicPr>
        <p:blipFill>
          <a:blip r:embed="rId4" cstate="print"/>
          <a:srcRect/>
          <a:stretch>
            <a:fillRect/>
          </a:stretch>
        </p:blipFill>
        <p:spPr bwMode="auto">
          <a:xfrm>
            <a:off x="1143090" y="2819416"/>
            <a:ext cx="2998181" cy="2819326"/>
          </a:xfrm>
          <a:prstGeom prst="rect">
            <a:avLst/>
          </a:prstGeom>
          <a:noFill/>
          <a:ln w="9525">
            <a:noFill/>
            <a:miter lim="800000"/>
            <a:headEnd/>
            <a:tailEnd/>
          </a:ln>
        </p:spPr>
      </p:pic>
      <p:sp>
        <p:nvSpPr>
          <p:cNvPr id="614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1443" name="Object 3"/>
          <p:cNvGraphicFramePr>
            <a:graphicFrameLocks noChangeAspect="1"/>
          </p:cNvGraphicFramePr>
          <p:nvPr/>
        </p:nvGraphicFramePr>
        <p:xfrm>
          <a:off x="5181584" y="4876762"/>
          <a:ext cx="2160490" cy="447669"/>
        </p:xfrm>
        <a:graphic>
          <a:graphicData uri="http://schemas.openxmlformats.org/presentationml/2006/ole">
            <p:oleObj spid="_x0000_s61443" name="公式" r:id="rId5" imgW="1053643" imgH="215806" progId="Equation.3">
              <p:embed/>
            </p:oleObj>
          </a:graphicData>
        </a:graphic>
      </p:graphicFrame>
      <p:sp>
        <p:nvSpPr>
          <p:cNvPr id="614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1445" name="Object 5"/>
          <p:cNvGraphicFramePr>
            <a:graphicFrameLocks noChangeAspect="1"/>
          </p:cNvGraphicFramePr>
          <p:nvPr/>
        </p:nvGraphicFramePr>
        <p:xfrm>
          <a:off x="5181584" y="5333950"/>
          <a:ext cx="2199417" cy="447669"/>
        </p:xfrm>
        <a:graphic>
          <a:graphicData uri="http://schemas.openxmlformats.org/presentationml/2006/ole">
            <p:oleObj spid="_x0000_s61445" name="公式" r:id="rId6" imgW="1079032" imgH="215806" progId="Equation.3">
              <p:embed/>
            </p:oleObj>
          </a:graphicData>
        </a:graphic>
      </p:graphicFrame>
      <p:sp>
        <p:nvSpPr>
          <p:cNvPr id="15" name="矩形 14"/>
          <p:cNvSpPr/>
          <p:nvPr/>
        </p:nvSpPr>
        <p:spPr>
          <a:xfrm>
            <a:off x="1716440" y="5791138"/>
            <a:ext cx="1338828" cy="369332"/>
          </a:xfrm>
          <a:prstGeom prst="rect">
            <a:avLst/>
          </a:prstGeom>
        </p:spPr>
        <p:txBody>
          <a:bodyPr wrap="none">
            <a:spAutoFit/>
          </a:bodyPr>
          <a:lstStyle/>
          <a:p>
            <a:r>
              <a:rPr lang="zh-CN" altLang="zh-CN" sz="1800" dirty="0" smtClean="0"/>
              <a:t>自耦变压器</a:t>
            </a:r>
            <a:endParaRPr lang="zh-CN" altLang="en-US"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4.jpg"/>
          <p:cNvPicPr>
            <a:picLocks noChangeAspect="1"/>
          </p:cNvPicPr>
          <p:nvPr/>
        </p:nvPicPr>
        <p:blipFill>
          <a:blip r:embed="rId2" cstate="print"/>
          <a:srcRect t="2223" b="4446"/>
          <a:stretch>
            <a:fillRect/>
          </a:stretch>
        </p:blipFill>
        <p:spPr>
          <a:xfrm>
            <a:off x="5701979" y="3962386"/>
            <a:ext cx="3442021" cy="2895614"/>
          </a:xfrm>
          <a:prstGeom prst="rect">
            <a:avLst/>
          </a:prstGeom>
        </p:spPr>
      </p:pic>
      <p:sp>
        <p:nvSpPr>
          <p:cNvPr id="4" name="标题 3"/>
          <p:cNvSpPr>
            <a:spLocks noGrp="1"/>
          </p:cNvSpPr>
          <p:nvPr>
            <p:ph type="title" idx="4294967295"/>
          </p:nvPr>
        </p:nvSpPr>
        <p:spPr>
          <a:xfrm>
            <a:off x="304912" y="228684"/>
            <a:ext cx="7315200" cy="715962"/>
          </a:xfrm>
        </p:spPr>
        <p:txBody>
          <a:bodyPr/>
          <a:lstStyle/>
          <a:p>
            <a:r>
              <a:rPr lang="zh-CN" alt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华文彩云" pitchFamily="2" charset="-122"/>
                <a:ea typeface="华文彩云" pitchFamily="2" charset="-122"/>
              </a:rPr>
              <a:t>学前提示</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华文彩云" pitchFamily="2" charset="-122"/>
              <a:ea typeface="华文彩云" pitchFamily="2" charset="-122"/>
            </a:endParaRPr>
          </a:p>
        </p:txBody>
      </p:sp>
      <p:sp>
        <p:nvSpPr>
          <p:cNvPr id="5" name="内容占位符 4"/>
          <p:cNvSpPr>
            <a:spLocks noGrp="1"/>
          </p:cNvSpPr>
          <p:nvPr>
            <p:ph idx="4294967295"/>
          </p:nvPr>
        </p:nvSpPr>
        <p:spPr>
          <a:xfrm>
            <a:off x="838298" y="2057436"/>
            <a:ext cx="6553028" cy="3870325"/>
          </a:xfrm>
          <a:noFill/>
          <a:ln>
            <a:noFill/>
          </a:ln>
        </p:spPr>
        <p:style>
          <a:lnRef idx="2">
            <a:schemeClr val="accent3"/>
          </a:lnRef>
          <a:fillRef idx="1">
            <a:schemeClr val="lt1"/>
          </a:fillRef>
          <a:effectRef idx="0">
            <a:schemeClr val="accent3"/>
          </a:effectRef>
          <a:fontRef idx="minor">
            <a:schemeClr val="dk1"/>
          </a:fontRef>
        </p:style>
        <p:txBody>
          <a:bodyPr/>
          <a:lstStyle/>
          <a:p>
            <a:pPr marL="0" indent="0">
              <a:spcBef>
                <a:spcPts val="0"/>
              </a:spcBef>
              <a:buNone/>
            </a:pPr>
            <a:r>
              <a:rPr lang="zh-CN" altLang="en-US" sz="2000" dirty="0" smtClean="0">
                <a:solidFill>
                  <a:schemeClr val="tx1"/>
                </a:solidFill>
              </a:rPr>
              <a:t>　　</a:t>
            </a:r>
            <a:r>
              <a:rPr lang="zh-CN" altLang="zh-CN" sz="2000" dirty="0" smtClean="0">
                <a:solidFill>
                  <a:schemeClr val="tx1"/>
                </a:solidFill>
              </a:rPr>
              <a:t>变压器是根据电磁互感原理制造的电器设备。是电力输配电的关键设备。变压器因为是通过磁通传递电能，具有电隔离作用；工作时又可以变压、变流、变换阻抗，所以在电工、电子各个领域都具有广泛地应用。</a:t>
            </a:r>
          </a:p>
          <a:p>
            <a:pPr marL="0" indent="0">
              <a:spcBef>
                <a:spcPts val="0"/>
              </a:spcBef>
              <a:buNone/>
            </a:pPr>
            <a:r>
              <a:rPr lang="zh-CN" altLang="en-US" sz="2000" dirty="0" smtClean="0">
                <a:solidFill>
                  <a:schemeClr val="tx1"/>
                </a:solidFill>
              </a:rPr>
              <a:t>　　</a:t>
            </a:r>
            <a:r>
              <a:rPr lang="zh-CN" altLang="zh-CN" sz="2000" dirty="0" smtClean="0">
                <a:solidFill>
                  <a:schemeClr val="tx1"/>
                </a:solidFill>
              </a:rPr>
              <a:t>在电力方面用它升降压</a:t>
            </a:r>
            <a:r>
              <a:rPr lang="zh-CN" altLang="zh-CN" sz="2000" b="1" dirty="0" smtClean="0">
                <a:solidFill>
                  <a:schemeClr val="tx1"/>
                </a:solidFill>
              </a:rPr>
              <a:t>传递能量</a:t>
            </a:r>
            <a:r>
              <a:rPr lang="zh-CN" altLang="zh-CN" sz="2000" dirty="0" smtClean="0">
                <a:solidFill>
                  <a:schemeClr val="tx1"/>
                </a:solidFill>
              </a:rPr>
              <a:t>，在电子领域用它传递</a:t>
            </a:r>
            <a:r>
              <a:rPr lang="zh-CN" altLang="zh-CN" sz="2000" b="1" dirty="0" smtClean="0">
                <a:solidFill>
                  <a:schemeClr val="tx1"/>
                </a:solidFill>
              </a:rPr>
              <a:t>信号</a:t>
            </a:r>
            <a:r>
              <a:rPr lang="zh-CN" altLang="zh-CN" sz="2000" dirty="0" smtClean="0">
                <a:solidFill>
                  <a:schemeClr val="tx1"/>
                </a:solidFill>
              </a:rPr>
              <a:t>，在低压电源中用它即传递能量、又进行电隔离。例如工作在交流电网上的一切低压电器或电子仪器（计算机、电视机、数控机床的控制板、</a:t>
            </a:r>
            <a:r>
              <a:rPr lang="en-US" altLang="zh-CN" sz="2000" dirty="0" smtClean="0">
                <a:solidFill>
                  <a:schemeClr val="tx1"/>
                </a:solidFill>
              </a:rPr>
              <a:t>PLC</a:t>
            </a:r>
            <a:r>
              <a:rPr lang="zh-CN" altLang="zh-CN" sz="2000" dirty="0" smtClean="0">
                <a:solidFill>
                  <a:schemeClr val="tx1"/>
                </a:solidFill>
              </a:rPr>
              <a:t>、变频器控制板等），既要利用电网的电能供电，又不能将电网的高电压传到低压电路，就采用带有变压器的电源进行供电。</a:t>
            </a:r>
          </a:p>
          <a:p>
            <a:pPr marL="0" indent="0">
              <a:spcBef>
                <a:spcPts val="0"/>
              </a:spcBef>
              <a:buNone/>
            </a:pPr>
            <a:r>
              <a:rPr lang="zh-CN" altLang="en-US" sz="2000" dirty="0" smtClean="0">
                <a:solidFill>
                  <a:schemeClr val="tx1"/>
                </a:solidFill>
              </a:rPr>
              <a:t>　　</a:t>
            </a:r>
            <a:r>
              <a:rPr lang="zh-CN" altLang="zh-CN" sz="2000" dirty="0" smtClean="0">
                <a:solidFill>
                  <a:schemeClr val="tx1"/>
                </a:solidFill>
              </a:rPr>
              <a:t>因为变压器在工程上用量大，用途广，所以我们要学习变压器的结构、原理，工程应用。 </a:t>
            </a:r>
            <a:endParaRPr lang="zh-CN" altLang="en-US" sz="2000" dirty="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25.jpg"/>
          <p:cNvPicPr>
            <a:picLocks noChangeAspect="1"/>
          </p:cNvPicPr>
          <p:nvPr/>
        </p:nvPicPr>
        <p:blipFill>
          <a:blip r:embed="rId3" cstate="print"/>
          <a:stretch>
            <a:fillRect/>
          </a:stretch>
        </p:blipFill>
        <p:spPr>
          <a:xfrm>
            <a:off x="3181350" y="2667020"/>
            <a:ext cx="2781300" cy="3248025"/>
          </a:xfrm>
          <a:prstGeom prst="rect">
            <a:avLst/>
          </a:prstGeom>
        </p:spPr>
      </p:pic>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4.5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其他用途变压器及变压器的</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使用</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614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14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9" name="圆角矩形 18"/>
          <p:cNvSpPr/>
          <p:nvPr/>
        </p:nvSpPr>
        <p:spPr bwMode="auto">
          <a:xfrm>
            <a:off x="5486376" y="2362228"/>
            <a:ext cx="2895524" cy="2209742"/>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ctr" anchorCtr="0" compatLnSpc="1">
            <a:prstTxWarp prst="textNoShape">
              <a:avLst/>
            </a:prstTxWarp>
          </a:bodyPr>
          <a:lstStyle/>
          <a:p>
            <a:pPr lvl="0" algn="l"/>
            <a:r>
              <a:rPr lang="zh-CN" altLang="zh-CN" sz="2000" dirty="0" smtClean="0"/>
              <a:t>缺点：由于高</a:t>
            </a:r>
            <a:r>
              <a:rPr lang="zh-CN" altLang="zh-CN" sz="2000" dirty="0" smtClean="0"/>
              <a:t>低压</a:t>
            </a:r>
            <a:endParaRPr lang="en-US" altLang="zh-CN" sz="2000" dirty="0" smtClean="0"/>
          </a:p>
          <a:p>
            <a:pPr lvl="0" algn="l"/>
            <a:r>
              <a:rPr lang="zh-CN" altLang="zh-CN" sz="2000" dirty="0" smtClean="0"/>
              <a:t>绕组</a:t>
            </a:r>
            <a:r>
              <a:rPr lang="zh-CN" altLang="zh-CN" sz="2000" dirty="0" smtClean="0"/>
              <a:t>在电路上是</a:t>
            </a:r>
            <a:r>
              <a:rPr lang="zh-CN" altLang="zh-CN" sz="2000" dirty="0" smtClean="0"/>
              <a:t>相</a:t>
            </a:r>
            <a:endParaRPr lang="en-US" altLang="zh-CN" sz="2000" dirty="0" smtClean="0"/>
          </a:p>
          <a:p>
            <a:pPr lvl="0" algn="l"/>
            <a:r>
              <a:rPr lang="zh-CN" altLang="zh-CN" sz="2000" dirty="0" smtClean="0"/>
              <a:t>通</a:t>
            </a:r>
            <a:r>
              <a:rPr lang="zh-CN" altLang="zh-CN" sz="2000" dirty="0" smtClean="0"/>
              <a:t>的，对使用者</a:t>
            </a:r>
            <a:r>
              <a:rPr lang="zh-CN" altLang="zh-CN" sz="2000" dirty="0" smtClean="0"/>
              <a:t>构</a:t>
            </a:r>
            <a:endParaRPr lang="en-US" altLang="zh-CN" sz="2000" dirty="0" smtClean="0"/>
          </a:p>
          <a:p>
            <a:pPr lvl="0" algn="l"/>
            <a:r>
              <a:rPr lang="zh-CN" altLang="zh-CN" sz="2000" dirty="0" smtClean="0"/>
              <a:t>成</a:t>
            </a:r>
            <a:r>
              <a:rPr lang="zh-CN" altLang="zh-CN" sz="2000" dirty="0" smtClean="0"/>
              <a:t>潜在的危险，</a:t>
            </a:r>
            <a:r>
              <a:rPr lang="zh-CN" altLang="zh-CN" sz="2000" dirty="0" smtClean="0"/>
              <a:t>因</a:t>
            </a:r>
            <a:endParaRPr lang="en-US" altLang="zh-CN" sz="2000" dirty="0" smtClean="0"/>
          </a:p>
          <a:p>
            <a:pPr lvl="0" algn="l"/>
            <a:r>
              <a:rPr lang="zh-CN" altLang="zh-CN" sz="2000" dirty="0" smtClean="0"/>
              <a:t>此</a:t>
            </a:r>
            <a:r>
              <a:rPr lang="zh-CN" altLang="zh-CN" sz="2000" dirty="0" smtClean="0"/>
              <a:t>自耦变压器的</a:t>
            </a:r>
            <a:r>
              <a:rPr lang="zh-CN" altLang="zh-CN" sz="2000" dirty="0" smtClean="0"/>
              <a:t>变</a:t>
            </a:r>
            <a:endParaRPr lang="en-US" altLang="zh-CN" sz="2000" dirty="0" smtClean="0"/>
          </a:p>
          <a:p>
            <a:pPr lvl="0" algn="l"/>
            <a:r>
              <a:rPr lang="zh-CN" altLang="zh-CN" sz="2000" dirty="0" smtClean="0"/>
              <a:t>比</a:t>
            </a:r>
            <a:r>
              <a:rPr lang="zh-CN" altLang="zh-CN" sz="2000" dirty="0" smtClean="0"/>
              <a:t>一般不超过</a:t>
            </a:r>
            <a:r>
              <a:rPr lang="en-US" altLang="zh-CN" sz="2000" dirty="0" smtClean="0"/>
              <a:t>1.5~2</a:t>
            </a:r>
            <a:endParaRPr lang="zh-CN" altLang="zh-CN" sz="2000" dirty="0" smtClean="0"/>
          </a:p>
        </p:txBody>
      </p:sp>
      <p:sp>
        <p:nvSpPr>
          <p:cNvPr id="18" name="圆角矩形 17"/>
          <p:cNvSpPr/>
          <p:nvPr/>
        </p:nvSpPr>
        <p:spPr bwMode="auto">
          <a:xfrm>
            <a:off x="914496" y="4038584"/>
            <a:ext cx="2895524" cy="2209742"/>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ctr" anchorCtr="0" compatLnSpc="1">
            <a:prstTxWarp prst="textNoShape">
              <a:avLst/>
            </a:prstTxWarp>
          </a:bodyPr>
          <a:lstStyle/>
          <a:p>
            <a:pPr lvl="0" algn="l"/>
            <a:r>
              <a:rPr lang="zh-CN" altLang="zh-CN" dirty="0" smtClean="0"/>
              <a:t>优点：结构简单</a:t>
            </a:r>
            <a:r>
              <a:rPr lang="zh-CN" altLang="zh-CN" dirty="0" smtClean="0"/>
              <a:t>，</a:t>
            </a:r>
            <a:endParaRPr lang="en-US" altLang="zh-CN" dirty="0" smtClean="0"/>
          </a:p>
          <a:p>
            <a:pPr lvl="0" algn="l"/>
            <a:r>
              <a:rPr lang="zh-CN" altLang="zh-CN" dirty="0" smtClean="0"/>
              <a:t>节省</a:t>
            </a:r>
            <a:r>
              <a:rPr lang="zh-CN" altLang="zh-CN" dirty="0" smtClean="0"/>
              <a:t>铜线，</a:t>
            </a:r>
            <a:r>
              <a:rPr lang="zh-CN" altLang="zh-CN" dirty="0" smtClean="0"/>
              <a:t>效率比</a:t>
            </a:r>
            <a:endParaRPr lang="en-US" altLang="zh-CN" dirty="0" smtClean="0"/>
          </a:p>
          <a:p>
            <a:pPr lvl="0" algn="l"/>
            <a:r>
              <a:rPr lang="zh-CN" altLang="zh-CN" dirty="0" smtClean="0"/>
              <a:t>普通</a:t>
            </a:r>
            <a:r>
              <a:rPr lang="zh-CN" altLang="zh-CN" dirty="0" smtClean="0"/>
              <a:t>变压器</a:t>
            </a:r>
            <a:r>
              <a:rPr lang="zh-CN" altLang="zh-CN" dirty="0" smtClean="0"/>
              <a:t>高</a:t>
            </a:r>
            <a:endParaRPr lang="zh-CN" alt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2800" dirty="0" smtClean="0">
                <a:latin typeface="微软雅黑" pitchFamily="34" charset="-122"/>
                <a:ea typeface="微软雅黑" pitchFamily="34" charset="-122"/>
                <a:cs typeface="+mn-cs"/>
              </a:rPr>
              <a:t>4.5.2 </a:t>
            </a:r>
            <a:r>
              <a:rPr lang="zh-CN" altLang="zh-CN" sz="2800" dirty="0" smtClean="0">
                <a:latin typeface="微软雅黑" pitchFamily="34" charset="-122"/>
                <a:ea typeface="微软雅黑" pitchFamily="34" charset="-122"/>
                <a:cs typeface="+mn-cs"/>
              </a:rPr>
              <a:t>电焊</a:t>
            </a:r>
            <a:r>
              <a:rPr lang="zh-CN" altLang="zh-CN" sz="2800" dirty="0" smtClean="0">
                <a:latin typeface="微软雅黑" pitchFamily="34" charset="-122"/>
                <a:ea typeface="微软雅黑" pitchFamily="34" charset="-122"/>
                <a:cs typeface="+mn-cs"/>
              </a:rPr>
              <a:t>变压器</a:t>
            </a:r>
            <a:endParaRPr lang="zh-CN" altLang="en-US" sz="28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4.5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其他用途变压器及变压器的</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使用</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614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14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内容占位符 11"/>
          <p:cNvSpPr>
            <a:spLocks noGrp="1"/>
          </p:cNvSpPr>
          <p:nvPr>
            <p:ph sz="half" idx="1"/>
          </p:nvPr>
        </p:nvSpPr>
        <p:spPr/>
        <p:txBody>
          <a:bodyPr/>
          <a:lstStyle/>
          <a:p>
            <a:r>
              <a:rPr lang="zh-CN" altLang="zh-CN" sz="2400" b="1" dirty="0" smtClean="0">
                <a:solidFill>
                  <a:schemeClr val="accent2"/>
                </a:solidFill>
                <a:latin typeface="华文彩云" pitchFamily="2" charset="-122"/>
                <a:ea typeface="华文彩云" pitchFamily="2" charset="-122"/>
              </a:rPr>
              <a:t>是特殊的降压变压器</a:t>
            </a:r>
            <a:r>
              <a:rPr lang="zh-CN" altLang="zh-CN" sz="2000" dirty="0" smtClean="0"/>
              <a:t>。电焊变压器的特点是：焊接前二次绕组要有足够的引弧电压（约</a:t>
            </a:r>
            <a:r>
              <a:rPr lang="en-US" altLang="zh-CN" sz="2000" dirty="0" smtClean="0"/>
              <a:t>60~75V</a:t>
            </a:r>
            <a:r>
              <a:rPr lang="zh-CN" altLang="zh-CN" sz="2000" dirty="0" smtClean="0"/>
              <a:t>）；焊接时，随焊接电流的增大，二次电压又能迅速下降，即使二次侧短路（如焊条碰到工件时，二次侧电压为零），二次侧电流也不会很大。其输出电压与输出电流之间的关系如</a:t>
            </a:r>
            <a:r>
              <a:rPr lang="zh-CN" altLang="zh-CN" sz="2000" dirty="0" smtClean="0"/>
              <a:t>图所示</a:t>
            </a:r>
            <a:endParaRPr lang="zh-CN" altLang="zh-CN" sz="2000" dirty="0" smtClean="0"/>
          </a:p>
          <a:p>
            <a:endParaRPr lang="zh-CN" altLang="en-US" sz="2000" dirty="0"/>
          </a:p>
        </p:txBody>
      </p:sp>
      <p:pic>
        <p:nvPicPr>
          <p:cNvPr id="64516" name="Picture 4" descr="g0413"/>
          <p:cNvPicPr>
            <a:picLocks noGrp="1" noChangeAspect="1" noChangeArrowheads="1"/>
          </p:cNvPicPr>
          <p:nvPr>
            <p:ph sz="half" idx="2"/>
          </p:nvPr>
        </p:nvPicPr>
        <p:blipFill>
          <a:blip r:embed="rId3" cstate="print"/>
          <a:srcRect/>
          <a:stretch>
            <a:fillRect/>
          </a:stretch>
        </p:blipFill>
        <p:spPr bwMode="auto">
          <a:xfrm>
            <a:off x="5105386" y="2743218"/>
            <a:ext cx="2872565" cy="35051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4.5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其他用途变压器及变压器的</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使用</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614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14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65538" name="Picture 2" descr="g0413a"/>
          <p:cNvPicPr>
            <a:picLocks noGrp="1" noChangeAspect="1" noChangeArrowheads="1"/>
          </p:cNvPicPr>
          <p:nvPr>
            <p:ph idx="1"/>
          </p:nvPr>
        </p:nvPicPr>
        <p:blipFill>
          <a:blip r:embed="rId3" cstate="print"/>
          <a:stretch>
            <a:fillRect/>
          </a:stretch>
        </p:blipFill>
        <p:spPr bwMode="auto">
          <a:xfrm>
            <a:off x="1219288" y="1905040"/>
            <a:ext cx="7133113" cy="2895524"/>
          </a:xfrm>
          <a:prstGeom prst="rect">
            <a:avLst/>
          </a:prstGeom>
          <a:noFill/>
          <a:ln w="9525">
            <a:noFill/>
            <a:miter lim="800000"/>
            <a:headEnd/>
            <a:tailEnd/>
          </a:ln>
        </p:spPr>
      </p:pic>
      <p:sp>
        <p:nvSpPr>
          <p:cNvPr id="14" name="矩形 13"/>
          <p:cNvSpPr/>
          <p:nvPr/>
        </p:nvSpPr>
        <p:spPr>
          <a:xfrm>
            <a:off x="3697588" y="5333950"/>
            <a:ext cx="1338828"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zh-CN" altLang="zh-CN" sz="1800" dirty="0" smtClean="0"/>
              <a:t>原理示意图</a:t>
            </a:r>
            <a:endParaRPr lang="zh-CN" altLang="en-US" sz="1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2800" dirty="0" smtClean="0">
                <a:latin typeface="微软雅黑" pitchFamily="34" charset="-122"/>
                <a:ea typeface="微软雅黑" pitchFamily="34" charset="-122"/>
                <a:cs typeface="+mn-cs"/>
              </a:rPr>
              <a:t>4.5.3 </a:t>
            </a:r>
            <a:r>
              <a:rPr lang="zh-CN" altLang="zh-CN" sz="2800" dirty="0" smtClean="0">
                <a:latin typeface="微软雅黑" pitchFamily="34" charset="-122"/>
                <a:ea typeface="微软雅黑" pitchFamily="34" charset="-122"/>
                <a:cs typeface="+mn-cs"/>
              </a:rPr>
              <a:t>互感</a:t>
            </a:r>
            <a:r>
              <a:rPr lang="zh-CN" altLang="zh-CN" sz="2800" dirty="0" smtClean="0">
                <a:latin typeface="微软雅黑" pitchFamily="34" charset="-122"/>
                <a:ea typeface="微软雅黑" pitchFamily="34" charset="-122"/>
                <a:cs typeface="+mn-cs"/>
              </a:rPr>
              <a:t>变压器</a:t>
            </a:r>
            <a:endParaRPr lang="zh-CN" altLang="en-US" sz="28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4.5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其他用途变压器及变压器的</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使用</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614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14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66562" name="Picture 2"/>
          <p:cNvPicPr>
            <a:picLocks noGrp="1" noChangeAspect="1" noChangeArrowheads="1"/>
          </p:cNvPicPr>
          <p:nvPr>
            <p:ph sz="half" idx="1"/>
          </p:nvPr>
        </p:nvPicPr>
        <p:blipFill>
          <a:blip r:embed="rId3" cstate="print"/>
          <a:srcRect/>
          <a:stretch>
            <a:fillRect/>
          </a:stretch>
        </p:blipFill>
        <p:spPr bwMode="auto">
          <a:xfrm>
            <a:off x="1828872" y="2667020"/>
            <a:ext cx="5863801" cy="3115040"/>
          </a:xfrm>
          <a:prstGeom prst="rect">
            <a:avLst/>
          </a:prstGeom>
          <a:noFill/>
          <a:ln w="9525">
            <a:noFill/>
            <a:miter lim="800000"/>
            <a:headEnd/>
            <a:tailEnd/>
          </a:ln>
        </p:spPr>
      </p:pic>
      <p:sp>
        <p:nvSpPr>
          <p:cNvPr id="66563" name="Rectangle 3"/>
          <p:cNvSpPr>
            <a:spLocks noChangeArrowheads="1"/>
          </p:cNvSpPr>
          <p:nvPr/>
        </p:nvSpPr>
        <p:spPr bwMode="auto">
          <a:xfrm>
            <a:off x="1905070" y="6019732"/>
            <a:ext cx="571485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kumimoji="0" lang="zh-CN" altLang="en-US"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）电流互感器接线            （</a:t>
            </a:r>
            <a:r>
              <a:rPr kumimoji="0" lang="en-US" altLang="zh-CN"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b</a:t>
            </a:r>
            <a:r>
              <a:rPr kumimoji="0" lang="zh-CN" altLang="en-US"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）电压互感器接线</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2800" dirty="0" smtClean="0">
                <a:latin typeface="微软雅黑" pitchFamily="34" charset="-122"/>
                <a:ea typeface="微软雅黑" pitchFamily="34" charset="-122"/>
                <a:cs typeface="+mn-cs"/>
              </a:rPr>
              <a:t>4.5.4 </a:t>
            </a:r>
            <a:r>
              <a:rPr lang="zh-CN" altLang="zh-CN" sz="2800" dirty="0" smtClean="0">
                <a:latin typeface="微软雅黑" pitchFamily="34" charset="-122"/>
                <a:ea typeface="微软雅黑" pitchFamily="34" charset="-122"/>
                <a:cs typeface="+mn-cs"/>
              </a:rPr>
              <a:t>变压器的正确</a:t>
            </a:r>
            <a:r>
              <a:rPr lang="zh-CN" altLang="zh-CN" sz="2800" dirty="0" smtClean="0">
                <a:latin typeface="微软雅黑" pitchFamily="34" charset="-122"/>
                <a:ea typeface="微软雅黑" pitchFamily="34" charset="-122"/>
                <a:cs typeface="+mn-cs"/>
              </a:rPr>
              <a:t>使用</a:t>
            </a:r>
            <a:endParaRPr lang="zh-CN" altLang="en-US" sz="2800" dirty="0">
              <a:latin typeface="微软雅黑" pitchFamily="34" charset="-122"/>
              <a:ea typeface="微软雅黑" pitchFamily="34" charset="-122"/>
              <a:cs typeface="+mn-cs"/>
            </a:endParaRPr>
          </a:p>
        </p:txBody>
      </p:sp>
      <p:sp>
        <p:nvSpPr>
          <p:cNvPr id="8" name="内容占位符 7"/>
          <p:cNvSpPr>
            <a:spLocks noGrp="1"/>
          </p:cNvSpPr>
          <p:nvPr>
            <p:ph idx="1"/>
          </p:nvPr>
        </p:nvSpPr>
        <p:spPr>
          <a:xfrm>
            <a:off x="990600" y="2514624"/>
            <a:ext cx="7315200" cy="3870325"/>
          </a:xfrm>
        </p:spPr>
        <p:txBody>
          <a:bodyPr/>
          <a:lstStyle/>
          <a:p>
            <a:r>
              <a:rPr lang="zh-CN" altLang="zh-CN" sz="2000" dirty="0" smtClean="0"/>
              <a:t>变压器的主要额定值有</a:t>
            </a:r>
            <a:r>
              <a:rPr lang="zh-CN" altLang="zh-CN" sz="2000" dirty="0" smtClean="0"/>
              <a:t>：</a:t>
            </a:r>
            <a:endParaRPr lang="en-US" altLang="zh-CN" sz="2000" dirty="0" smtClean="0"/>
          </a:p>
          <a:p>
            <a:r>
              <a:rPr lang="en-US" altLang="zh-CN" sz="2000" dirty="0" smtClean="0">
                <a:solidFill>
                  <a:schemeClr val="accent2"/>
                </a:solidFill>
              </a:rPr>
              <a:t>1</a:t>
            </a:r>
            <a:r>
              <a:rPr lang="zh-CN" altLang="zh-CN" sz="2000" dirty="0" smtClean="0">
                <a:solidFill>
                  <a:schemeClr val="accent2"/>
                </a:solidFill>
              </a:rPr>
              <a:t>．一次侧额定电压</a:t>
            </a:r>
            <a:r>
              <a:rPr lang="en-US" altLang="zh-CN" sz="2000" i="1" dirty="0" smtClean="0">
                <a:solidFill>
                  <a:schemeClr val="accent2"/>
                </a:solidFill>
              </a:rPr>
              <a:t>U</a:t>
            </a:r>
            <a:r>
              <a:rPr lang="en-US" altLang="zh-CN" sz="2000" baseline="-25000" dirty="0" smtClean="0">
                <a:solidFill>
                  <a:schemeClr val="accent2"/>
                </a:solidFill>
              </a:rPr>
              <a:t>1N</a:t>
            </a:r>
            <a:endParaRPr lang="zh-CN" altLang="zh-CN" sz="2000" dirty="0" smtClean="0">
              <a:solidFill>
                <a:schemeClr val="accent2"/>
              </a:solidFill>
            </a:endParaRPr>
          </a:p>
          <a:p>
            <a:r>
              <a:rPr lang="zh-CN" altLang="zh-CN" sz="2000" dirty="0" smtClean="0"/>
              <a:t>是指在设计时根据变压器的绝缘强度和容许发热而规定在一次绕组上应加的电压值，在三相变压器中是指线电压。</a:t>
            </a:r>
          </a:p>
          <a:p>
            <a:r>
              <a:rPr lang="en-US" altLang="zh-CN" sz="2000" dirty="0" smtClean="0">
                <a:solidFill>
                  <a:schemeClr val="accent2"/>
                </a:solidFill>
              </a:rPr>
              <a:t>2</a:t>
            </a:r>
            <a:r>
              <a:rPr lang="zh-CN" altLang="zh-CN" sz="2000" dirty="0" smtClean="0">
                <a:solidFill>
                  <a:schemeClr val="accent2"/>
                </a:solidFill>
              </a:rPr>
              <a:t>．二次侧额定电压</a:t>
            </a:r>
            <a:r>
              <a:rPr lang="en-US" altLang="zh-CN" sz="2000" i="1" dirty="0" smtClean="0">
                <a:solidFill>
                  <a:schemeClr val="accent2"/>
                </a:solidFill>
              </a:rPr>
              <a:t>U</a:t>
            </a:r>
            <a:r>
              <a:rPr lang="en-US" altLang="zh-CN" sz="2000" baseline="-25000" dirty="0" smtClean="0">
                <a:solidFill>
                  <a:schemeClr val="accent2"/>
                </a:solidFill>
              </a:rPr>
              <a:t>2N</a:t>
            </a:r>
            <a:endParaRPr lang="zh-CN" altLang="zh-CN" sz="2000" dirty="0" smtClean="0">
              <a:solidFill>
                <a:schemeClr val="accent2"/>
              </a:solidFill>
            </a:endParaRPr>
          </a:p>
          <a:p>
            <a:r>
              <a:rPr lang="zh-CN" altLang="zh-CN" sz="2000" dirty="0" smtClean="0"/>
              <a:t>是指当变压器空载而一次绕组的电压为额定值时的二次绕组两端的电压值，在三相变压器中也是指线电压。</a:t>
            </a:r>
          </a:p>
          <a:p>
            <a:r>
              <a:rPr lang="en-US" altLang="zh-CN" sz="2000" dirty="0" smtClean="0">
                <a:solidFill>
                  <a:schemeClr val="accent2"/>
                </a:solidFill>
              </a:rPr>
              <a:t>3</a:t>
            </a:r>
            <a:r>
              <a:rPr lang="zh-CN" altLang="zh-CN" sz="2000" dirty="0" smtClean="0">
                <a:solidFill>
                  <a:schemeClr val="accent2"/>
                </a:solidFill>
              </a:rPr>
              <a:t>．一次侧额定电流</a:t>
            </a:r>
            <a:r>
              <a:rPr lang="en-US" altLang="zh-CN" sz="2000" i="1" dirty="0" smtClean="0">
                <a:solidFill>
                  <a:schemeClr val="accent2"/>
                </a:solidFill>
              </a:rPr>
              <a:t>I</a:t>
            </a:r>
            <a:r>
              <a:rPr lang="en-US" altLang="zh-CN" sz="2000" baseline="-25000" dirty="0" smtClean="0">
                <a:solidFill>
                  <a:schemeClr val="accent2"/>
                </a:solidFill>
              </a:rPr>
              <a:t>1N</a:t>
            </a:r>
            <a:endParaRPr lang="zh-CN" altLang="zh-CN" sz="2000" dirty="0" smtClean="0">
              <a:solidFill>
                <a:schemeClr val="accent2"/>
              </a:solidFill>
            </a:endParaRPr>
          </a:p>
          <a:p>
            <a:r>
              <a:rPr lang="zh-CN" altLang="zh-CN" sz="2000" dirty="0" smtClean="0"/>
              <a:t>是指在设计时根据变压器的容许发热而规定在一次绕组中长期容许通过的最大电流值，在三相变压器中是指线电流值</a:t>
            </a:r>
            <a:r>
              <a:rPr lang="zh-CN" altLang="zh-CN" sz="2000" dirty="0" smtClean="0"/>
              <a:t>。</a:t>
            </a:r>
            <a:endParaRPr lang="zh-CN" altLang="zh-CN" sz="2000" dirty="0" smtClean="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4.5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其他用途变压器及变压器的</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使用</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614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14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7"/>
          <p:cNvSpPr>
            <a:spLocks noGrp="1"/>
          </p:cNvSpPr>
          <p:nvPr>
            <p:ph idx="1"/>
          </p:nvPr>
        </p:nvSpPr>
        <p:spPr>
          <a:xfrm>
            <a:off x="990600" y="1616021"/>
            <a:ext cx="7315200" cy="3870325"/>
          </a:xfrm>
        </p:spPr>
        <p:txBody>
          <a:bodyPr/>
          <a:lstStyle/>
          <a:p>
            <a:r>
              <a:rPr lang="en-US" altLang="zh-CN" sz="2000" dirty="0" smtClean="0">
                <a:solidFill>
                  <a:schemeClr val="accent2"/>
                </a:solidFill>
              </a:rPr>
              <a:t>4</a:t>
            </a:r>
            <a:r>
              <a:rPr lang="zh-CN" altLang="zh-CN" sz="2000" dirty="0" smtClean="0">
                <a:solidFill>
                  <a:schemeClr val="accent2"/>
                </a:solidFill>
              </a:rPr>
              <a:t>．二次侧额定电流</a:t>
            </a:r>
            <a:r>
              <a:rPr lang="en-US" altLang="zh-CN" sz="2000" i="1" dirty="0" smtClean="0">
                <a:solidFill>
                  <a:schemeClr val="accent2"/>
                </a:solidFill>
              </a:rPr>
              <a:t>I</a:t>
            </a:r>
            <a:r>
              <a:rPr lang="en-US" altLang="zh-CN" sz="2000" baseline="-25000" dirty="0" smtClean="0">
                <a:solidFill>
                  <a:schemeClr val="accent2"/>
                </a:solidFill>
              </a:rPr>
              <a:t>2N</a:t>
            </a:r>
            <a:endParaRPr lang="zh-CN" altLang="zh-CN" sz="2000" dirty="0" smtClean="0">
              <a:solidFill>
                <a:schemeClr val="accent2"/>
              </a:solidFill>
            </a:endParaRPr>
          </a:p>
          <a:p>
            <a:r>
              <a:rPr lang="zh-CN" altLang="zh-CN" sz="2000" dirty="0" smtClean="0"/>
              <a:t>是指在设计时根据变压器的容许发热而规定在二次绕组中长期容许通过的最大电流值，在三相变压器中是指线电流值。</a:t>
            </a:r>
          </a:p>
          <a:p>
            <a:r>
              <a:rPr lang="en-US" altLang="zh-CN" sz="2000" dirty="0" smtClean="0">
                <a:solidFill>
                  <a:schemeClr val="accent2"/>
                </a:solidFill>
              </a:rPr>
              <a:t>5</a:t>
            </a:r>
            <a:r>
              <a:rPr lang="zh-CN" altLang="zh-CN" sz="2000" dirty="0" smtClean="0">
                <a:solidFill>
                  <a:schemeClr val="accent2"/>
                </a:solidFill>
              </a:rPr>
              <a:t>．容量</a:t>
            </a:r>
            <a:r>
              <a:rPr lang="en-US" altLang="zh-CN" sz="2000" i="1" dirty="0" smtClean="0">
                <a:solidFill>
                  <a:schemeClr val="accent2"/>
                </a:solidFill>
              </a:rPr>
              <a:t>S</a:t>
            </a:r>
            <a:r>
              <a:rPr lang="en-US" altLang="zh-CN" sz="2000" baseline="-25000" dirty="0" smtClean="0">
                <a:solidFill>
                  <a:schemeClr val="accent2"/>
                </a:solidFill>
              </a:rPr>
              <a:t>N</a:t>
            </a:r>
            <a:endParaRPr lang="zh-CN" altLang="zh-CN" sz="2000" dirty="0" smtClean="0">
              <a:solidFill>
                <a:schemeClr val="accent2"/>
              </a:solidFill>
            </a:endParaRPr>
          </a:p>
          <a:p>
            <a:r>
              <a:rPr lang="zh-CN" altLang="zh-CN" sz="2000" dirty="0" smtClean="0"/>
              <a:t>变压器的容量用视在功率表示，单相变压器的容量为二次侧的额定电压与额定电流的乘积，常以</a:t>
            </a:r>
            <a:r>
              <a:rPr lang="en-US" altLang="zh-CN" sz="2000" dirty="0" smtClean="0"/>
              <a:t>kV</a:t>
            </a:r>
            <a:r>
              <a:rPr lang="zh-CN" altLang="zh-CN" sz="2000" dirty="0" smtClean="0"/>
              <a:t>·</a:t>
            </a:r>
            <a:r>
              <a:rPr lang="en-US" altLang="zh-CN" sz="2000" dirty="0" smtClean="0"/>
              <a:t>A</a:t>
            </a:r>
            <a:r>
              <a:rPr lang="zh-CN" altLang="zh-CN" sz="2000" dirty="0" smtClean="0"/>
              <a:t>为</a:t>
            </a:r>
            <a:r>
              <a:rPr lang="zh-CN" altLang="zh-CN" sz="2000" dirty="0" smtClean="0"/>
              <a:t>单位</a:t>
            </a:r>
            <a:r>
              <a:rPr lang="zh-CN" altLang="en-US" sz="2000" dirty="0" smtClean="0"/>
              <a:t>，</a:t>
            </a:r>
            <a:r>
              <a:rPr lang="zh-CN" altLang="zh-CN" sz="2000" dirty="0" smtClean="0"/>
              <a:t>即</a:t>
            </a:r>
            <a:endParaRPr lang="en-US" altLang="zh-CN" sz="2000" dirty="0" smtClean="0"/>
          </a:p>
          <a:p>
            <a:endParaRPr lang="en-US" altLang="zh-CN" sz="2000" dirty="0" smtClean="0"/>
          </a:p>
          <a:p>
            <a:endParaRPr lang="en-US" altLang="zh-CN" sz="2000" dirty="0" smtClean="0"/>
          </a:p>
          <a:p>
            <a:r>
              <a:rPr lang="zh-CN" altLang="zh-CN" sz="2000" dirty="0" smtClean="0"/>
              <a:t>三相变压器的容量</a:t>
            </a:r>
            <a:r>
              <a:rPr lang="zh-CN" altLang="zh-CN" sz="2000" dirty="0" smtClean="0"/>
              <a:t>为</a:t>
            </a:r>
            <a:endParaRPr lang="en-US" altLang="zh-CN" sz="2000" dirty="0" smtClean="0"/>
          </a:p>
          <a:p>
            <a:endParaRPr lang="en-US" altLang="zh-CN" sz="2000" dirty="0" smtClean="0"/>
          </a:p>
          <a:p>
            <a:r>
              <a:rPr lang="en-US" altLang="zh-CN" sz="2000" dirty="0" smtClean="0">
                <a:solidFill>
                  <a:schemeClr val="accent2"/>
                </a:solidFill>
              </a:rPr>
              <a:t>6</a:t>
            </a:r>
            <a:r>
              <a:rPr lang="zh-CN" altLang="zh-CN" sz="2000" dirty="0" smtClean="0">
                <a:solidFill>
                  <a:schemeClr val="accent2"/>
                </a:solidFill>
              </a:rPr>
              <a:t>．额定频率</a:t>
            </a:r>
          </a:p>
          <a:p>
            <a:r>
              <a:rPr lang="zh-CN" altLang="zh-CN" sz="2000" dirty="0" smtClean="0"/>
              <a:t>是指加在变压器一次侧的电压允许频率。我国规定的标准频率是</a:t>
            </a:r>
            <a:r>
              <a:rPr lang="en-US" altLang="zh-CN" sz="2000" dirty="0" smtClean="0"/>
              <a:t>50H</a:t>
            </a:r>
            <a:r>
              <a:rPr lang="en-US" altLang="zh-CN" sz="2000" baseline="-25000" dirty="0" smtClean="0"/>
              <a:t>Z</a:t>
            </a:r>
            <a:endParaRPr lang="zh-CN" altLang="zh-CN" sz="2000" dirty="0" smtClean="0"/>
          </a:p>
          <a:p>
            <a:endParaRPr lang="zh-CN" altLang="en-US"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4.5  </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其他用途变压器及变压器的</a:t>
            </a:r>
            <a:r>
              <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使用</a:t>
            </a:r>
            <a:endParaRPr lang="zh-CN" altLang="zh-CN" sz="32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614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614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27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2705" name="Object 1"/>
          <p:cNvGraphicFramePr>
            <a:graphicFrameLocks noChangeAspect="1"/>
          </p:cNvGraphicFramePr>
          <p:nvPr/>
        </p:nvGraphicFramePr>
        <p:xfrm>
          <a:off x="3352832" y="3809990"/>
          <a:ext cx="2495485" cy="457188"/>
        </p:xfrm>
        <a:graphic>
          <a:graphicData uri="http://schemas.openxmlformats.org/presentationml/2006/ole">
            <p:oleObj spid="_x0000_s72705" name="公式" r:id="rId4" imgW="1244600" imgH="228600" progId="Equation.3">
              <p:embed/>
            </p:oleObj>
          </a:graphicData>
        </a:graphic>
      </p:graphicFrame>
      <p:sp>
        <p:nvSpPr>
          <p:cNvPr id="7270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2707" name="Object 3"/>
          <p:cNvGraphicFramePr>
            <a:graphicFrameLocks noChangeAspect="1"/>
          </p:cNvGraphicFramePr>
          <p:nvPr/>
        </p:nvGraphicFramePr>
        <p:xfrm>
          <a:off x="3886218" y="4419574"/>
          <a:ext cx="2943501" cy="533386"/>
        </p:xfrm>
        <a:graphic>
          <a:graphicData uri="http://schemas.openxmlformats.org/presentationml/2006/ole">
            <p:oleObj spid="_x0000_s72707" name="公式" r:id="rId5" imgW="1422400" imgH="254000" progId="Equation.3">
              <p:embed/>
            </p:oleObj>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6.jpg"/>
          <p:cNvPicPr>
            <a:picLocks noChangeAspect="1"/>
          </p:cNvPicPr>
          <p:nvPr/>
        </p:nvPicPr>
        <p:blipFill>
          <a:blip r:embed="rId2" cstate="print"/>
          <a:srcRect l="23334" r="12223" b="4446"/>
          <a:stretch>
            <a:fillRect/>
          </a:stretch>
        </p:blipFill>
        <p:spPr>
          <a:xfrm>
            <a:off x="0" y="2514714"/>
            <a:ext cx="2929153" cy="4343286"/>
          </a:xfrm>
          <a:prstGeom prst="rect">
            <a:avLst/>
          </a:prstGeom>
        </p:spPr>
      </p:pic>
      <p:sp>
        <p:nvSpPr>
          <p:cNvPr id="3" name="内容占位符 2"/>
          <p:cNvSpPr>
            <a:spLocks noGrp="1"/>
          </p:cNvSpPr>
          <p:nvPr>
            <p:ph idx="1"/>
          </p:nvPr>
        </p:nvSpPr>
        <p:spPr>
          <a:xfrm>
            <a:off x="2590852" y="2438426"/>
            <a:ext cx="5867246" cy="2514534"/>
          </a:xfrm>
          <a:prstGeom prst="roundRect">
            <a:avLst/>
          </a:prstGeom>
          <a:ln>
            <a:noFill/>
          </a:ln>
          <a:effectLst>
            <a:outerShdw blurRad="50800" dist="38100" dir="2700000" algn="tl" rotWithShape="0">
              <a:prstClr val="black">
                <a:alpha val="40000"/>
              </a:prst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anchor="ctr"/>
          <a:lstStyle/>
          <a:p>
            <a:r>
              <a:rPr lang="en-US" altLang="zh-CN" sz="1800" dirty="0" smtClean="0"/>
              <a:t>1.</a:t>
            </a:r>
            <a:r>
              <a:rPr lang="zh-CN" altLang="zh-CN" sz="1800" dirty="0" smtClean="0"/>
              <a:t>变压器因用途广泛，为了适应不同的需要，有各种类型的变压器。使用中要根据变压器的用途进行选择，并且严格按照应用要求使用。</a:t>
            </a:r>
          </a:p>
          <a:p>
            <a:r>
              <a:rPr lang="en-US" altLang="zh-CN" sz="1800" dirty="0" smtClean="0"/>
              <a:t>2.</a:t>
            </a:r>
            <a:r>
              <a:rPr lang="zh-CN" altLang="zh-CN" sz="1800" dirty="0" smtClean="0"/>
              <a:t>大功率的三相变压器，在应用中还要设置保护。变压器的输入输出端要设过压过流继电保护，变压器内部要设短路局部过流保护。瓦斯气体保护就是内部短路保护，当变压器内部出现局部短路升温，使内部气体压力升高，继电器动作跳闸保护。</a:t>
            </a:r>
            <a:endParaRPr lang="zh-CN" altLang="zh-CN" sz="1800" dirty="0" smtClean="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4.1.1 </a:t>
            </a:r>
            <a:r>
              <a:rPr lang="zh-CN" altLang="zh-CN" sz="3200" dirty="0" smtClean="0">
                <a:latin typeface="微软雅黑" pitchFamily="34" charset="-122"/>
                <a:ea typeface="微软雅黑" pitchFamily="34" charset="-122"/>
                <a:cs typeface="+mn-cs"/>
              </a:rPr>
              <a:t>变压器的用途</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4.1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变压器的用途及基本结构</a:t>
            </a:r>
            <a:endParaRPr lang="zh-CN" altLang="en-US"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7" name="内容占位符 6"/>
          <p:cNvSpPr>
            <a:spLocks noGrp="1"/>
          </p:cNvSpPr>
          <p:nvPr>
            <p:ph idx="1"/>
          </p:nvPr>
        </p:nvSpPr>
        <p:spPr/>
        <p:txBody>
          <a:bodyPr/>
          <a:lstStyle/>
          <a:p>
            <a:r>
              <a:rPr lang="en-US" altLang="zh-CN" sz="2000" dirty="0" smtClean="0"/>
              <a:t>1. </a:t>
            </a:r>
            <a:r>
              <a:rPr lang="zh-CN" altLang="zh-CN" sz="2000" dirty="0" smtClean="0"/>
              <a:t>变压器定义</a:t>
            </a:r>
            <a:endParaRPr lang="en-US" altLang="zh-CN" sz="2000" dirty="0" smtClean="0"/>
          </a:p>
          <a:p>
            <a:r>
              <a:rPr lang="zh-CN" altLang="zh-CN" sz="2000" dirty="0" smtClean="0"/>
              <a:t>是将某一数值的交流电压变换为同一频率另一数值的交流电压的静止电气设备。变压器可以变压、变流、变换阻抗以及传递能量。</a:t>
            </a:r>
          </a:p>
          <a:p>
            <a:r>
              <a:rPr lang="en-US" altLang="zh-CN" sz="2000" dirty="0" smtClean="0"/>
              <a:t>2.</a:t>
            </a:r>
            <a:r>
              <a:rPr lang="zh-CN" altLang="zh-CN" sz="2000" dirty="0" smtClean="0"/>
              <a:t>传输电能应用</a:t>
            </a:r>
          </a:p>
          <a:p>
            <a:r>
              <a:rPr lang="en-US" altLang="zh-CN" sz="2000" dirty="0" smtClean="0"/>
              <a:t>3.</a:t>
            </a:r>
            <a:r>
              <a:rPr lang="zh-CN" altLang="zh-CN" sz="2000" dirty="0" smtClean="0"/>
              <a:t>传输信号应用</a:t>
            </a:r>
          </a:p>
          <a:p>
            <a:r>
              <a:rPr lang="en-US" altLang="zh-CN" sz="2000" dirty="0" smtClean="0"/>
              <a:t>4.</a:t>
            </a:r>
            <a:r>
              <a:rPr lang="zh-CN" altLang="zh-CN" sz="2000" dirty="0" smtClean="0"/>
              <a:t>特殊应用变压器</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lang="zh-CN" altLang="en-US" sz="2400" dirty="0" smtClean="0"/>
              <a:t>变压器外形</a:t>
            </a:r>
            <a:endParaRPr lang="zh-CN" altLang="en-US" sz="24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4.1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变压器的用途及基本结构</a:t>
            </a:r>
            <a:endParaRPr lang="zh-CN" altLang="en-US"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1638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63853" name="Picture 13" descr="g0401a"/>
          <p:cNvPicPr>
            <a:picLocks noChangeAspect="1" noChangeArrowheads="1"/>
          </p:cNvPicPr>
          <p:nvPr/>
        </p:nvPicPr>
        <p:blipFill>
          <a:blip r:embed="rId3" cstate="print"/>
          <a:srcRect/>
          <a:stretch>
            <a:fillRect/>
          </a:stretch>
        </p:blipFill>
        <p:spPr bwMode="auto">
          <a:xfrm>
            <a:off x="762100" y="2819416"/>
            <a:ext cx="2066808" cy="2285940"/>
          </a:xfrm>
          <a:prstGeom prst="rect">
            <a:avLst/>
          </a:prstGeom>
          <a:noFill/>
          <a:ln w="9525">
            <a:noFill/>
            <a:miter lim="800000"/>
            <a:headEnd/>
            <a:tailEnd/>
          </a:ln>
        </p:spPr>
      </p:pic>
      <p:pic>
        <p:nvPicPr>
          <p:cNvPr id="163854" name="Picture 14" descr="g0401b"/>
          <p:cNvPicPr>
            <a:picLocks noGrp="1" noChangeAspect="1" noChangeArrowheads="1"/>
          </p:cNvPicPr>
          <p:nvPr>
            <p:ph idx="1"/>
          </p:nvPr>
        </p:nvPicPr>
        <p:blipFill>
          <a:blip r:embed="rId4" cstate="print"/>
          <a:srcRect/>
          <a:stretch>
            <a:fillRect/>
          </a:stretch>
        </p:blipFill>
        <p:spPr bwMode="auto">
          <a:xfrm>
            <a:off x="3581426" y="2895614"/>
            <a:ext cx="1875789" cy="2133544"/>
          </a:xfrm>
          <a:prstGeom prst="rect">
            <a:avLst/>
          </a:prstGeom>
          <a:noFill/>
          <a:ln w="9525">
            <a:noFill/>
            <a:miter lim="800000"/>
            <a:headEnd/>
            <a:tailEnd/>
          </a:ln>
        </p:spPr>
      </p:pic>
      <p:pic>
        <p:nvPicPr>
          <p:cNvPr id="163855" name="Picture 15" descr="g0401"/>
          <p:cNvPicPr>
            <a:picLocks noChangeAspect="1" noChangeArrowheads="1"/>
          </p:cNvPicPr>
          <p:nvPr/>
        </p:nvPicPr>
        <p:blipFill>
          <a:blip r:embed="rId5" cstate="print"/>
          <a:srcRect/>
          <a:stretch>
            <a:fillRect/>
          </a:stretch>
        </p:blipFill>
        <p:spPr bwMode="auto">
          <a:xfrm>
            <a:off x="6172158" y="3048010"/>
            <a:ext cx="2394281" cy="2209742"/>
          </a:xfrm>
          <a:prstGeom prst="rect">
            <a:avLst/>
          </a:prstGeom>
          <a:noFill/>
          <a:ln w="9525">
            <a:noFill/>
            <a:miter lim="800000"/>
            <a:headEnd/>
            <a:tailEnd/>
          </a:ln>
        </p:spPr>
      </p:pic>
      <p:sp>
        <p:nvSpPr>
          <p:cNvPr id="163856" name="Rectangle 16"/>
          <p:cNvSpPr>
            <a:spLocks noChangeArrowheads="1"/>
          </p:cNvSpPr>
          <p:nvPr/>
        </p:nvSpPr>
        <p:spPr bwMode="auto">
          <a:xfrm>
            <a:off x="914496" y="5486346"/>
            <a:ext cx="1676356"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 </a:t>
            </a:r>
            <a:r>
              <a:rPr kumimoji="0" lang="zh-CN" altLang="en-US"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控制变压器</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8" name="Rectangle 16"/>
          <p:cNvSpPr>
            <a:spLocks noChangeArrowheads="1"/>
          </p:cNvSpPr>
          <p:nvPr/>
        </p:nvSpPr>
        <p:spPr bwMode="auto">
          <a:xfrm>
            <a:off x="3429030" y="5486346"/>
            <a:ext cx="2209742"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800" dirty="0" smtClean="0"/>
              <a:t>(b)</a:t>
            </a:r>
            <a:r>
              <a:rPr lang="zh-CN" altLang="zh-CN" sz="1800" dirty="0" smtClean="0"/>
              <a:t>电压互感变压器</a:t>
            </a:r>
            <a:endParaRPr lang="zh-CN" altLang="zh-CN" sz="1800" dirty="0"/>
          </a:p>
        </p:txBody>
      </p:sp>
      <p:sp>
        <p:nvSpPr>
          <p:cNvPr id="29" name="Rectangle 16"/>
          <p:cNvSpPr>
            <a:spLocks noChangeArrowheads="1"/>
          </p:cNvSpPr>
          <p:nvPr/>
        </p:nvSpPr>
        <p:spPr bwMode="auto">
          <a:xfrm>
            <a:off x="6324554" y="5486346"/>
            <a:ext cx="2057346"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800" dirty="0" smtClean="0"/>
              <a:t>(c)</a:t>
            </a:r>
            <a:r>
              <a:rPr lang="zh-CN" altLang="zh-CN" sz="1800" dirty="0" smtClean="0"/>
              <a:t>仪用电源变压器</a:t>
            </a:r>
            <a:endParaRPr lang="zh-CN" altLang="zh-CN" sz="1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lang="zh-CN" altLang="en-US" sz="2400" dirty="0" smtClean="0"/>
              <a:t>变压器</a:t>
            </a:r>
            <a:r>
              <a:rPr lang="zh-CN" altLang="zh-CN" sz="2400" dirty="0" smtClean="0"/>
              <a:t>铁心</a:t>
            </a:r>
            <a:endParaRPr lang="zh-CN" altLang="en-US" sz="24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4.1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变压器的用途及基本结构</a:t>
            </a:r>
            <a:endParaRPr lang="zh-CN" altLang="en-US"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1638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4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5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3856" name="Rectangle 16"/>
          <p:cNvSpPr>
            <a:spLocks noChangeArrowheads="1"/>
          </p:cNvSpPr>
          <p:nvPr/>
        </p:nvSpPr>
        <p:spPr bwMode="auto">
          <a:xfrm>
            <a:off x="1676476" y="5333950"/>
            <a:ext cx="1676356"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l"/>
            <a:r>
              <a:rPr kumimoji="0" lang="en-US" altLang="zh-CN"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lang="zh-CN" altLang="zh-CN" sz="1800" dirty="0" smtClean="0"/>
              <a:t>心式</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8" name="Rectangle 16"/>
          <p:cNvSpPr>
            <a:spLocks noChangeArrowheads="1"/>
          </p:cNvSpPr>
          <p:nvPr/>
        </p:nvSpPr>
        <p:spPr bwMode="auto">
          <a:xfrm>
            <a:off x="5714970" y="5410148"/>
            <a:ext cx="2209742"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sz="1800" dirty="0" smtClean="0"/>
              <a:t>(b)</a:t>
            </a:r>
            <a:r>
              <a:rPr lang="zh-CN" altLang="zh-CN" sz="1800" dirty="0" smtClean="0"/>
              <a:t>壳式</a:t>
            </a:r>
            <a:endParaRPr lang="zh-CN" altLang="zh-CN" sz="1800" dirty="0"/>
          </a:p>
        </p:txBody>
      </p:sp>
      <p:pic>
        <p:nvPicPr>
          <p:cNvPr id="166914" name="Picture 2" descr="g0402a"/>
          <p:cNvPicPr>
            <a:picLocks noChangeAspect="1" noChangeArrowheads="1"/>
          </p:cNvPicPr>
          <p:nvPr/>
        </p:nvPicPr>
        <p:blipFill>
          <a:blip r:embed="rId3" cstate="print"/>
          <a:srcRect/>
          <a:stretch>
            <a:fillRect/>
          </a:stretch>
        </p:blipFill>
        <p:spPr bwMode="auto">
          <a:xfrm>
            <a:off x="457308" y="2819416"/>
            <a:ext cx="3218171" cy="2133544"/>
          </a:xfrm>
          <a:prstGeom prst="rect">
            <a:avLst/>
          </a:prstGeom>
          <a:noFill/>
          <a:ln w="9525">
            <a:noFill/>
            <a:miter lim="800000"/>
            <a:headEnd/>
            <a:tailEnd/>
          </a:ln>
        </p:spPr>
      </p:pic>
      <p:pic>
        <p:nvPicPr>
          <p:cNvPr id="166915" name="Picture 3" descr="g0402"/>
          <p:cNvPicPr>
            <a:picLocks noChangeAspect="1" noChangeArrowheads="1"/>
          </p:cNvPicPr>
          <p:nvPr/>
        </p:nvPicPr>
        <p:blipFill>
          <a:blip r:embed="rId4" cstate="print"/>
          <a:srcRect/>
          <a:stretch>
            <a:fillRect/>
          </a:stretch>
        </p:blipFill>
        <p:spPr bwMode="auto">
          <a:xfrm>
            <a:off x="5257782" y="2819416"/>
            <a:ext cx="3047920" cy="20812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4.2.1 </a:t>
            </a:r>
            <a:r>
              <a:rPr lang="zh-CN" altLang="zh-CN" sz="3200" dirty="0" smtClean="0">
                <a:latin typeface="微软雅黑" pitchFamily="34" charset="-122"/>
                <a:ea typeface="微软雅黑" pitchFamily="34" charset="-122"/>
                <a:cs typeface="+mn-cs"/>
              </a:rPr>
              <a:t>变压原理</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4.2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单相变压器的工作原理</a:t>
            </a:r>
            <a:endPar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167938" name="Picture 2" descr="g0403"/>
          <p:cNvPicPr>
            <a:picLocks noGrp="1" noChangeAspect="1" noChangeArrowheads="1"/>
          </p:cNvPicPr>
          <p:nvPr>
            <p:ph idx="1"/>
          </p:nvPr>
        </p:nvPicPr>
        <p:blipFill>
          <a:blip r:embed="rId3" cstate="print"/>
          <a:srcRect/>
          <a:stretch>
            <a:fillRect/>
          </a:stretch>
        </p:blipFill>
        <p:spPr bwMode="auto">
          <a:xfrm>
            <a:off x="2286060" y="2895614"/>
            <a:ext cx="4829004" cy="2514534"/>
          </a:xfrm>
          <a:prstGeom prst="rect">
            <a:avLst/>
          </a:prstGeom>
          <a:noFill/>
          <a:ln w="9525">
            <a:noFill/>
            <a:miter lim="800000"/>
            <a:headEnd/>
            <a:tailEnd/>
          </a:ln>
        </p:spPr>
      </p:pic>
      <p:sp>
        <p:nvSpPr>
          <p:cNvPr id="6" name="矩形 5"/>
          <p:cNvSpPr/>
          <p:nvPr/>
        </p:nvSpPr>
        <p:spPr>
          <a:xfrm>
            <a:off x="3505228" y="5714940"/>
            <a:ext cx="1800493" cy="36933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r>
              <a:rPr lang="zh-CN" altLang="zh-CN" sz="1800" dirty="0" smtClean="0"/>
              <a:t>变压器工作原理</a:t>
            </a:r>
            <a:endParaRPr lang="zh-CN" altLang="en-US" sz="1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4.2.2  </a:t>
            </a:r>
            <a:r>
              <a:rPr lang="zh-CN" altLang="zh-CN" sz="3200" dirty="0" smtClean="0">
                <a:latin typeface="微软雅黑" pitchFamily="34" charset="-122"/>
                <a:ea typeface="微软雅黑" pitchFamily="34" charset="-122"/>
                <a:cs typeface="+mn-cs"/>
              </a:rPr>
              <a:t>变流原理</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4.2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单相变压器的工作原理</a:t>
            </a:r>
            <a:endPar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7" name="内容占位符 6"/>
          <p:cNvSpPr>
            <a:spLocks noGrp="1"/>
          </p:cNvSpPr>
          <p:nvPr>
            <p:ph idx="1"/>
          </p:nvPr>
        </p:nvSpPr>
        <p:spPr/>
        <p:txBody>
          <a:bodyPr/>
          <a:lstStyle/>
          <a:p>
            <a:endParaRPr lang="en-US" altLang="zh-CN" dirty="0" smtClean="0"/>
          </a:p>
          <a:p>
            <a:endParaRPr lang="en-US" altLang="zh-CN" dirty="0" smtClean="0"/>
          </a:p>
          <a:p>
            <a:endParaRPr lang="en-US" altLang="zh-CN" dirty="0" smtClean="0"/>
          </a:p>
          <a:p>
            <a:r>
              <a:rPr lang="zh-CN" altLang="zh-CN" sz="2400" dirty="0" smtClean="0"/>
              <a:t>变压器在改变电压的同时，电流也随之成反比例地变化，且一次、二次电流之比等于匝数之反比，即变压器具有变流功能。</a:t>
            </a:r>
            <a:endParaRPr lang="zh-CN" altLang="en-US" sz="2400" dirty="0"/>
          </a:p>
        </p:txBody>
      </p:sp>
      <p:pic>
        <p:nvPicPr>
          <p:cNvPr id="168962" name="Picture 2"/>
          <p:cNvPicPr>
            <a:picLocks noChangeAspect="1" noChangeArrowheads="1"/>
          </p:cNvPicPr>
          <p:nvPr/>
        </p:nvPicPr>
        <p:blipFill>
          <a:blip r:embed="rId3" cstate="print"/>
          <a:srcRect/>
          <a:stretch>
            <a:fillRect/>
          </a:stretch>
        </p:blipFill>
        <p:spPr bwMode="auto">
          <a:xfrm>
            <a:off x="1371684" y="2819416"/>
            <a:ext cx="2895524" cy="1447762"/>
          </a:xfrm>
          <a:prstGeom prst="rect">
            <a:avLst/>
          </a:prstGeom>
          <a:ln>
            <a:headEnd/>
            <a:tailEnd/>
          </a:ln>
        </p:spPr>
        <p:style>
          <a:lnRef idx="1">
            <a:schemeClr val="accent4"/>
          </a:lnRef>
          <a:fillRef idx="2">
            <a:schemeClr val="accent4"/>
          </a:fillRef>
          <a:effectRef idx="1">
            <a:schemeClr val="accent4"/>
          </a:effectRef>
          <a:fontRef idx="minor">
            <a:schemeClr val="dk1"/>
          </a:fontRef>
        </p:style>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4.2.3  </a:t>
            </a:r>
            <a:r>
              <a:rPr lang="zh-CN" altLang="zh-CN" sz="3200" dirty="0" smtClean="0">
                <a:latin typeface="微软雅黑" pitchFamily="34" charset="-122"/>
                <a:ea typeface="微软雅黑" pitchFamily="34" charset="-122"/>
                <a:cs typeface="+mn-cs"/>
              </a:rPr>
              <a:t>变换阻抗原理</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4.2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单相变压器的工作原理</a:t>
            </a:r>
            <a:endPar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169986" name="Picture 2" descr="g0404a"/>
          <p:cNvPicPr>
            <a:picLocks noChangeAspect="1" noChangeArrowheads="1"/>
          </p:cNvPicPr>
          <p:nvPr/>
        </p:nvPicPr>
        <p:blipFill>
          <a:blip r:embed="rId3" cstate="print"/>
          <a:srcRect/>
          <a:stretch>
            <a:fillRect/>
          </a:stretch>
        </p:blipFill>
        <p:spPr bwMode="auto">
          <a:xfrm>
            <a:off x="2133664" y="2819416"/>
            <a:ext cx="2615921" cy="2362138"/>
          </a:xfrm>
          <a:prstGeom prst="rect">
            <a:avLst/>
          </a:prstGeom>
          <a:noFill/>
          <a:ln w="9525">
            <a:noFill/>
            <a:miter lim="800000"/>
            <a:headEnd/>
            <a:tailEnd/>
          </a:ln>
        </p:spPr>
      </p:pic>
      <p:pic>
        <p:nvPicPr>
          <p:cNvPr id="169987" name="Picture 3" descr="g0404"/>
          <p:cNvPicPr>
            <a:picLocks noChangeAspect="1" noChangeArrowheads="1"/>
          </p:cNvPicPr>
          <p:nvPr/>
        </p:nvPicPr>
        <p:blipFill>
          <a:blip r:embed="rId4" cstate="print"/>
          <a:srcRect/>
          <a:stretch>
            <a:fillRect/>
          </a:stretch>
        </p:blipFill>
        <p:spPr bwMode="auto">
          <a:xfrm>
            <a:off x="5486376" y="2895614"/>
            <a:ext cx="1676356" cy="2317922"/>
          </a:xfrm>
          <a:prstGeom prst="rect">
            <a:avLst/>
          </a:prstGeom>
          <a:noFill/>
          <a:ln w="9525">
            <a:noFill/>
            <a:miter lim="800000"/>
            <a:headEnd/>
            <a:tailEnd/>
          </a:ln>
        </p:spPr>
      </p:pic>
      <p:sp>
        <p:nvSpPr>
          <p:cNvPr id="8" name="矩形 7"/>
          <p:cNvSpPr/>
          <p:nvPr/>
        </p:nvSpPr>
        <p:spPr>
          <a:xfrm>
            <a:off x="2535382" y="5486346"/>
            <a:ext cx="1223412" cy="369332"/>
          </a:xfrm>
          <a:prstGeom prst="rect">
            <a:avLst/>
          </a:prstGeom>
        </p:spPr>
        <p:txBody>
          <a:bodyPr wrap="none">
            <a:spAutoFit/>
          </a:bodyPr>
          <a:lstStyle/>
          <a:p>
            <a:r>
              <a:rPr lang="en-US" altLang="zh-CN" sz="1800" dirty="0" smtClean="0"/>
              <a:t>(a) </a:t>
            </a:r>
            <a:r>
              <a:rPr lang="zh-CN" altLang="zh-CN" sz="1800" dirty="0" smtClean="0"/>
              <a:t>原理图</a:t>
            </a:r>
            <a:endParaRPr lang="zh-CN" altLang="en-US" sz="1800" dirty="0"/>
          </a:p>
        </p:txBody>
      </p:sp>
      <p:sp>
        <p:nvSpPr>
          <p:cNvPr id="9" name="矩形 8"/>
          <p:cNvSpPr/>
          <p:nvPr/>
        </p:nvSpPr>
        <p:spPr>
          <a:xfrm>
            <a:off x="5486376" y="5486346"/>
            <a:ext cx="1467068" cy="369332"/>
          </a:xfrm>
          <a:prstGeom prst="rect">
            <a:avLst/>
          </a:prstGeom>
        </p:spPr>
        <p:txBody>
          <a:bodyPr wrap="none">
            <a:spAutoFit/>
          </a:bodyPr>
          <a:lstStyle/>
          <a:p>
            <a:r>
              <a:rPr lang="zh-CN" altLang="zh-CN" sz="1800" dirty="0" smtClean="0"/>
              <a:t>（</a:t>
            </a:r>
            <a:r>
              <a:rPr lang="en-US" altLang="zh-CN" sz="1800" dirty="0" smtClean="0"/>
              <a:t>b</a:t>
            </a:r>
            <a:r>
              <a:rPr lang="zh-CN" altLang="zh-CN" sz="1800" dirty="0" smtClean="0"/>
              <a:t>）等效图</a:t>
            </a:r>
            <a:endParaRPr lang="zh-CN" altLang="en-US" sz="1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4.2.4 </a:t>
            </a:r>
            <a:r>
              <a:rPr lang="zh-CN" altLang="zh-CN" sz="3200" dirty="0" smtClean="0">
                <a:latin typeface="微软雅黑" pitchFamily="34" charset="-122"/>
                <a:ea typeface="微软雅黑" pitchFamily="34" charset="-122"/>
                <a:cs typeface="+mn-cs"/>
              </a:rPr>
              <a:t>变压器运行时电流电压相位</a:t>
            </a:r>
            <a:endParaRPr lang="zh-CN" altLang="en-US" sz="3200" dirty="0">
              <a:latin typeface="微软雅黑" pitchFamily="34" charset="-122"/>
              <a:ea typeface="微软雅黑" pitchFamily="34" charset="-122"/>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4.2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单相变压器的工作原理</a:t>
            </a:r>
            <a:endPar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pic>
        <p:nvPicPr>
          <p:cNvPr id="171010" name="Picture 2"/>
          <p:cNvPicPr>
            <a:picLocks noChangeAspect="1" noChangeArrowheads="1"/>
          </p:cNvPicPr>
          <p:nvPr/>
        </p:nvPicPr>
        <p:blipFill>
          <a:blip r:embed="rId3" cstate="print"/>
          <a:srcRect/>
          <a:stretch>
            <a:fillRect/>
          </a:stretch>
        </p:blipFill>
        <p:spPr bwMode="auto">
          <a:xfrm>
            <a:off x="1219288" y="2971812"/>
            <a:ext cx="2126307" cy="2819326"/>
          </a:xfrm>
          <a:prstGeom prst="rect">
            <a:avLst/>
          </a:prstGeom>
          <a:noFill/>
          <a:ln w="9525">
            <a:noFill/>
            <a:miter lim="800000"/>
            <a:headEnd/>
            <a:tailEnd/>
          </a:ln>
        </p:spPr>
      </p:pic>
      <p:sp>
        <p:nvSpPr>
          <p:cNvPr id="10" name="TextBox 9"/>
          <p:cNvSpPr txBox="1"/>
          <p:nvPr/>
        </p:nvSpPr>
        <p:spPr>
          <a:xfrm>
            <a:off x="4419604" y="2895614"/>
            <a:ext cx="3428910" cy="3046988"/>
          </a:xfrm>
          <a:prstGeom prst="rect">
            <a:avLst/>
          </a:prstGeom>
          <a:ln w="41275" cap="rnd" cmpd="thickThin">
            <a:noFill/>
            <a:prstDash val="soli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wrap="square" rtlCol="0">
            <a:spAutoFit/>
          </a:bodyPr>
          <a:lstStyle/>
          <a:p>
            <a:pPr algn="l"/>
            <a:r>
              <a:rPr lang="zh-CN" altLang="zh-CN" dirty="0" smtClean="0"/>
              <a:t>变压器对电源相当于电源的负载，对负载又相当于负载的电源。根据变压器的变换阻抗原理，在输出端接上什么性质的负载，变压器对电源就相当于什么性质的负载。</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1_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2107</TotalTime>
  <Pages>0</Pages>
  <Words>1444</Words>
  <Characters>0</Characters>
  <Application>Microsoft Office PowerPoint</Application>
  <DocSecurity>0</DocSecurity>
  <PresentationFormat>全屏显示(4:3)</PresentationFormat>
  <Lines>0</Lines>
  <Paragraphs>179</Paragraphs>
  <Slides>26</Slides>
  <Notes>23</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26</vt:i4>
      </vt:variant>
    </vt:vector>
  </HeadingPairs>
  <TitlesOfParts>
    <vt:vector size="29" baseType="lpstr">
      <vt:lpstr>powerpoint-template-24</vt:lpstr>
      <vt:lpstr>1_powerpoint-template-24</vt:lpstr>
      <vt:lpstr>Microsoft 公式 3.0</vt:lpstr>
      <vt:lpstr>第四章　变压器</vt:lpstr>
      <vt:lpstr>学前提示</vt:lpstr>
      <vt:lpstr>4.1.1 变压器的用途</vt:lpstr>
      <vt:lpstr>变压器外形</vt:lpstr>
      <vt:lpstr>变压器铁心</vt:lpstr>
      <vt:lpstr>4.2.1 变压原理</vt:lpstr>
      <vt:lpstr>4.2.2  变流原理</vt:lpstr>
      <vt:lpstr>4.2.3  变换阻抗原理</vt:lpstr>
      <vt:lpstr>4.2.4 变压器运行时电流电压相位</vt:lpstr>
      <vt:lpstr>4.2.5 变压器的同名端及绕组的正确连接</vt:lpstr>
      <vt:lpstr>幻灯片 11</vt:lpstr>
      <vt:lpstr>4.3.1 变压器的外特性及电压变化率</vt:lpstr>
      <vt:lpstr>4.3.2 变压器的损耗与效率</vt:lpstr>
      <vt:lpstr>幻灯片 14</vt:lpstr>
      <vt:lpstr>幻灯片 15</vt:lpstr>
      <vt:lpstr>4.4.1 三相油浸式变压器的结构</vt:lpstr>
      <vt:lpstr>幻灯片 17</vt:lpstr>
      <vt:lpstr>4.4.2 三相变压器绕组的接法</vt:lpstr>
      <vt:lpstr>4.5.1 自耦变压器</vt:lpstr>
      <vt:lpstr>幻灯片 20</vt:lpstr>
      <vt:lpstr>4.5.2 电焊变压器</vt:lpstr>
      <vt:lpstr>幻灯片 22</vt:lpstr>
      <vt:lpstr>4.5.3 互感变压器</vt:lpstr>
      <vt:lpstr>4.5.4 变压器的正确使用</vt:lpstr>
      <vt:lpstr>幻灯片 25</vt:lpstr>
      <vt:lpstr>幻灯片 26</vt:lpstr>
    </vt:vector>
  </TitlesOfParts>
  <Manager/>
  <Company>Templates</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直流电路 1.1 电路的组成 1.2 电路基本物理量 1.3 电阻</dc:title>
  <dc:subject/>
  <dc:creator/>
  <cp:keywords/>
  <dc:description/>
  <cp:lastModifiedBy>hepsh</cp:lastModifiedBy>
  <cp:revision>545</cp:revision>
  <cp:lastPrinted>1899-12-30T00:00:00Z</cp:lastPrinted>
  <dcterms:created xsi:type="dcterms:W3CDTF">2007-01-28T20:13:27Z</dcterms:created>
  <dcterms:modified xsi:type="dcterms:W3CDTF">2012-04-11T01:48:29Z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2052-6.6.0.2877</vt:lpwstr>
  </property>
</Properties>
</file>