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Override PartName="/ppt/theme/themeOverride3.xml" ContentType="application/vnd.openxmlformats-officedocument.themeOverride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notesMasterIdLst>
    <p:notesMasterId r:id="rId28"/>
  </p:notesMasterIdLst>
  <p:sldIdLst>
    <p:sldId id="256" r:id="rId3"/>
    <p:sldId id="430" r:id="rId4"/>
    <p:sldId id="453" r:id="rId5"/>
    <p:sldId id="599" r:id="rId6"/>
    <p:sldId id="601" r:id="rId7"/>
    <p:sldId id="600" r:id="rId8"/>
    <p:sldId id="604" r:id="rId9"/>
    <p:sldId id="602" r:id="rId10"/>
    <p:sldId id="605" r:id="rId11"/>
    <p:sldId id="606" r:id="rId12"/>
    <p:sldId id="607" r:id="rId13"/>
    <p:sldId id="608" r:id="rId14"/>
    <p:sldId id="609" r:id="rId15"/>
    <p:sldId id="610" r:id="rId16"/>
    <p:sldId id="611" r:id="rId17"/>
    <p:sldId id="612" r:id="rId18"/>
    <p:sldId id="598" r:id="rId19"/>
    <p:sldId id="613" r:id="rId20"/>
    <p:sldId id="614" r:id="rId21"/>
    <p:sldId id="615" r:id="rId22"/>
    <p:sldId id="616" r:id="rId23"/>
    <p:sldId id="617" r:id="rId24"/>
    <p:sldId id="618" r:id="rId25"/>
    <p:sldId id="619" r:id="rId26"/>
    <p:sldId id="620" r:id="rId2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84CC"/>
    <a:srgbClr val="03136A"/>
    <a:srgbClr val="35759D"/>
    <a:srgbClr val="35B19D"/>
    <a:srgbClr val="000000"/>
    <a:srgbClr val="FFFF00"/>
    <a:srgbClr val="B3D3EA"/>
    <a:srgbClr val="78ADC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5" autoAdjust="0"/>
  </p:normalViewPr>
  <p:slideViewPr>
    <p:cSldViewPr>
      <p:cViewPr varScale="1">
        <p:scale>
          <a:sx n="101" d="100"/>
          <a:sy n="101" d="100"/>
        </p:scale>
        <p:origin x="-25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104"/>
    </p:cViewPr>
  </p:outlineViewPr>
  <p:notesTextViewPr>
    <p:cViewPr>
      <p:scale>
        <a:sx n="100" d="100"/>
        <a:sy n="100" d="100"/>
      </p:scale>
      <p:origin x="0" y="0"/>
    </p:cViewPr>
  </p:notesText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B74E3E-FA80-4236-AF3E-13F976840EB1}" type="doc">
      <dgm:prSet loTypeId="urn:microsoft.com/office/officeart/2005/8/layout/default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B8EC0712-9D27-43EC-8EA9-E8EA5ABB6F57}">
      <dgm:prSet phldrT="[文本]"/>
      <dgm:spPr/>
      <dgm:t>
        <a:bodyPr/>
        <a:lstStyle/>
        <a:p>
          <a:r>
            <a:rPr lang="en-US" dirty="0" smtClean="0"/>
            <a:t>(1) </a:t>
          </a:r>
          <a:r>
            <a:rPr lang="zh-CN" dirty="0" smtClean="0"/>
            <a:t>阈值电压</a:t>
          </a:r>
          <a:r>
            <a:rPr lang="en-US" i="1" dirty="0" smtClean="0"/>
            <a:t>U</a:t>
          </a:r>
          <a:r>
            <a:rPr lang="en-US" baseline="-25000" dirty="0" smtClean="0"/>
            <a:t>TH</a:t>
          </a:r>
          <a:endParaRPr lang="zh-CN" altLang="en-US" dirty="0"/>
        </a:p>
      </dgm:t>
    </dgm:pt>
    <dgm:pt modelId="{70F73461-93A6-4420-901E-AF09A36F52E8}" type="parTrans" cxnId="{4F6AC978-0C74-4B8F-B722-E411045A4AD7}">
      <dgm:prSet/>
      <dgm:spPr/>
      <dgm:t>
        <a:bodyPr/>
        <a:lstStyle/>
        <a:p>
          <a:endParaRPr lang="zh-CN" altLang="en-US"/>
        </a:p>
      </dgm:t>
    </dgm:pt>
    <dgm:pt modelId="{0B7D3682-BACD-4312-A478-B400C0BEA796}" type="sibTrans" cxnId="{4F6AC978-0C74-4B8F-B722-E411045A4AD7}">
      <dgm:prSet/>
      <dgm:spPr/>
      <dgm:t>
        <a:bodyPr/>
        <a:lstStyle/>
        <a:p>
          <a:endParaRPr lang="zh-CN" altLang="en-US"/>
        </a:p>
      </dgm:t>
    </dgm:pt>
    <dgm:pt modelId="{6F91494D-C07F-4807-A8BF-7A7E56F0C3B9}">
      <dgm:prSet phldrT="[文本]"/>
      <dgm:spPr/>
      <dgm:t>
        <a:bodyPr/>
        <a:lstStyle/>
        <a:p>
          <a:r>
            <a:rPr lang="en-US" dirty="0" smtClean="0"/>
            <a:t>(2) </a:t>
          </a:r>
          <a:r>
            <a:rPr lang="zh-CN" dirty="0" smtClean="0"/>
            <a:t>输出高电平</a:t>
          </a:r>
          <a:r>
            <a:rPr lang="en-US" i="1" dirty="0" smtClean="0"/>
            <a:t>U</a:t>
          </a:r>
          <a:r>
            <a:rPr lang="en-US" baseline="-25000" dirty="0" smtClean="0"/>
            <a:t>OH</a:t>
          </a:r>
          <a:endParaRPr lang="zh-CN" altLang="en-US" dirty="0"/>
        </a:p>
      </dgm:t>
    </dgm:pt>
    <dgm:pt modelId="{BA1C4A37-CF9C-4070-819F-C4F87A3661B4}" type="parTrans" cxnId="{C00EA4CE-A141-4906-AE27-D02A26AA62D0}">
      <dgm:prSet/>
      <dgm:spPr/>
      <dgm:t>
        <a:bodyPr/>
        <a:lstStyle/>
        <a:p>
          <a:endParaRPr lang="zh-CN" altLang="en-US"/>
        </a:p>
      </dgm:t>
    </dgm:pt>
    <dgm:pt modelId="{A906886B-F5D1-4CAD-B6C1-F1FDE58F782C}" type="sibTrans" cxnId="{C00EA4CE-A141-4906-AE27-D02A26AA62D0}">
      <dgm:prSet/>
      <dgm:spPr/>
      <dgm:t>
        <a:bodyPr/>
        <a:lstStyle/>
        <a:p>
          <a:endParaRPr lang="zh-CN" altLang="en-US"/>
        </a:p>
      </dgm:t>
    </dgm:pt>
    <dgm:pt modelId="{CF26F190-4DBE-4B44-8651-28F63CD92D14}">
      <dgm:prSet phldrT="[文本]"/>
      <dgm:spPr/>
      <dgm:t>
        <a:bodyPr/>
        <a:lstStyle/>
        <a:p>
          <a:r>
            <a:rPr lang="en-US" dirty="0" smtClean="0"/>
            <a:t>(3) </a:t>
          </a:r>
          <a:r>
            <a:rPr lang="zh-CN" dirty="0" smtClean="0"/>
            <a:t>输出低电平</a:t>
          </a:r>
          <a:r>
            <a:rPr lang="en-US" i="1" dirty="0" smtClean="0"/>
            <a:t>U</a:t>
          </a:r>
          <a:r>
            <a:rPr lang="en-US" baseline="-25000" dirty="0" smtClean="0"/>
            <a:t>OL</a:t>
          </a:r>
          <a:endParaRPr lang="zh-CN" altLang="en-US" dirty="0"/>
        </a:p>
      </dgm:t>
    </dgm:pt>
    <dgm:pt modelId="{646DE549-5FC3-4259-B202-FF1176525FCC}" type="parTrans" cxnId="{09FBAC77-1667-4970-BAE5-8E2A687FFC7F}">
      <dgm:prSet/>
      <dgm:spPr/>
      <dgm:t>
        <a:bodyPr/>
        <a:lstStyle/>
        <a:p>
          <a:endParaRPr lang="zh-CN" altLang="en-US"/>
        </a:p>
      </dgm:t>
    </dgm:pt>
    <dgm:pt modelId="{E0DA30BB-DBFE-409A-A408-FAFDEDB56E88}" type="sibTrans" cxnId="{09FBAC77-1667-4970-BAE5-8E2A687FFC7F}">
      <dgm:prSet/>
      <dgm:spPr/>
      <dgm:t>
        <a:bodyPr/>
        <a:lstStyle/>
        <a:p>
          <a:endParaRPr lang="zh-CN" altLang="en-US"/>
        </a:p>
      </dgm:t>
    </dgm:pt>
    <dgm:pt modelId="{60EC2A9D-9367-4128-96D3-AC1E214B9AA1}">
      <dgm:prSet phldrT="[文本]"/>
      <dgm:spPr/>
      <dgm:t>
        <a:bodyPr/>
        <a:lstStyle/>
        <a:p>
          <a:r>
            <a:rPr lang="en-US" dirty="0" smtClean="0"/>
            <a:t>(4) </a:t>
          </a:r>
          <a:r>
            <a:rPr lang="zh-CN" dirty="0" smtClean="0"/>
            <a:t>扇出系数</a:t>
          </a:r>
          <a:r>
            <a:rPr lang="en-US" i="1" dirty="0" smtClean="0"/>
            <a:t>N</a:t>
          </a:r>
          <a:endParaRPr lang="zh-CN" altLang="en-US" dirty="0"/>
        </a:p>
      </dgm:t>
    </dgm:pt>
    <dgm:pt modelId="{F0D04B80-088E-4CA4-9B40-6C5752A5F843}" type="parTrans" cxnId="{C90B8631-8CB1-4CF7-82BB-F1A0919F2825}">
      <dgm:prSet/>
      <dgm:spPr/>
      <dgm:t>
        <a:bodyPr/>
        <a:lstStyle/>
        <a:p>
          <a:endParaRPr lang="zh-CN" altLang="en-US"/>
        </a:p>
      </dgm:t>
    </dgm:pt>
    <dgm:pt modelId="{A3843A44-B232-4389-A95D-6A75705714F7}" type="sibTrans" cxnId="{C90B8631-8CB1-4CF7-82BB-F1A0919F2825}">
      <dgm:prSet/>
      <dgm:spPr/>
      <dgm:t>
        <a:bodyPr/>
        <a:lstStyle/>
        <a:p>
          <a:endParaRPr lang="zh-CN" altLang="en-US"/>
        </a:p>
      </dgm:t>
    </dgm:pt>
    <dgm:pt modelId="{E5F8381B-A927-49EA-8F17-F906F51C67FD}">
      <dgm:prSet phldrT="[文本]"/>
      <dgm:spPr/>
      <dgm:t>
        <a:bodyPr/>
        <a:lstStyle/>
        <a:p>
          <a:r>
            <a:rPr lang="en-US" dirty="0" smtClean="0"/>
            <a:t>(5) </a:t>
          </a:r>
          <a:r>
            <a:rPr lang="zh-CN" dirty="0" smtClean="0"/>
            <a:t>平均传输延迟时间</a:t>
          </a:r>
          <a:r>
            <a:rPr lang="en-US" i="1" dirty="0" err="1" smtClean="0"/>
            <a:t>t</a:t>
          </a:r>
          <a:r>
            <a:rPr lang="en-US" baseline="-25000" dirty="0" err="1" smtClean="0"/>
            <a:t>pd</a:t>
          </a:r>
          <a:endParaRPr lang="zh-CN" altLang="en-US" dirty="0"/>
        </a:p>
      </dgm:t>
    </dgm:pt>
    <dgm:pt modelId="{CC64E79F-7F96-4847-8F1C-976EF4FC8D31}" type="parTrans" cxnId="{62A15882-9142-4351-A868-E3192D50148C}">
      <dgm:prSet/>
      <dgm:spPr/>
      <dgm:t>
        <a:bodyPr/>
        <a:lstStyle/>
        <a:p>
          <a:endParaRPr lang="zh-CN" altLang="en-US"/>
        </a:p>
      </dgm:t>
    </dgm:pt>
    <dgm:pt modelId="{73D0B342-16A6-4DF6-98A7-19CEE637167C}" type="sibTrans" cxnId="{62A15882-9142-4351-A868-E3192D50148C}">
      <dgm:prSet/>
      <dgm:spPr/>
      <dgm:t>
        <a:bodyPr/>
        <a:lstStyle/>
        <a:p>
          <a:endParaRPr lang="zh-CN" altLang="en-US"/>
        </a:p>
      </dgm:t>
    </dgm:pt>
    <dgm:pt modelId="{7E2A2DC7-C645-477C-9360-126A685EADFD}" type="pres">
      <dgm:prSet presAssocID="{97B74E3E-FA80-4236-AF3E-13F976840EB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56C413D-4869-431C-928A-C03A858B2D3A}" type="pres">
      <dgm:prSet presAssocID="{B8EC0712-9D27-43EC-8EA9-E8EA5ABB6F57}" presName="node" presStyleLbl="node1" presStyleIdx="0" presStyleCnt="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 altLang="en-US"/>
        </a:p>
      </dgm:t>
    </dgm:pt>
    <dgm:pt modelId="{06876BC1-D171-4B82-99B4-DDE305EEBD4E}" type="pres">
      <dgm:prSet presAssocID="{0B7D3682-BACD-4312-A478-B400C0BEA796}" presName="sibTrans" presStyleCnt="0"/>
      <dgm:spPr/>
    </dgm:pt>
    <dgm:pt modelId="{892310EB-FF97-4774-83F0-C39AD4DE2236}" type="pres">
      <dgm:prSet presAssocID="{6F91494D-C07F-4807-A8BF-7A7E56F0C3B9}" presName="node" presStyleLbl="node1" presStyleIdx="1" presStyleCnt="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 altLang="en-US"/>
        </a:p>
      </dgm:t>
    </dgm:pt>
    <dgm:pt modelId="{305D651F-F9BE-4517-8586-74EBEF1CE241}" type="pres">
      <dgm:prSet presAssocID="{A906886B-F5D1-4CAD-B6C1-F1FDE58F782C}" presName="sibTrans" presStyleCnt="0"/>
      <dgm:spPr/>
    </dgm:pt>
    <dgm:pt modelId="{0F7C84DE-A5D5-4716-A505-5C8485EF62F4}" type="pres">
      <dgm:prSet presAssocID="{CF26F190-4DBE-4B44-8651-28F63CD92D14}" presName="node" presStyleLbl="node1" presStyleIdx="2" presStyleCnt="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 altLang="en-US"/>
        </a:p>
      </dgm:t>
    </dgm:pt>
    <dgm:pt modelId="{24C1CCF7-9425-492F-88BF-BEDCB24618F4}" type="pres">
      <dgm:prSet presAssocID="{E0DA30BB-DBFE-409A-A408-FAFDEDB56E88}" presName="sibTrans" presStyleCnt="0"/>
      <dgm:spPr/>
    </dgm:pt>
    <dgm:pt modelId="{AA778E8D-C6A5-48D2-ABD1-6987AE1FD70A}" type="pres">
      <dgm:prSet presAssocID="{60EC2A9D-9367-4128-96D3-AC1E214B9AA1}" presName="node" presStyleLbl="node1" presStyleIdx="3" presStyleCnt="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 altLang="en-US"/>
        </a:p>
      </dgm:t>
    </dgm:pt>
    <dgm:pt modelId="{6E554469-7D81-4F09-B368-B67E9423F8F1}" type="pres">
      <dgm:prSet presAssocID="{A3843A44-B232-4389-A95D-6A75705714F7}" presName="sibTrans" presStyleCnt="0"/>
      <dgm:spPr/>
    </dgm:pt>
    <dgm:pt modelId="{F00739B9-0252-47BE-B030-85AE8D71D4BE}" type="pres">
      <dgm:prSet presAssocID="{E5F8381B-A927-49EA-8F17-F906F51C67FD}" presName="node" presStyleLbl="node1" presStyleIdx="4" presStyleCnt="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 altLang="en-US"/>
        </a:p>
      </dgm:t>
    </dgm:pt>
  </dgm:ptLst>
  <dgm:cxnLst>
    <dgm:cxn modelId="{7C430341-D995-4C81-A3C3-5620E9D9204D}" type="presOf" srcId="{60EC2A9D-9367-4128-96D3-AC1E214B9AA1}" destId="{AA778E8D-C6A5-48D2-ABD1-6987AE1FD70A}" srcOrd="0" destOrd="0" presId="urn:microsoft.com/office/officeart/2005/8/layout/default"/>
    <dgm:cxn modelId="{62A15882-9142-4351-A868-E3192D50148C}" srcId="{97B74E3E-FA80-4236-AF3E-13F976840EB1}" destId="{E5F8381B-A927-49EA-8F17-F906F51C67FD}" srcOrd="4" destOrd="0" parTransId="{CC64E79F-7F96-4847-8F1C-976EF4FC8D31}" sibTransId="{73D0B342-16A6-4DF6-98A7-19CEE637167C}"/>
    <dgm:cxn modelId="{C00EA4CE-A141-4906-AE27-D02A26AA62D0}" srcId="{97B74E3E-FA80-4236-AF3E-13F976840EB1}" destId="{6F91494D-C07F-4807-A8BF-7A7E56F0C3B9}" srcOrd="1" destOrd="0" parTransId="{BA1C4A37-CF9C-4070-819F-C4F87A3661B4}" sibTransId="{A906886B-F5D1-4CAD-B6C1-F1FDE58F782C}"/>
    <dgm:cxn modelId="{1D0A68CB-B9FA-453E-9E53-0E6A20A9C2A5}" type="presOf" srcId="{CF26F190-4DBE-4B44-8651-28F63CD92D14}" destId="{0F7C84DE-A5D5-4716-A505-5C8485EF62F4}" srcOrd="0" destOrd="0" presId="urn:microsoft.com/office/officeart/2005/8/layout/default"/>
    <dgm:cxn modelId="{03ECB823-EC90-445B-8FAF-6C0D9097AF2D}" type="presOf" srcId="{97B74E3E-FA80-4236-AF3E-13F976840EB1}" destId="{7E2A2DC7-C645-477C-9360-126A685EADFD}" srcOrd="0" destOrd="0" presId="urn:microsoft.com/office/officeart/2005/8/layout/default"/>
    <dgm:cxn modelId="{09FBAC77-1667-4970-BAE5-8E2A687FFC7F}" srcId="{97B74E3E-FA80-4236-AF3E-13F976840EB1}" destId="{CF26F190-4DBE-4B44-8651-28F63CD92D14}" srcOrd="2" destOrd="0" parTransId="{646DE549-5FC3-4259-B202-FF1176525FCC}" sibTransId="{E0DA30BB-DBFE-409A-A408-FAFDEDB56E88}"/>
    <dgm:cxn modelId="{64A6C95E-6C2F-4CF9-B3AB-1F83C458FF83}" type="presOf" srcId="{E5F8381B-A927-49EA-8F17-F906F51C67FD}" destId="{F00739B9-0252-47BE-B030-85AE8D71D4BE}" srcOrd="0" destOrd="0" presId="urn:microsoft.com/office/officeart/2005/8/layout/default"/>
    <dgm:cxn modelId="{4F6AC978-0C74-4B8F-B722-E411045A4AD7}" srcId="{97B74E3E-FA80-4236-AF3E-13F976840EB1}" destId="{B8EC0712-9D27-43EC-8EA9-E8EA5ABB6F57}" srcOrd="0" destOrd="0" parTransId="{70F73461-93A6-4420-901E-AF09A36F52E8}" sibTransId="{0B7D3682-BACD-4312-A478-B400C0BEA796}"/>
    <dgm:cxn modelId="{64578DFA-A036-4812-BD22-A901B6C5AAC8}" type="presOf" srcId="{B8EC0712-9D27-43EC-8EA9-E8EA5ABB6F57}" destId="{C56C413D-4869-431C-928A-C03A858B2D3A}" srcOrd="0" destOrd="0" presId="urn:microsoft.com/office/officeart/2005/8/layout/default"/>
    <dgm:cxn modelId="{336ECAAC-B73C-481C-A90C-57112744ECD1}" type="presOf" srcId="{6F91494D-C07F-4807-A8BF-7A7E56F0C3B9}" destId="{892310EB-FF97-4774-83F0-C39AD4DE2236}" srcOrd="0" destOrd="0" presId="urn:microsoft.com/office/officeart/2005/8/layout/default"/>
    <dgm:cxn modelId="{C90B8631-8CB1-4CF7-82BB-F1A0919F2825}" srcId="{97B74E3E-FA80-4236-AF3E-13F976840EB1}" destId="{60EC2A9D-9367-4128-96D3-AC1E214B9AA1}" srcOrd="3" destOrd="0" parTransId="{F0D04B80-088E-4CA4-9B40-6C5752A5F843}" sibTransId="{A3843A44-B232-4389-A95D-6A75705714F7}"/>
    <dgm:cxn modelId="{894279AD-313E-46E8-B3E1-FACCAF62A5CD}" type="presParOf" srcId="{7E2A2DC7-C645-477C-9360-126A685EADFD}" destId="{C56C413D-4869-431C-928A-C03A858B2D3A}" srcOrd="0" destOrd="0" presId="urn:microsoft.com/office/officeart/2005/8/layout/default"/>
    <dgm:cxn modelId="{581A3A34-159B-4367-9C61-1008BE17C023}" type="presParOf" srcId="{7E2A2DC7-C645-477C-9360-126A685EADFD}" destId="{06876BC1-D171-4B82-99B4-DDE305EEBD4E}" srcOrd="1" destOrd="0" presId="urn:microsoft.com/office/officeart/2005/8/layout/default"/>
    <dgm:cxn modelId="{1EFA5679-179C-4228-A19A-ED3D40A5C4CE}" type="presParOf" srcId="{7E2A2DC7-C645-477C-9360-126A685EADFD}" destId="{892310EB-FF97-4774-83F0-C39AD4DE2236}" srcOrd="2" destOrd="0" presId="urn:microsoft.com/office/officeart/2005/8/layout/default"/>
    <dgm:cxn modelId="{F18B0E9A-0A63-4DE3-BBF1-5C6CA4C6AFB1}" type="presParOf" srcId="{7E2A2DC7-C645-477C-9360-126A685EADFD}" destId="{305D651F-F9BE-4517-8586-74EBEF1CE241}" srcOrd="3" destOrd="0" presId="urn:microsoft.com/office/officeart/2005/8/layout/default"/>
    <dgm:cxn modelId="{F7B86ED8-D6D6-49CD-A41C-BCFBECAAB9E2}" type="presParOf" srcId="{7E2A2DC7-C645-477C-9360-126A685EADFD}" destId="{0F7C84DE-A5D5-4716-A505-5C8485EF62F4}" srcOrd="4" destOrd="0" presId="urn:microsoft.com/office/officeart/2005/8/layout/default"/>
    <dgm:cxn modelId="{8B39F6E2-A850-45E7-9F56-3D0DFE1E836A}" type="presParOf" srcId="{7E2A2DC7-C645-477C-9360-126A685EADFD}" destId="{24C1CCF7-9425-492F-88BF-BEDCB24618F4}" srcOrd="5" destOrd="0" presId="urn:microsoft.com/office/officeart/2005/8/layout/default"/>
    <dgm:cxn modelId="{08EBBB49-68D6-455B-A3CB-2CE838547551}" type="presParOf" srcId="{7E2A2DC7-C645-477C-9360-126A685EADFD}" destId="{AA778E8D-C6A5-48D2-ABD1-6987AE1FD70A}" srcOrd="6" destOrd="0" presId="urn:microsoft.com/office/officeart/2005/8/layout/default"/>
    <dgm:cxn modelId="{270CDA8A-D7A0-459D-89AE-8DA86320CB01}" type="presParOf" srcId="{7E2A2DC7-C645-477C-9360-126A685EADFD}" destId="{6E554469-7D81-4F09-B368-B67E9423F8F1}" srcOrd="7" destOrd="0" presId="urn:microsoft.com/office/officeart/2005/8/layout/default"/>
    <dgm:cxn modelId="{59566A7C-1CF5-4813-9C07-3F10279C595B}" type="presParOf" srcId="{7E2A2DC7-C645-477C-9360-126A685EADFD}" destId="{F00739B9-0252-47BE-B030-85AE8D71D4BE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166D1EA-63F3-4D02-A73C-BA7DADA1D907}" type="doc">
      <dgm:prSet loTypeId="urn:microsoft.com/office/officeart/2005/8/layout/pList1" loCatId="list" qsTypeId="urn:microsoft.com/office/officeart/2005/8/quickstyle/simple2" qsCatId="simple" csTypeId="urn:microsoft.com/office/officeart/2005/8/colors/accent4_1" csCatId="accent4" phldr="1"/>
      <dgm:spPr/>
      <dgm:t>
        <a:bodyPr/>
        <a:lstStyle/>
        <a:p>
          <a:endParaRPr lang="zh-CN" altLang="en-US"/>
        </a:p>
      </dgm:t>
    </dgm:pt>
    <dgm:pt modelId="{DD0D5636-EECF-43A0-AAC6-B8E03BE48D40}">
      <dgm:prSet phldrT="[文本]"/>
      <dgm:spPr/>
      <dgm:t>
        <a:bodyPr/>
        <a:lstStyle/>
        <a:p>
          <a:r>
            <a:rPr lang="zh-CN" altLang="zh-CN" b="1" dirty="0" smtClean="0"/>
            <a:t>半加器</a:t>
          </a:r>
          <a:endParaRPr lang="zh-CN" altLang="en-US" b="1" dirty="0" smtClean="0"/>
        </a:p>
      </dgm:t>
    </dgm:pt>
    <dgm:pt modelId="{9074ADC2-AA26-488C-834C-C759C61469E2}" type="parTrans" cxnId="{EEBB2A5B-4784-4BF2-AD4F-3EC50D12EFB9}">
      <dgm:prSet/>
      <dgm:spPr/>
      <dgm:t>
        <a:bodyPr/>
        <a:lstStyle/>
        <a:p>
          <a:endParaRPr lang="zh-CN" altLang="en-US"/>
        </a:p>
      </dgm:t>
    </dgm:pt>
    <dgm:pt modelId="{5875D822-E96F-4CDD-8961-6450A1023478}" type="sibTrans" cxnId="{EEBB2A5B-4784-4BF2-AD4F-3EC50D12EFB9}">
      <dgm:prSet/>
      <dgm:spPr/>
      <dgm:t>
        <a:bodyPr/>
        <a:lstStyle/>
        <a:p>
          <a:endParaRPr lang="zh-CN" altLang="en-US"/>
        </a:p>
      </dgm:t>
    </dgm:pt>
    <dgm:pt modelId="{B4D33CF7-FF04-47B6-ABF7-FC79EB8DC5AE}">
      <dgm:prSet phldrT="[文本]"/>
      <dgm:spPr/>
      <dgm:t>
        <a:bodyPr/>
        <a:lstStyle/>
        <a:p>
          <a:r>
            <a:rPr lang="zh-CN" b="1" dirty="0" smtClean="0"/>
            <a:t>全加器</a:t>
          </a:r>
          <a:endParaRPr lang="zh-CN" altLang="en-US" b="1" dirty="0" smtClean="0"/>
        </a:p>
      </dgm:t>
    </dgm:pt>
    <dgm:pt modelId="{9DF2C63B-F50C-4A1B-98A5-EB6168E5E14F}" type="parTrans" cxnId="{DA95E3EF-0EBB-4D0E-B7BE-8EB385022EDA}">
      <dgm:prSet/>
      <dgm:spPr/>
      <dgm:t>
        <a:bodyPr/>
        <a:lstStyle/>
        <a:p>
          <a:endParaRPr lang="zh-CN" altLang="en-US"/>
        </a:p>
      </dgm:t>
    </dgm:pt>
    <dgm:pt modelId="{A6A3E6F7-B1E1-4232-9A43-DD0A0917245C}" type="sibTrans" cxnId="{DA95E3EF-0EBB-4D0E-B7BE-8EB385022EDA}">
      <dgm:prSet/>
      <dgm:spPr/>
      <dgm:t>
        <a:bodyPr/>
        <a:lstStyle/>
        <a:p>
          <a:endParaRPr lang="zh-CN" altLang="en-US"/>
        </a:p>
      </dgm:t>
    </dgm:pt>
    <dgm:pt modelId="{D70D3921-4AF6-4EF9-9516-61EAF4052991}">
      <dgm:prSet phldrT="[文本]"/>
      <dgm:spPr/>
      <dgm:t>
        <a:bodyPr/>
        <a:lstStyle/>
        <a:p>
          <a:r>
            <a:rPr lang="zh-CN" b="1" dirty="0" smtClean="0"/>
            <a:t>多位加法器</a:t>
          </a:r>
          <a:endParaRPr lang="zh-CN" altLang="en-US" dirty="0"/>
        </a:p>
      </dgm:t>
    </dgm:pt>
    <dgm:pt modelId="{3C2241C4-8E5C-405E-9AC5-389D8521D5C2}" type="parTrans" cxnId="{5ABAF4BF-0101-46F3-B77B-5E5422EF8D69}">
      <dgm:prSet/>
      <dgm:spPr/>
      <dgm:t>
        <a:bodyPr/>
        <a:lstStyle/>
        <a:p>
          <a:endParaRPr lang="zh-CN" altLang="en-US"/>
        </a:p>
      </dgm:t>
    </dgm:pt>
    <dgm:pt modelId="{F42AB048-019D-4A89-BD92-18F97419AAD9}" type="sibTrans" cxnId="{5ABAF4BF-0101-46F3-B77B-5E5422EF8D69}">
      <dgm:prSet/>
      <dgm:spPr/>
      <dgm:t>
        <a:bodyPr/>
        <a:lstStyle/>
        <a:p>
          <a:endParaRPr lang="zh-CN" altLang="en-US"/>
        </a:p>
      </dgm:t>
    </dgm:pt>
    <dgm:pt modelId="{ACCDADBC-3DA6-42D5-AA02-2797E30185C3}" type="pres">
      <dgm:prSet presAssocID="{D166D1EA-63F3-4D02-A73C-BA7DADA1D907}" presName="Name0" presStyleCnt="0">
        <dgm:presLayoutVars>
          <dgm:dir/>
          <dgm:resizeHandles val="exact"/>
        </dgm:presLayoutVars>
      </dgm:prSet>
      <dgm:spPr/>
    </dgm:pt>
    <dgm:pt modelId="{2F5F1683-4C98-4060-81C8-E08B6F79788F}" type="pres">
      <dgm:prSet presAssocID="{DD0D5636-EECF-43A0-AAC6-B8E03BE48D40}" presName="compNode" presStyleCnt="0"/>
      <dgm:spPr/>
    </dgm:pt>
    <dgm:pt modelId="{0517ED34-3F94-4BD8-B7C6-5EFB04749167}" type="pres">
      <dgm:prSet presAssocID="{DD0D5636-EECF-43A0-AAC6-B8E03BE48D40}" presName="pictRect" presStyleLbl="nod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32701AE-7656-4B81-8B56-DDEE9890019E}" type="pres">
      <dgm:prSet presAssocID="{DD0D5636-EECF-43A0-AAC6-B8E03BE48D40}" presName="textRect" presStyleLbl="revTx" presStyleIdx="0" presStyleCnt="3">
        <dgm:presLayoutVars>
          <dgm:bulletEnabled val="1"/>
        </dgm:presLayoutVars>
      </dgm:prSet>
      <dgm:spPr/>
    </dgm:pt>
    <dgm:pt modelId="{604EB9DB-5A18-40F1-A994-F9ED4DE468E5}" type="pres">
      <dgm:prSet presAssocID="{5875D822-E96F-4CDD-8961-6450A1023478}" presName="sibTrans" presStyleLbl="sibTrans2D1" presStyleIdx="0" presStyleCnt="0"/>
      <dgm:spPr/>
    </dgm:pt>
    <dgm:pt modelId="{412F3116-9DBA-4360-A94A-E5DDB5DDB1E2}" type="pres">
      <dgm:prSet presAssocID="{B4D33CF7-FF04-47B6-ABF7-FC79EB8DC5AE}" presName="compNode" presStyleCnt="0"/>
      <dgm:spPr/>
    </dgm:pt>
    <dgm:pt modelId="{E298D020-AEE0-482A-855C-D39869498F14}" type="pres">
      <dgm:prSet presAssocID="{B4D33CF7-FF04-47B6-ABF7-FC79EB8DC5AE}" presName="pictRect" presStyleLbl="nod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C27E9C6-635C-44A8-B0E8-C178226D3D7D}" type="pres">
      <dgm:prSet presAssocID="{B4D33CF7-FF04-47B6-ABF7-FC79EB8DC5AE}" presName="textRec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A099DB3-EC34-43B3-AFB9-A6B4A6F55F3F}" type="pres">
      <dgm:prSet presAssocID="{A6A3E6F7-B1E1-4232-9A43-DD0A0917245C}" presName="sibTrans" presStyleLbl="sibTrans2D1" presStyleIdx="0" presStyleCnt="0"/>
      <dgm:spPr/>
    </dgm:pt>
    <dgm:pt modelId="{DE9DF651-D9B2-42EB-B46D-A56EEA40401E}" type="pres">
      <dgm:prSet presAssocID="{D70D3921-4AF6-4EF9-9516-61EAF4052991}" presName="compNode" presStyleCnt="0"/>
      <dgm:spPr/>
    </dgm:pt>
    <dgm:pt modelId="{7FE91480-1B52-4C17-8EE5-A396D22B1279}" type="pres">
      <dgm:prSet presAssocID="{D70D3921-4AF6-4EF9-9516-61EAF4052991}" presName="pictRect" presStyleLbl="node1" presStyleIdx="2" presStyleCnt="3" custScaleX="16010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8449CA85-5876-4E62-A4C3-A04505932210}" type="pres">
      <dgm:prSet presAssocID="{D70D3921-4AF6-4EF9-9516-61EAF4052991}" presName="textRec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EBB2A5B-4784-4BF2-AD4F-3EC50D12EFB9}" srcId="{D166D1EA-63F3-4D02-A73C-BA7DADA1D907}" destId="{DD0D5636-EECF-43A0-AAC6-B8E03BE48D40}" srcOrd="0" destOrd="0" parTransId="{9074ADC2-AA26-488C-834C-C759C61469E2}" sibTransId="{5875D822-E96F-4CDD-8961-6450A1023478}"/>
    <dgm:cxn modelId="{52F27B45-8495-4CB6-A933-82FEEBC76648}" type="presOf" srcId="{A6A3E6F7-B1E1-4232-9A43-DD0A0917245C}" destId="{0A099DB3-EC34-43B3-AFB9-A6B4A6F55F3F}" srcOrd="0" destOrd="0" presId="urn:microsoft.com/office/officeart/2005/8/layout/pList1"/>
    <dgm:cxn modelId="{C3C9160F-761E-4219-BA86-4672E2E82B81}" type="presOf" srcId="{D70D3921-4AF6-4EF9-9516-61EAF4052991}" destId="{8449CA85-5876-4E62-A4C3-A04505932210}" srcOrd="0" destOrd="0" presId="urn:microsoft.com/office/officeart/2005/8/layout/pList1"/>
    <dgm:cxn modelId="{DA95E3EF-0EBB-4D0E-B7BE-8EB385022EDA}" srcId="{D166D1EA-63F3-4D02-A73C-BA7DADA1D907}" destId="{B4D33CF7-FF04-47B6-ABF7-FC79EB8DC5AE}" srcOrd="1" destOrd="0" parTransId="{9DF2C63B-F50C-4A1B-98A5-EB6168E5E14F}" sibTransId="{A6A3E6F7-B1E1-4232-9A43-DD0A0917245C}"/>
    <dgm:cxn modelId="{FD98BA80-D54B-4C9B-93A2-14CF979D5887}" type="presOf" srcId="{DD0D5636-EECF-43A0-AAC6-B8E03BE48D40}" destId="{232701AE-7656-4B81-8B56-DDEE9890019E}" srcOrd="0" destOrd="0" presId="urn:microsoft.com/office/officeart/2005/8/layout/pList1"/>
    <dgm:cxn modelId="{5ABAF4BF-0101-46F3-B77B-5E5422EF8D69}" srcId="{D166D1EA-63F3-4D02-A73C-BA7DADA1D907}" destId="{D70D3921-4AF6-4EF9-9516-61EAF4052991}" srcOrd="2" destOrd="0" parTransId="{3C2241C4-8E5C-405E-9AC5-389D8521D5C2}" sibTransId="{F42AB048-019D-4A89-BD92-18F97419AAD9}"/>
    <dgm:cxn modelId="{84439BD6-21C0-4C21-9942-7653443323EF}" type="presOf" srcId="{D166D1EA-63F3-4D02-A73C-BA7DADA1D907}" destId="{ACCDADBC-3DA6-42D5-AA02-2797E30185C3}" srcOrd="0" destOrd="0" presId="urn:microsoft.com/office/officeart/2005/8/layout/pList1"/>
    <dgm:cxn modelId="{A4AE6C31-712A-4F9D-9EE4-F09B82D8201B}" type="presOf" srcId="{5875D822-E96F-4CDD-8961-6450A1023478}" destId="{604EB9DB-5A18-40F1-A994-F9ED4DE468E5}" srcOrd="0" destOrd="0" presId="urn:microsoft.com/office/officeart/2005/8/layout/pList1"/>
    <dgm:cxn modelId="{6D56F78B-63FB-40A2-8B27-191C9D263A9B}" type="presOf" srcId="{B4D33CF7-FF04-47B6-ABF7-FC79EB8DC5AE}" destId="{CC27E9C6-635C-44A8-B0E8-C178226D3D7D}" srcOrd="0" destOrd="0" presId="urn:microsoft.com/office/officeart/2005/8/layout/pList1"/>
    <dgm:cxn modelId="{46CFE744-E51E-4075-85ED-694A0B4EBF5E}" type="presParOf" srcId="{ACCDADBC-3DA6-42D5-AA02-2797E30185C3}" destId="{2F5F1683-4C98-4060-81C8-E08B6F79788F}" srcOrd="0" destOrd="0" presId="urn:microsoft.com/office/officeart/2005/8/layout/pList1"/>
    <dgm:cxn modelId="{91590DDB-7A5D-4484-9756-C18D3DF00223}" type="presParOf" srcId="{2F5F1683-4C98-4060-81C8-E08B6F79788F}" destId="{0517ED34-3F94-4BD8-B7C6-5EFB04749167}" srcOrd="0" destOrd="0" presId="urn:microsoft.com/office/officeart/2005/8/layout/pList1"/>
    <dgm:cxn modelId="{E37B74DD-097D-41E4-8AAA-F1A5B53E783B}" type="presParOf" srcId="{2F5F1683-4C98-4060-81C8-E08B6F79788F}" destId="{232701AE-7656-4B81-8B56-DDEE9890019E}" srcOrd="1" destOrd="0" presId="urn:microsoft.com/office/officeart/2005/8/layout/pList1"/>
    <dgm:cxn modelId="{CFBE49B8-EC65-40AB-9E36-EE1367FBC10F}" type="presParOf" srcId="{ACCDADBC-3DA6-42D5-AA02-2797E30185C3}" destId="{604EB9DB-5A18-40F1-A994-F9ED4DE468E5}" srcOrd="1" destOrd="0" presId="urn:microsoft.com/office/officeart/2005/8/layout/pList1"/>
    <dgm:cxn modelId="{148DBB27-1328-4E3E-9BDE-AC30E3F74B4A}" type="presParOf" srcId="{ACCDADBC-3DA6-42D5-AA02-2797E30185C3}" destId="{412F3116-9DBA-4360-A94A-E5DDB5DDB1E2}" srcOrd="2" destOrd="0" presId="urn:microsoft.com/office/officeart/2005/8/layout/pList1"/>
    <dgm:cxn modelId="{CF257F28-15FA-4214-921F-60DE2E051E27}" type="presParOf" srcId="{412F3116-9DBA-4360-A94A-E5DDB5DDB1E2}" destId="{E298D020-AEE0-482A-855C-D39869498F14}" srcOrd="0" destOrd="0" presId="urn:microsoft.com/office/officeart/2005/8/layout/pList1"/>
    <dgm:cxn modelId="{648C32E9-736A-43A9-8399-5701C4BD9F9F}" type="presParOf" srcId="{412F3116-9DBA-4360-A94A-E5DDB5DDB1E2}" destId="{CC27E9C6-635C-44A8-B0E8-C178226D3D7D}" srcOrd="1" destOrd="0" presId="urn:microsoft.com/office/officeart/2005/8/layout/pList1"/>
    <dgm:cxn modelId="{74809F48-42AB-4EA7-A147-7331BF67F5DE}" type="presParOf" srcId="{ACCDADBC-3DA6-42D5-AA02-2797E30185C3}" destId="{0A099DB3-EC34-43B3-AFB9-A6B4A6F55F3F}" srcOrd="3" destOrd="0" presId="urn:microsoft.com/office/officeart/2005/8/layout/pList1"/>
    <dgm:cxn modelId="{F457D422-048F-4C92-9DC2-E9920CFCAB99}" type="presParOf" srcId="{ACCDADBC-3DA6-42D5-AA02-2797E30185C3}" destId="{DE9DF651-D9B2-42EB-B46D-A56EEA40401E}" srcOrd="4" destOrd="0" presId="urn:microsoft.com/office/officeart/2005/8/layout/pList1"/>
    <dgm:cxn modelId="{8E0C2CD4-2E55-429C-A459-9ACDFD216658}" type="presParOf" srcId="{DE9DF651-D9B2-42EB-B46D-A56EEA40401E}" destId="{7FE91480-1B52-4C17-8EE5-A396D22B1279}" srcOrd="0" destOrd="0" presId="urn:microsoft.com/office/officeart/2005/8/layout/pList1"/>
    <dgm:cxn modelId="{46652D42-D0F3-4926-A2B9-417D75D933A0}" type="presParOf" srcId="{DE9DF651-D9B2-42EB-B46D-A56EEA40401E}" destId="{8449CA85-5876-4E62-A4C3-A04505932210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56C413D-4869-431C-928A-C03A858B2D3A}">
      <dsp:nvSpPr>
        <dsp:cNvPr id="0" name=""/>
        <dsp:cNvSpPr/>
      </dsp:nvSpPr>
      <dsp:spPr>
        <a:xfrm>
          <a:off x="41410" y="1384"/>
          <a:ext cx="1484521" cy="890712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(1) </a:t>
          </a:r>
          <a:r>
            <a:rPr lang="zh-CN" sz="1800" kern="1200" dirty="0" smtClean="0"/>
            <a:t>阈值电压</a:t>
          </a:r>
          <a:r>
            <a:rPr lang="en-US" sz="1800" i="1" kern="1200" dirty="0" smtClean="0"/>
            <a:t>U</a:t>
          </a:r>
          <a:r>
            <a:rPr lang="en-US" sz="1800" kern="1200" baseline="-25000" dirty="0" smtClean="0"/>
            <a:t>TH</a:t>
          </a:r>
          <a:endParaRPr lang="zh-CN" altLang="en-US" sz="1800" kern="1200" dirty="0"/>
        </a:p>
      </dsp:txBody>
      <dsp:txXfrm>
        <a:off x="41410" y="1384"/>
        <a:ext cx="1484521" cy="890712"/>
      </dsp:txXfrm>
    </dsp:sp>
    <dsp:sp modelId="{892310EB-FF97-4774-83F0-C39AD4DE2236}">
      <dsp:nvSpPr>
        <dsp:cNvPr id="0" name=""/>
        <dsp:cNvSpPr/>
      </dsp:nvSpPr>
      <dsp:spPr>
        <a:xfrm>
          <a:off x="1674384" y="1384"/>
          <a:ext cx="1484521" cy="890712"/>
        </a:xfrm>
        <a:prstGeom prst="roundRect">
          <a:avLst/>
        </a:prstGeom>
        <a:gradFill rotWithShape="0">
          <a:gsLst>
            <a:gs pos="0">
              <a:schemeClr val="accent5">
                <a:hueOff val="-774129"/>
                <a:satOff val="7761"/>
                <a:lumOff val="-5392"/>
                <a:alphaOff val="0"/>
                <a:shade val="51000"/>
                <a:satMod val="130000"/>
              </a:schemeClr>
            </a:gs>
            <a:gs pos="80000">
              <a:schemeClr val="accent5">
                <a:hueOff val="-774129"/>
                <a:satOff val="7761"/>
                <a:lumOff val="-5392"/>
                <a:alphaOff val="0"/>
                <a:shade val="93000"/>
                <a:satMod val="130000"/>
              </a:schemeClr>
            </a:gs>
            <a:gs pos="100000">
              <a:schemeClr val="accent5">
                <a:hueOff val="-774129"/>
                <a:satOff val="7761"/>
                <a:lumOff val="-539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(2) </a:t>
          </a:r>
          <a:r>
            <a:rPr lang="zh-CN" sz="1800" kern="1200" dirty="0" smtClean="0"/>
            <a:t>输出高电平</a:t>
          </a:r>
          <a:r>
            <a:rPr lang="en-US" sz="1800" i="1" kern="1200" dirty="0" smtClean="0"/>
            <a:t>U</a:t>
          </a:r>
          <a:r>
            <a:rPr lang="en-US" sz="1800" kern="1200" baseline="-25000" dirty="0" smtClean="0"/>
            <a:t>OH</a:t>
          </a:r>
          <a:endParaRPr lang="zh-CN" altLang="en-US" sz="1800" kern="1200" dirty="0"/>
        </a:p>
      </dsp:txBody>
      <dsp:txXfrm>
        <a:off x="1674384" y="1384"/>
        <a:ext cx="1484521" cy="890712"/>
      </dsp:txXfrm>
    </dsp:sp>
    <dsp:sp modelId="{0F7C84DE-A5D5-4716-A505-5C8485EF62F4}">
      <dsp:nvSpPr>
        <dsp:cNvPr id="0" name=""/>
        <dsp:cNvSpPr/>
      </dsp:nvSpPr>
      <dsp:spPr>
        <a:xfrm>
          <a:off x="41410" y="1040549"/>
          <a:ext cx="1484521" cy="890712"/>
        </a:xfrm>
        <a:prstGeom prst="roundRect">
          <a:avLst/>
        </a:prstGeom>
        <a:gradFill rotWithShape="0">
          <a:gsLst>
            <a:gs pos="0">
              <a:schemeClr val="accent5">
                <a:hueOff val="-1548258"/>
                <a:satOff val="15522"/>
                <a:lumOff val="-10784"/>
                <a:alphaOff val="0"/>
                <a:shade val="51000"/>
                <a:satMod val="130000"/>
              </a:schemeClr>
            </a:gs>
            <a:gs pos="80000">
              <a:schemeClr val="accent5">
                <a:hueOff val="-1548258"/>
                <a:satOff val="15522"/>
                <a:lumOff val="-10784"/>
                <a:alphaOff val="0"/>
                <a:shade val="93000"/>
                <a:satMod val="130000"/>
              </a:schemeClr>
            </a:gs>
            <a:gs pos="100000">
              <a:schemeClr val="accent5">
                <a:hueOff val="-1548258"/>
                <a:satOff val="15522"/>
                <a:lumOff val="-1078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(3) </a:t>
          </a:r>
          <a:r>
            <a:rPr lang="zh-CN" sz="1800" kern="1200" dirty="0" smtClean="0"/>
            <a:t>输出低电平</a:t>
          </a:r>
          <a:r>
            <a:rPr lang="en-US" sz="1800" i="1" kern="1200" dirty="0" smtClean="0"/>
            <a:t>U</a:t>
          </a:r>
          <a:r>
            <a:rPr lang="en-US" sz="1800" kern="1200" baseline="-25000" dirty="0" smtClean="0"/>
            <a:t>OL</a:t>
          </a:r>
          <a:endParaRPr lang="zh-CN" altLang="en-US" sz="1800" kern="1200" dirty="0"/>
        </a:p>
      </dsp:txBody>
      <dsp:txXfrm>
        <a:off x="41410" y="1040549"/>
        <a:ext cx="1484521" cy="890712"/>
      </dsp:txXfrm>
    </dsp:sp>
    <dsp:sp modelId="{AA778E8D-C6A5-48D2-ABD1-6987AE1FD70A}">
      <dsp:nvSpPr>
        <dsp:cNvPr id="0" name=""/>
        <dsp:cNvSpPr/>
      </dsp:nvSpPr>
      <dsp:spPr>
        <a:xfrm>
          <a:off x="1674384" y="1040549"/>
          <a:ext cx="1484521" cy="890712"/>
        </a:xfrm>
        <a:prstGeom prst="roundRect">
          <a:avLst/>
        </a:prstGeom>
        <a:gradFill rotWithShape="0">
          <a:gsLst>
            <a:gs pos="0">
              <a:schemeClr val="accent5">
                <a:hueOff val="-2322388"/>
                <a:satOff val="23283"/>
                <a:lumOff val="-16177"/>
                <a:alphaOff val="0"/>
                <a:shade val="51000"/>
                <a:satMod val="130000"/>
              </a:schemeClr>
            </a:gs>
            <a:gs pos="80000">
              <a:schemeClr val="accent5">
                <a:hueOff val="-2322388"/>
                <a:satOff val="23283"/>
                <a:lumOff val="-16177"/>
                <a:alphaOff val="0"/>
                <a:shade val="93000"/>
                <a:satMod val="130000"/>
              </a:schemeClr>
            </a:gs>
            <a:gs pos="100000">
              <a:schemeClr val="accent5">
                <a:hueOff val="-2322388"/>
                <a:satOff val="23283"/>
                <a:lumOff val="-1617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(4) </a:t>
          </a:r>
          <a:r>
            <a:rPr lang="zh-CN" sz="1800" kern="1200" dirty="0" smtClean="0"/>
            <a:t>扇出系数</a:t>
          </a:r>
          <a:r>
            <a:rPr lang="en-US" sz="1800" i="1" kern="1200" dirty="0" smtClean="0"/>
            <a:t>N</a:t>
          </a:r>
          <a:endParaRPr lang="zh-CN" altLang="en-US" sz="1800" kern="1200" dirty="0"/>
        </a:p>
      </dsp:txBody>
      <dsp:txXfrm>
        <a:off x="1674384" y="1040549"/>
        <a:ext cx="1484521" cy="890712"/>
      </dsp:txXfrm>
    </dsp:sp>
    <dsp:sp modelId="{F00739B9-0252-47BE-B030-85AE8D71D4BE}">
      <dsp:nvSpPr>
        <dsp:cNvPr id="0" name=""/>
        <dsp:cNvSpPr/>
      </dsp:nvSpPr>
      <dsp:spPr>
        <a:xfrm>
          <a:off x="857897" y="2079714"/>
          <a:ext cx="1484521" cy="890712"/>
        </a:xfrm>
        <a:prstGeom prst="roundRect">
          <a:avLst/>
        </a:prstGeom>
        <a:gradFill rotWithShape="0">
          <a:gsLst>
            <a:gs pos="0">
              <a:schemeClr val="accent5">
                <a:hueOff val="-3096517"/>
                <a:satOff val="31044"/>
                <a:lumOff val="-21569"/>
                <a:alphaOff val="0"/>
                <a:shade val="51000"/>
                <a:satMod val="130000"/>
              </a:schemeClr>
            </a:gs>
            <a:gs pos="80000">
              <a:schemeClr val="accent5">
                <a:hueOff val="-3096517"/>
                <a:satOff val="31044"/>
                <a:lumOff val="-21569"/>
                <a:alphaOff val="0"/>
                <a:shade val="93000"/>
                <a:satMod val="130000"/>
              </a:schemeClr>
            </a:gs>
            <a:gs pos="100000">
              <a:schemeClr val="accent5">
                <a:hueOff val="-3096517"/>
                <a:satOff val="31044"/>
                <a:lumOff val="-2156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(5) </a:t>
          </a:r>
          <a:r>
            <a:rPr lang="zh-CN" sz="1800" kern="1200" dirty="0" smtClean="0"/>
            <a:t>平均传输延迟时间</a:t>
          </a:r>
          <a:r>
            <a:rPr lang="en-US" sz="1800" i="1" kern="1200" dirty="0" err="1" smtClean="0"/>
            <a:t>t</a:t>
          </a:r>
          <a:r>
            <a:rPr lang="en-US" sz="1800" kern="1200" baseline="-25000" dirty="0" err="1" smtClean="0"/>
            <a:t>pd</a:t>
          </a:r>
          <a:endParaRPr lang="zh-CN" altLang="en-US" sz="1800" kern="1200" dirty="0"/>
        </a:p>
      </dsp:txBody>
      <dsp:txXfrm>
        <a:off x="857897" y="2079714"/>
        <a:ext cx="1484521" cy="89071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517ED34-3F94-4BD8-B7C6-5EFB04749167}">
      <dsp:nvSpPr>
        <dsp:cNvPr id="0" name=""/>
        <dsp:cNvSpPr/>
      </dsp:nvSpPr>
      <dsp:spPr>
        <a:xfrm>
          <a:off x="122" y="1043950"/>
          <a:ext cx="1864244" cy="1284464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381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32701AE-7656-4B81-8B56-DDEE9890019E}">
      <dsp:nvSpPr>
        <dsp:cNvPr id="0" name=""/>
        <dsp:cNvSpPr/>
      </dsp:nvSpPr>
      <dsp:spPr>
        <a:xfrm>
          <a:off x="122" y="2328414"/>
          <a:ext cx="1864244" cy="6916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0" numCol="1" spcCol="1270" anchor="t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2300" b="1" kern="1200" dirty="0" smtClean="0"/>
            <a:t>半加器</a:t>
          </a:r>
          <a:endParaRPr lang="zh-CN" altLang="en-US" sz="2300" b="1" kern="1200" dirty="0" smtClean="0"/>
        </a:p>
      </dsp:txBody>
      <dsp:txXfrm>
        <a:off x="122" y="2328414"/>
        <a:ext cx="1864244" cy="691634"/>
      </dsp:txXfrm>
    </dsp:sp>
    <dsp:sp modelId="{E298D020-AEE0-482A-855C-D39869498F14}">
      <dsp:nvSpPr>
        <dsp:cNvPr id="0" name=""/>
        <dsp:cNvSpPr/>
      </dsp:nvSpPr>
      <dsp:spPr>
        <a:xfrm>
          <a:off x="2050869" y="1043950"/>
          <a:ext cx="1864244" cy="1284464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381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C27E9C6-635C-44A8-B0E8-C178226D3D7D}">
      <dsp:nvSpPr>
        <dsp:cNvPr id="0" name=""/>
        <dsp:cNvSpPr/>
      </dsp:nvSpPr>
      <dsp:spPr>
        <a:xfrm>
          <a:off x="2050869" y="2328414"/>
          <a:ext cx="1864244" cy="6916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0" numCol="1" spcCol="1270" anchor="t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b="1" kern="1200" dirty="0" smtClean="0"/>
            <a:t>全加器</a:t>
          </a:r>
          <a:endParaRPr lang="zh-CN" altLang="en-US" sz="2300" b="1" kern="1200" dirty="0" smtClean="0"/>
        </a:p>
      </dsp:txBody>
      <dsp:txXfrm>
        <a:off x="2050869" y="2328414"/>
        <a:ext cx="1864244" cy="691634"/>
      </dsp:txXfrm>
    </dsp:sp>
    <dsp:sp modelId="{7FE91480-1B52-4C17-8EE5-A396D22B1279}">
      <dsp:nvSpPr>
        <dsp:cNvPr id="0" name=""/>
        <dsp:cNvSpPr/>
      </dsp:nvSpPr>
      <dsp:spPr>
        <a:xfrm>
          <a:off x="4101617" y="1043950"/>
          <a:ext cx="2984674" cy="1284464"/>
        </a:xfrm>
        <a:prstGeom prst="round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381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449CA85-5876-4E62-A4C3-A04505932210}">
      <dsp:nvSpPr>
        <dsp:cNvPr id="0" name=""/>
        <dsp:cNvSpPr/>
      </dsp:nvSpPr>
      <dsp:spPr>
        <a:xfrm>
          <a:off x="4661832" y="2328414"/>
          <a:ext cx="1864244" cy="6916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0" numCol="1" spcCol="1270" anchor="t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b="1" kern="1200" dirty="0" smtClean="0"/>
            <a:t>多位加法器</a:t>
          </a:r>
          <a:endParaRPr lang="zh-CN" altLang="en-US" sz="2300" kern="1200" dirty="0"/>
        </a:p>
      </dsp:txBody>
      <dsp:txXfrm>
        <a:off x="4661832" y="2328414"/>
        <a:ext cx="1864244" cy="6916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zh-CN" altLang="en-US"/>
          </a:p>
        </p:txBody>
      </p:sp>
      <p:sp>
        <p:nvSpPr>
          <p:cNvPr id="410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fld id="{C5DE16FD-1C85-4C12-B65A-702D8289E9F7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27CA159-B284-4182-BD38-E008D564FB6A}" type="slidenum">
              <a:rPr lang="en-US" sz="1200">
                <a:ea typeface="宋体" pitchFamily="2" charset="-122"/>
              </a:rPr>
              <a:pPr algn="r"/>
              <a:t>1</a:t>
            </a:fld>
            <a:endParaRPr lang="en-US" sz="1200" dirty="0">
              <a:ea typeface="宋体" pitchFamily="2" charset="-122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t"/>
          <a:lstStyle/>
          <a:p>
            <a:r>
              <a:rPr lang="zh-CN" altLang="en-US"/>
              <a:t>素材天下网 </a:t>
            </a:r>
            <a:r>
              <a:rPr lang="en-US" dirty="0">
                <a:ea typeface="宋体" pitchFamily="2" charset="-122"/>
              </a:rPr>
              <a:t>sucaitianxia.com-PPT</a:t>
            </a:r>
            <a:r>
              <a:rPr lang="zh-CN" altLang="en-US"/>
              <a:t>模板免费下载</a:t>
            </a:r>
            <a:endParaRPr lang="ru-RU" altLang="en-US">
              <a:ea typeface="宋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27CA159-B284-4182-BD38-E008D564FB6A}" type="slidenum">
              <a:rPr lang="en-US" sz="1200">
                <a:solidFill>
                  <a:srgbClr val="000000"/>
                </a:solidFill>
                <a:ea typeface="宋体" pitchFamily="2" charset="-122"/>
              </a:rPr>
              <a:pPr algn="r"/>
              <a:t>18</a:t>
            </a:fld>
            <a:endParaRPr lang="en-US" sz="12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t"/>
          <a:lstStyle/>
          <a:p>
            <a:r>
              <a:rPr lang="zh-CN" altLang="en-US"/>
              <a:t>素材天下网 </a:t>
            </a:r>
            <a:r>
              <a:rPr lang="en-US" dirty="0">
                <a:ea typeface="宋体" pitchFamily="2" charset="-122"/>
              </a:rPr>
              <a:t>sucaitianxia.com-PPT</a:t>
            </a:r>
            <a:r>
              <a:rPr lang="zh-CN" altLang="en-US"/>
              <a:t>模板免费下载</a:t>
            </a:r>
            <a:endParaRPr lang="ru-RU" altLang="en-US">
              <a:ea typeface="宋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27CA159-B284-4182-BD38-E008D564FB6A}" type="slidenum">
              <a:rPr lang="en-US" sz="1200">
                <a:solidFill>
                  <a:srgbClr val="000000"/>
                </a:solidFill>
                <a:ea typeface="宋体" pitchFamily="2" charset="-122"/>
              </a:rPr>
              <a:pPr algn="r"/>
              <a:t>5</a:t>
            </a:fld>
            <a:endParaRPr lang="en-US" sz="12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t"/>
          <a:lstStyle/>
          <a:p>
            <a:r>
              <a:rPr lang="zh-CN" altLang="en-US"/>
              <a:t>素材天下网 </a:t>
            </a:r>
            <a:r>
              <a:rPr lang="en-US" dirty="0">
                <a:ea typeface="宋体" pitchFamily="2" charset="-122"/>
              </a:rPr>
              <a:t>sucaitianxia.com-PPT</a:t>
            </a:r>
            <a:r>
              <a:rPr lang="zh-CN" altLang="en-US"/>
              <a:t>模板免费下载</a:t>
            </a:r>
            <a:endParaRPr lang="ru-RU" altLang="en-US">
              <a:ea typeface="宋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77000" y="1722438"/>
            <a:ext cx="1828800" cy="49069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90600" y="1722438"/>
            <a:ext cx="5334000" cy="49069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906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44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77000" y="1722438"/>
            <a:ext cx="1828800" cy="49069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90600" y="1722438"/>
            <a:ext cx="5334000" cy="49069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906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44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17224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759075"/>
            <a:ext cx="731520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17224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759075"/>
            <a:ext cx="731520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5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indent="266700" algn="ctr"/>
            <a:r>
              <a:rPr lang="zh-CN" altLang="zh-CN" sz="4000" b="1" kern="12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rPr>
              <a:t>第</a:t>
            </a:r>
            <a:r>
              <a:rPr lang="zh-CN" altLang="en-US" sz="4000" b="1" kern="12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rPr>
              <a:t>十一</a:t>
            </a:r>
            <a:r>
              <a:rPr lang="zh-CN" altLang="zh-CN" sz="4000" b="1" kern="12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rPr>
              <a:t>章</a:t>
            </a:r>
            <a:r>
              <a:rPr lang="zh-CN" altLang="en-US" sz="4000" b="1" kern="12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rPr>
              <a:t>　组合逻辑电路</a:t>
            </a:r>
            <a:endParaRPr lang="zh-CN" altLang="zh-CN" sz="4000" b="1" kern="1200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n-cs"/>
            </a:endParaRPr>
          </a:p>
        </p:txBody>
      </p:sp>
      <p:sp>
        <p:nvSpPr>
          <p:cNvPr id="512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95318" y="4114736"/>
            <a:ext cx="6400800" cy="1752600"/>
          </a:xfrm>
        </p:spPr>
        <p:txBody>
          <a:bodyPr/>
          <a:lstStyle/>
          <a:p>
            <a:pPr indent="266700" algn="l">
              <a:spcAft>
                <a:spcPts val="0"/>
              </a:spcAft>
            </a:pP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课题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l"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11.1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逻辑门</a:t>
            </a:r>
          </a:p>
          <a:p>
            <a:pPr indent="266700" algn="l"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11.2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基本逻辑门电路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11.2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集成逻辑门电路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30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3008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）线与功能</a:t>
            </a:r>
            <a:endParaRPr lang="zh-CN" altLang="en-US" sz="2400" dirty="0"/>
          </a:p>
        </p:txBody>
      </p:sp>
      <p:sp>
        <p:nvSpPr>
          <p:cNvPr id="13" name="内容占位符 1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sz="2400" dirty="0" smtClean="0"/>
              <a:t>OC</a:t>
            </a:r>
            <a:r>
              <a:rPr lang="zh-CN" altLang="zh-CN" sz="2400" dirty="0" smtClean="0"/>
              <a:t>门电路的输出端可以并联使用，这种功能称为</a:t>
            </a:r>
            <a:r>
              <a:rPr lang="zh-CN" altLang="zh-CN" sz="2400" b="1" dirty="0" smtClean="0">
                <a:solidFill>
                  <a:schemeClr val="accent2"/>
                </a:solidFill>
                <a:latin typeface="华文彩云" pitchFamily="2" charset="-122"/>
                <a:ea typeface="华文彩云" pitchFamily="2" charset="-122"/>
              </a:rPr>
              <a:t>线与</a:t>
            </a:r>
            <a:r>
              <a:rPr lang="zh-CN" altLang="zh-CN" sz="2400" dirty="0" smtClean="0"/>
              <a:t>功能</a:t>
            </a:r>
            <a:endParaRPr lang="zh-CN" altLang="en-US" sz="2400" dirty="0"/>
          </a:p>
        </p:txBody>
      </p:sp>
      <p:pic>
        <p:nvPicPr>
          <p:cNvPr id="442372" name="Picture 4" descr="d121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782" y="2819416"/>
            <a:ext cx="2575939" cy="3047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11.2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集成逻辑门电路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30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3008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2. TTL</a:t>
            </a:r>
            <a:r>
              <a:rPr lang="zh-CN" altLang="zh-CN" sz="2400" dirty="0" smtClean="0"/>
              <a:t>三态输出与非门（</a:t>
            </a:r>
            <a:r>
              <a:rPr lang="en-US" altLang="zh-CN" sz="2400" dirty="0" smtClean="0"/>
              <a:t>TSL</a:t>
            </a:r>
            <a:r>
              <a:rPr lang="zh-CN" altLang="zh-CN" sz="2400" dirty="0" smtClean="0"/>
              <a:t>门）</a:t>
            </a:r>
            <a:endParaRPr lang="zh-CN" altLang="en-US" sz="2400" dirty="0"/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）工作特点</a:t>
            </a:r>
          </a:p>
          <a:p>
            <a:r>
              <a:rPr lang="zh-CN" altLang="zh-CN" sz="2400" dirty="0" smtClean="0"/>
              <a:t>是一种受控与非门，输出有三种状态。</a:t>
            </a:r>
          </a:p>
          <a:p>
            <a:endParaRPr lang="zh-CN" altLang="en-US" dirty="0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）电路应用</a:t>
            </a:r>
          </a:p>
          <a:p>
            <a:r>
              <a:rPr lang="en-US" altLang="zh-CN" sz="2400" dirty="0" smtClean="0"/>
              <a:t>TSL</a:t>
            </a:r>
            <a:r>
              <a:rPr lang="zh-CN" altLang="zh-CN" sz="2400" dirty="0" smtClean="0"/>
              <a:t>门主要应用于计算机的总线结构中，实现数据和指令的可控传输</a:t>
            </a:r>
          </a:p>
          <a:p>
            <a:endParaRPr lang="zh-CN" altLang="en-US" sz="2400" dirty="0"/>
          </a:p>
        </p:txBody>
      </p:sp>
      <p:pic>
        <p:nvPicPr>
          <p:cNvPr id="472066" name="Picture 2" descr="d1217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94" y="4419574"/>
            <a:ext cx="3623638" cy="1523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4113" name="Object 1"/>
          <p:cNvGraphicFramePr>
            <a:graphicFrameLocks noChangeAspect="1"/>
          </p:cNvGraphicFramePr>
          <p:nvPr/>
        </p:nvGraphicFramePr>
        <p:xfrm>
          <a:off x="5105386" y="4038584"/>
          <a:ext cx="2743128" cy="2716496"/>
        </p:xfrm>
        <a:graphic>
          <a:graphicData uri="http://schemas.openxmlformats.org/presentationml/2006/ole">
            <p:oleObj spid="_x0000_s474113" name="位图图像" r:id="rId4" imgW="7411485" imgH="7333333" progId="PBrush">
              <p:embed/>
            </p:oleObj>
          </a:graphicData>
        </a:graphic>
      </p:graphicFrame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11.2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集成逻辑门电路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30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3008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3. CMOS</a:t>
            </a:r>
            <a:r>
              <a:rPr lang="zh-CN" altLang="zh-CN" sz="2400" dirty="0" smtClean="0"/>
              <a:t>传输门</a:t>
            </a:r>
            <a:endParaRPr lang="zh-CN" altLang="zh-CN" sz="2400" dirty="0"/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）工作特点</a:t>
            </a:r>
          </a:p>
          <a:p>
            <a:r>
              <a:rPr lang="zh-CN" altLang="zh-CN" sz="2400" dirty="0" smtClean="0"/>
              <a:t>传输门是一个双向受控开关，可以双向传送信号。</a:t>
            </a:r>
            <a:r>
              <a:rPr lang="en-US" altLang="zh-CN" sz="2400" i="1" dirty="0" smtClean="0"/>
              <a:t>C</a:t>
            </a:r>
            <a:r>
              <a:rPr lang="zh-CN" altLang="zh-CN" sz="2400" dirty="0" smtClean="0"/>
              <a:t>、</a:t>
            </a:r>
            <a:r>
              <a:rPr lang="en-US" altLang="zh-CN" sz="2400" dirty="0" smtClean="0"/>
              <a:t> </a:t>
            </a:r>
            <a:r>
              <a:rPr lang="zh-CN" altLang="zh-CN" sz="2400" dirty="0" smtClean="0"/>
              <a:t>是两个状态相反的控制端。</a:t>
            </a:r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）应用</a:t>
            </a:r>
          </a:p>
          <a:p>
            <a:r>
              <a:rPr lang="zh-CN" altLang="zh-CN" sz="2400" dirty="0" smtClean="0"/>
              <a:t>该门也是应用在传输线上做开关用。</a:t>
            </a:r>
          </a:p>
        </p:txBody>
      </p:sp>
      <p:sp>
        <p:nvSpPr>
          <p:cNvPr id="4741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84" name="Picture 4" descr="d12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110" y="3352802"/>
            <a:ext cx="4525099" cy="2895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11.2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集成逻辑门电路</a:t>
            </a: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 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11.2.4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门电路应用举例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sz="2400" dirty="0" smtClean="0"/>
              <a:t>1. </a:t>
            </a:r>
            <a:r>
              <a:rPr lang="zh-CN" altLang="zh-CN" sz="2400" dirty="0" smtClean="0"/>
              <a:t>抢答器</a:t>
            </a:r>
            <a:endParaRPr lang="en-US" altLang="zh-CN" sz="2400" dirty="0" smtClean="0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CN" sz="2400" dirty="0" smtClean="0"/>
              <a:t>2. </a:t>
            </a:r>
            <a:r>
              <a:rPr lang="zh-CN" altLang="zh-CN" sz="2400" dirty="0" smtClean="0"/>
              <a:t>数字集成电路与继电器电路的接口电路</a:t>
            </a:r>
          </a:p>
          <a:p>
            <a:endParaRPr lang="zh-CN" altLang="en-US" dirty="0"/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30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3008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81285" name="Picture 5" descr="d1220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376" y="3657594"/>
            <a:ext cx="1828752" cy="1400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287" name="Picture 7" descr="d1220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168" y="5239307"/>
            <a:ext cx="1371564" cy="1618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11.2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集成逻辑门电路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30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3008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3. CPU</a:t>
            </a:r>
            <a:r>
              <a:rPr lang="zh-CN" altLang="zh-CN" sz="2400" dirty="0" smtClean="0"/>
              <a:t>和数据总线之间的接口电路</a:t>
            </a:r>
            <a:endParaRPr lang="zh-CN" altLang="en-US" sz="2400" dirty="0"/>
          </a:p>
        </p:txBody>
      </p:sp>
      <p:pic>
        <p:nvPicPr>
          <p:cNvPr id="482306" name="Picture 2" descr="d122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6" y="3352802"/>
            <a:ext cx="4697303" cy="2743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381110" y="2743218"/>
            <a:ext cx="373370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>
                <a:schemeClr val="accent2"/>
              </a:buClr>
              <a:buFont typeface="Wingdings" pitchFamily="2" charset="2"/>
              <a:buChar char="u"/>
            </a:pPr>
            <a:r>
              <a:rPr lang="en-US" altLang="zh-CN" i="1" dirty="0" smtClean="0"/>
              <a:t>DI</a:t>
            </a:r>
            <a:r>
              <a:rPr lang="en-US" altLang="zh-CN" baseline="-25000" dirty="0" smtClean="0"/>
              <a:t>0</a:t>
            </a:r>
            <a:r>
              <a:rPr lang="en-US" altLang="zh-CN" dirty="0" smtClean="0"/>
              <a:t>~</a:t>
            </a:r>
            <a:r>
              <a:rPr lang="en-US" altLang="zh-CN" i="1" dirty="0" smtClean="0"/>
              <a:t>DI</a:t>
            </a:r>
            <a:r>
              <a:rPr lang="en-US" altLang="zh-CN" baseline="-25000" dirty="0" smtClean="0"/>
              <a:t>3</a:t>
            </a:r>
            <a:r>
              <a:rPr lang="zh-CN" altLang="zh-CN" dirty="0" smtClean="0"/>
              <a:t>为数据输入端</a:t>
            </a:r>
          </a:p>
          <a:p>
            <a:pPr algn="l">
              <a:lnSpc>
                <a:spcPct val="150000"/>
              </a:lnSpc>
              <a:buClr>
                <a:schemeClr val="accent2"/>
              </a:buClr>
              <a:buFont typeface="Wingdings" pitchFamily="2" charset="2"/>
              <a:buChar char="u"/>
            </a:pPr>
            <a:r>
              <a:rPr lang="en-US" altLang="zh-CN" i="1" dirty="0" smtClean="0"/>
              <a:t>DO</a:t>
            </a:r>
            <a:r>
              <a:rPr lang="en-US" altLang="zh-CN" baseline="-25000" dirty="0" smtClean="0"/>
              <a:t>0</a:t>
            </a:r>
            <a:r>
              <a:rPr lang="en-US" altLang="zh-CN" dirty="0" smtClean="0"/>
              <a:t>~</a:t>
            </a:r>
            <a:r>
              <a:rPr lang="en-US" altLang="zh-CN" i="1" dirty="0" smtClean="0"/>
              <a:t>DO</a:t>
            </a:r>
            <a:r>
              <a:rPr lang="en-US" altLang="zh-CN" baseline="-25000" dirty="0" smtClean="0"/>
              <a:t>3</a:t>
            </a:r>
            <a:r>
              <a:rPr lang="zh-CN" altLang="zh-CN" dirty="0" smtClean="0"/>
              <a:t>为数据输出端，它们通常与</a:t>
            </a:r>
            <a:r>
              <a:rPr lang="en-US" altLang="zh-CN" dirty="0" smtClean="0"/>
              <a:t>CPU</a:t>
            </a:r>
            <a:r>
              <a:rPr lang="zh-CN" altLang="zh-CN" dirty="0" smtClean="0"/>
              <a:t>的数据总线相连。</a:t>
            </a:r>
            <a:r>
              <a:rPr lang="en-US" altLang="zh-CN" i="1" dirty="0" smtClean="0"/>
              <a:t>DB</a:t>
            </a:r>
            <a:r>
              <a:rPr lang="en-US" altLang="zh-CN" baseline="-25000" dirty="0" smtClean="0"/>
              <a:t>0</a:t>
            </a:r>
            <a:r>
              <a:rPr lang="en-US" altLang="zh-CN" dirty="0" smtClean="0"/>
              <a:t>~</a:t>
            </a:r>
            <a:r>
              <a:rPr lang="en-US" altLang="zh-CN" i="1" dirty="0" smtClean="0"/>
              <a:t>DB</a:t>
            </a:r>
            <a:r>
              <a:rPr lang="en-US" altLang="zh-CN" baseline="-25000" dirty="0" smtClean="0"/>
              <a:t>3</a:t>
            </a:r>
            <a:r>
              <a:rPr lang="zh-CN" altLang="zh-CN" dirty="0" smtClean="0"/>
              <a:t>为数据总线端，实现数据的收发</a:t>
            </a:r>
          </a:p>
          <a:p>
            <a:pPr algn="l">
              <a:lnSpc>
                <a:spcPct val="150000"/>
              </a:lnSpc>
              <a:buClr>
                <a:schemeClr val="accent2"/>
              </a:buClr>
              <a:buFont typeface="Wingdings" pitchFamily="2" charset="2"/>
              <a:buChar char="u"/>
            </a:pPr>
            <a:r>
              <a:rPr lang="zh-CN" altLang="en-US" dirty="0" smtClean="0"/>
              <a:t>　</a:t>
            </a:r>
            <a:r>
              <a:rPr lang="zh-CN" altLang="zh-CN" dirty="0" smtClean="0"/>
              <a:t>为片选控制端</a:t>
            </a:r>
            <a:r>
              <a:rPr lang="zh-CN" altLang="en-US" dirty="0" smtClean="0"/>
              <a:t>，　</a:t>
            </a:r>
            <a:r>
              <a:rPr lang="zh-CN" altLang="zh-CN" dirty="0" smtClean="0"/>
              <a:t>为使能控制端</a:t>
            </a:r>
          </a:p>
          <a:p>
            <a:endParaRPr lang="zh-CN" altLang="en-US" dirty="0"/>
          </a:p>
        </p:txBody>
      </p:sp>
      <p:sp>
        <p:nvSpPr>
          <p:cNvPr id="4823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2307" name="Object 3"/>
          <p:cNvGraphicFramePr>
            <a:graphicFrameLocks noChangeAspect="1"/>
          </p:cNvGraphicFramePr>
          <p:nvPr/>
        </p:nvGraphicFramePr>
        <p:xfrm>
          <a:off x="685902" y="5638742"/>
          <a:ext cx="414120" cy="380990"/>
        </p:xfrm>
        <a:graphic>
          <a:graphicData uri="http://schemas.openxmlformats.org/presentationml/2006/ole">
            <p:oleObj spid="_x0000_s482307" name="公式" r:id="rId5" imgW="241091" imgH="215713" progId="Equation.3">
              <p:embed/>
            </p:oleObj>
          </a:graphicData>
        </a:graphic>
      </p:graphicFrame>
      <p:sp>
        <p:nvSpPr>
          <p:cNvPr id="4823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2309" name="Object 5"/>
          <p:cNvGraphicFramePr>
            <a:graphicFrameLocks noChangeAspect="1"/>
          </p:cNvGraphicFramePr>
          <p:nvPr/>
        </p:nvGraphicFramePr>
        <p:xfrm>
          <a:off x="3048040" y="5638742"/>
          <a:ext cx="463814" cy="380990"/>
        </p:xfrm>
        <a:graphic>
          <a:graphicData uri="http://schemas.openxmlformats.org/presentationml/2006/ole">
            <p:oleObj spid="_x0000_s482309" name="公式" r:id="rId6" imgW="266353" imgH="215619" progId="Equation.3">
              <p:embed/>
            </p:oleObj>
          </a:graphicData>
        </a:graphic>
      </p:graphicFrame>
      <p:cxnSp>
        <p:nvCxnSpPr>
          <p:cNvPr id="23" name="直接连接符 22"/>
          <p:cNvCxnSpPr/>
          <p:nvPr/>
        </p:nvCxnSpPr>
        <p:spPr bwMode="auto">
          <a:xfrm>
            <a:off x="4191010" y="2590822"/>
            <a:ext cx="0" cy="4114692"/>
          </a:xfrm>
          <a:prstGeom prst="line">
            <a:avLst/>
          </a:prstGeom>
          <a:ln>
            <a:prstDash val="sysDot"/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11.3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常用组合逻辑电路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30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3008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823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823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 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11.3.1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编码器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990694" y="2667020"/>
            <a:ext cx="3581400" cy="3870325"/>
          </a:xfrm>
        </p:spPr>
        <p:txBody>
          <a:bodyPr/>
          <a:lstStyle/>
          <a:p>
            <a:r>
              <a:rPr lang="zh-CN" altLang="zh-CN" sz="2000" dirty="0" smtClean="0"/>
              <a:t>编码：在数字电路中，数字或信息是由“</a:t>
            </a:r>
            <a:r>
              <a:rPr lang="en-US" altLang="zh-CN" sz="2000" dirty="0" smtClean="0"/>
              <a:t>0</a:t>
            </a:r>
            <a:r>
              <a:rPr lang="zh-CN" altLang="zh-CN" sz="2000" dirty="0" smtClean="0"/>
              <a:t>”和“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”组成的二进制代码来表示的。将若干个“</a:t>
            </a:r>
            <a:r>
              <a:rPr lang="en-US" altLang="zh-CN" sz="2000" dirty="0" smtClean="0"/>
              <a:t>0</a:t>
            </a:r>
            <a:r>
              <a:rPr lang="zh-CN" altLang="zh-CN" sz="2000" dirty="0" smtClean="0"/>
              <a:t>”和“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”按一定的规律编排在一起，编成不同的代码，并赋予每个代码固定的含义</a:t>
            </a:r>
            <a:endParaRPr lang="en-US" altLang="zh-CN" sz="2000" dirty="0" smtClean="0"/>
          </a:p>
          <a:p>
            <a:r>
              <a:rPr lang="zh-CN" altLang="zh-CN" sz="2000" dirty="0" smtClean="0"/>
              <a:t>编码器</a:t>
            </a:r>
            <a:r>
              <a:rPr lang="zh-CN" altLang="en-US" sz="2000" dirty="0" smtClean="0"/>
              <a:t>：</a:t>
            </a:r>
            <a:r>
              <a:rPr lang="zh-CN" altLang="zh-CN" sz="2000" dirty="0" smtClean="0"/>
              <a:t>实现编码功能的电路</a:t>
            </a:r>
            <a:endParaRPr lang="zh-CN" altLang="en-US" sz="2000" dirty="0"/>
          </a:p>
        </p:txBody>
      </p:sp>
      <p:pic>
        <p:nvPicPr>
          <p:cNvPr id="19" name="内容占位符 18" descr="3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t="15323" b="21030"/>
          <a:stretch>
            <a:fillRect/>
          </a:stretch>
        </p:blipFill>
        <p:spPr>
          <a:xfrm>
            <a:off x="5105386" y="2514624"/>
            <a:ext cx="2872742" cy="387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11.3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常用组合逻辑电路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30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3008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823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823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"/>
          </p:nvPr>
        </p:nvSpPr>
        <p:spPr>
          <a:xfrm>
            <a:off x="990600" y="1905040"/>
            <a:ext cx="7315200" cy="3870325"/>
          </a:xfrm>
        </p:spPr>
        <p:txBody>
          <a:bodyPr/>
          <a:lstStyle/>
          <a:p>
            <a:r>
              <a:rPr lang="en-US" altLang="zh-CN" sz="2000" dirty="0" smtClean="0"/>
              <a:t>1. </a:t>
            </a:r>
            <a:r>
              <a:rPr lang="zh-CN" altLang="zh-CN" sz="2000" dirty="0" smtClean="0"/>
              <a:t>二进制编码器</a:t>
            </a:r>
          </a:p>
          <a:p>
            <a:r>
              <a:rPr lang="en-US" altLang="zh-CN" sz="2000" dirty="0" smtClean="0"/>
              <a:t>2. </a:t>
            </a:r>
            <a:r>
              <a:rPr lang="zh-CN" altLang="zh-CN" sz="2000" dirty="0" smtClean="0"/>
              <a:t>二——十进制编码器</a:t>
            </a:r>
          </a:p>
          <a:p>
            <a:r>
              <a:rPr lang="zh-CN" altLang="zh-CN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</a:t>
            </a:r>
            <a:r>
              <a:rPr lang="en-US" altLang="zh-CN" sz="2000" dirty="0" smtClean="0"/>
              <a:t>8421BCD</a:t>
            </a:r>
            <a:r>
              <a:rPr lang="zh-CN" altLang="zh-CN" sz="2000" dirty="0" smtClean="0"/>
              <a:t>编码器</a:t>
            </a:r>
            <a:endParaRPr lang="zh-CN" altLang="en-US" sz="2000" dirty="0"/>
          </a:p>
        </p:txBody>
      </p:sp>
      <p:pic>
        <p:nvPicPr>
          <p:cNvPr id="486402" name="Picture 2" descr="d12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70" y="3200406"/>
            <a:ext cx="4648078" cy="3289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7010336" y="3200406"/>
            <a:ext cx="461665" cy="31700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none">
            <a:spAutoFit/>
          </a:bodyPr>
          <a:lstStyle/>
          <a:p>
            <a:r>
              <a:rPr lang="en-US" altLang="zh-CN" sz="1800" dirty="0" smtClean="0">
                <a:solidFill>
                  <a:schemeClr val="accent2"/>
                </a:solidFill>
              </a:rPr>
              <a:t>8421BCD</a:t>
            </a:r>
            <a:r>
              <a:rPr lang="zh-CN" altLang="zh-CN" sz="1800" dirty="0" smtClean="0">
                <a:solidFill>
                  <a:schemeClr val="accent2"/>
                </a:solidFill>
              </a:rPr>
              <a:t>码编码器逻辑电路图</a:t>
            </a:r>
            <a:endParaRPr lang="zh-CN" altLang="en-US" sz="18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0.jpg"/>
          <p:cNvPicPr>
            <a:picLocks noChangeAspect="1"/>
          </p:cNvPicPr>
          <p:nvPr/>
        </p:nvPicPr>
        <p:blipFill>
          <a:blip r:embed="rId3" cstate="print"/>
          <a:srcRect l="4882" t="2440" r="7317"/>
          <a:stretch>
            <a:fillRect/>
          </a:stretch>
        </p:blipFill>
        <p:spPr>
          <a:xfrm>
            <a:off x="0" y="3809990"/>
            <a:ext cx="2743128" cy="30480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19446" y="1905040"/>
            <a:ext cx="5791048" cy="373370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000" dirty="0" smtClean="0"/>
              <a:t>1. TTL</a:t>
            </a:r>
            <a:r>
              <a:rPr lang="zh-CN" altLang="zh-CN" sz="2000" dirty="0" smtClean="0"/>
              <a:t>和</a:t>
            </a:r>
            <a:r>
              <a:rPr lang="en-US" altLang="zh-CN" sz="2000" dirty="0" smtClean="0"/>
              <a:t>CMOS</a:t>
            </a:r>
            <a:r>
              <a:rPr lang="zh-CN" altLang="zh-CN" sz="2000" dirty="0" smtClean="0"/>
              <a:t>集成门电路是数字电路的两大系列，应用中可以互相兼容。这两类电路已经发展的非常规范和成熟，品种齐全。在这两类电路中，除了门电路之外，还有很多特殊功能电路，使用中可以查手册。</a:t>
            </a:r>
          </a:p>
          <a:p>
            <a:r>
              <a:rPr lang="en-US" altLang="zh-CN" sz="2000" dirty="0" smtClean="0"/>
              <a:t>2. </a:t>
            </a:r>
            <a:r>
              <a:rPr lang="zh-CN" altLang="zh-CN" sz="2000" dirty="0" smtClean="0"/>
              <a:t>特殊功能门电路和门电路应用扩展了大家的思路，大家要对所学内容加深理解</a:t>
            </a:r>
            <a:r>
              <a:rPr lang="zh-CN" altLang="en-US" sz="2000" dirty="0" smtClean="0"/>
              <a:t>。</a:t>
            </a:r>
            <a:endParaRPr lang="zh-CN" altLang="zh-CN" sz="2000" dirty="0" smtClean="0"/>
          </a:p>
          <a:p>
            <a:r>
              <a:rPr lang="en-US" altLang="zh-CN" sz="2000" dirty="0" smtClean="0"/>
              <a:t>3.</a:t>
            </a:r>
            <a:r>
              <a:rPr lang="zh-CN" altLang="zh-CN" sz="2000" dirty="0" smtClean="0"/>
              <a:t>编码器就是将代表一定功能的代码转换成二进制代码的电路，通过转换后好用数字电路进行处理。如果要还原为原来的代码，再用译码器。</a:t>
            </a:r>
            <a:endParaRPr lang="zh-CN" altLang="zh-CN" sz="2000" dirty="0"/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zh-CN" altLang="en-US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小结</a:t>
            </a:r>
            <a:endParaRPr lang="zh-CN" altLang="zh-CN" sz="44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95318" y="4114736"/>
            <a:ext cx="6400800" cy="1447808"/>
          </a:xfrm>
        </p:spPr>
        <p:txBody>
          <a:bodyPr/>
          <a:lstStyle/>
          <a:p>
            <a:pPr indent="266700" algn="l">
              <a:spcAft>
                <a:spcPts val="0"/>
              </a:spcAft>
            </a:pP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课题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l"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11.3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常用组合逻辑门电路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11.3  </a:t>
            </a:r>
            <a:r>
              <a:rPr lang="zh-CN" altLang="zh-CN" sz="40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常用组合逻辑电路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08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23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23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 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11.3.2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译码器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990694" y="2667020"/>
            <a:ext cx="3581400" cy="3870325"/>
          </a:xfrm>
        </p:spPr>
        <p:txBody>
          <a:bodyPr/>
          <a:lstStyle/>
          <a:p>
            <a:r>
              <a:rPr lang="zh-CN" altLang="zh-CN" sz="2000" dirty="0" smtClean="0"/>
              <a:t>译码</a:t>
            </a:r>
            <a:r>
              <a:rPr lang="zh-CN" altLang="en-US" sz="2000" dirty="0" smtClean="0"/>
              <a:t>：</a:t>
            </a:r>
            <a:r>
              <a:rPr lang="zh-CN" altLang="zh-CN" sz="2000" dirty="0" smtClean="0"/>
              <a:t>是编码的逆过程，是指将编码后代表某种含义的二进制代码，翻译成相应信息的过程</a:t>
            </a:r>
            <a:endParaRPr lang="en-US" altLang="zh-CN" sz="2000" dirty="0" smtClean="0"/>
          </a:p>
          <a:p>
            <a:r>
              <a:rPr lang="zh-CN" altLang="zh-CN" sz="2000" dirty="0" smtClean="0"/>
              <a:t>译码器</a:t>
            </a:r>
            <a:r>
              <a:rPr lang="zh-CN" altLang="en-US" sz="2000" dirty="0" smtClean="0"/>
              <a:t>：</a:t>
            </a:r>
            <a:r>
              <a:rPr lang="zh-CN" altLang="zh-CN" sz="2000" dirty="0" smtClean="0"/>
              <a:t>实现译码功能的电路</a:t>
            </a:r>
            <a:endParaRPr lang="zh-CN" altLang="en-US" sz="2000" dirty="0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4724400" y="2667020"/>
            <a:ext cx="3581400" cy="3870325"/>
          </a:xfrm>
        </p:spPr>
        <p:txBody>
          <a:bodyPr/>
          <a:lstStyle/>
          <a:p>
            <a:r>
              <a:rPr lang="en-US" altLang="zh-CN" sz="2400" b="1" dirty="0" smtClean="0"/>
              <a:t>1. </a:t>
            </a:r>
            <a:r>
              <a:rPr lang="zh-CN" altLang="zh-CN" sz="2400" b="1" dirty="0" smtClean="0"/>
              <a:t>二进制译码器</a:t>
            </a:r>
            <a:endParaRPr lang="en-US" altLang="zh-CN" sz="2400" b="1" dirty="0" smtClean="0"/>
          </a:p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）集成</a:t>
            </a:r>
            <a:r>
              <a:rPr lang="en-US" altLang="zh-CN" sz="2400" dirty="0" smtClean="0"/>
              <a:t>74LS138</a:t>
            </a:r>
            <a:r>
              <a:rPr lang="zh-CN" altLang="zh-CN" sz="2400" dirty="0" smtClean="0"/>
              <a:t>译码器</a:t>
            </a:r>
          </a:p>
          <a:p>
            <a:endParaRPr lang="zh-CN" altLang="zh-CN" sz="2400" dirty="0"/>
          </a:p>
        </p:txBody>
      </p:sp>
      <p:pic>
        <p:nvPicPr>
          <p:cNvPr id="487426" name="Picture 2" descr="d12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584" y="4190980"/>
            <a:ext cx="2766179" cy="2057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4.jpg"/>
          <p:cNvPicPr>
            <a:picLocks noChangeAspect="1"/>
          </p:cNvPicPr>
          <p:nvPr/>
        </p:nvPicPr>
        <p:blipFill>
          <a:blip r:embed="rId2" cstate="print"/>
          <a:srcRect t="2223" b="4446"/>
          <a:stretch>
            <a:fillRect/>
          </a:stretch>
        </p:blipFill>
        <p:spPr>
          <a:xfrm>
            <a:off x="5701979" y="3962386"/>
            <a:ext cx="3442021" cy="2895614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304912" y="228684"/>
            <a:ext cx="7315200" cy="715962"/>
          </a:xfrm>
        </p:spPr>
        <p:txBody>
          <a:bodyPr/>
          <a:lstStyle/>
          <a:p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学前提示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4294967295"/>
          </p:nvPr>
        </p:nvSpPr>
        <p:spPr>
          <a:xfrm>
            <a:off x="838298" y="2057436"/>
            <a:ext cx="6553028" cy="3870325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zh-CN" altLang="en-US" sz="2000" dirty="0" smtClean="0"/>
              <a:t>　　</a:t>
            </a:r>
            <a:r>
              <a:rPr lang="zh-CN" altLang="zh-CN" sz="2000" dirty="0" smtClean="0"/>
              <a:t>按照数字信号的逻辑关系组合起来的电子电路，称为组合逻辑电路。组合逻辑电路根据不同的功能和用途，都已经集成化和系列化。组合逻辑电路是数字电路的一个重要组成部分，在学习组合逻辑电路时，主要是分析它的逻辑关系，而不再去研究它的内部结构，因为内部结构复杂和应用关系不是很密切。</a:t>
            </a: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2000" dirty="0" smtClean="0"/>
              <a:t>　　</a:t>
            </a:r>
            <a:r>
              <a:rPr lang="zh-CN" altLang="zh-CN" sz="2000" dirty="0" smtClean="0"/>
              <a:t>现在的组合逻辑电路分为由三极管组成的集成电路（简称</a:t>
            </a:r>
            <a:r>
              <a:rPr lang="en-US" altLang="zh-CN" sz="2000" dirty="0" smtClean="0"/>
              <a:t>TTL</a:t>
            </a:r>
            <a:r>
              <a:rPr lang="zh-CN" altLang="zh-CN" sz="2000" dirty="0" smtClean="0"/>
              <a:t>集成电路）和由场效应管组成的集成电路（简称</a:t>
            </a:r>
            <a:r>
              <a:rPr lang="en-US" altLang="zh-CN" sz="2000" dirty="0" smtClean="0"/>
              <a:t>CMOS</a:t>
            </a:r>
            <a:r>
              <a:rPr lang="zh-CN" altLang="zh-CN" sz="2000" dirty="0" smtClean="0"/>
              <a:t>集成电路），</a:t>
            </a:r>
            <a:r>
              <a:rPr lang="en-US" altLang="zh-CN" sz="2000" dirty="0" smtClean="0"/>
              <a:t>TTL</a:t>
            </a:r>
            <a:r>
              <a:rPr lang="zh-CN" altLang="zh-CN" sz="2000" dirty="0" smtClean="0"/>
              <a:t>集成电路功耗大，带负载能力强；</a:t>
            </a:r>
            <a:r>
              <a:rPr lang="en-US" altLang="zh-CN" sz="2000" dirty="0" smtClean="0"/>
              <a:t>CMOS</a:t>
            </a:r>
            <a:r>
              <a:rPr lang="zh-CN" altLang="zh-CN" sz="2000" dirty="0" smtClean="0"/>
              <a:t>集成电路功耗低，适应于大规模集成电路。</a:t>
            </a:r>
            <a:endParaRPr lang="zh-CN" altLang="zh-CN" sz="2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4800594" y="2743218"/>
            <a:ext cx="3428910" cy="236213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11.3  </a:t>
            </a:r>
            <a:r>
              <a:rPr lang="zh-CN" altLang="zh-CN" sz="40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常用组合逻辑电路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08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23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23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内容占位符 1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sz="2400" b="1" dirty="0" smtClean="0"/>
              <a:t>2. </a:t>
            </a:r>
            <a:r>
              <a:rPr lang="zh-CN" altLang="zh-CN" sz="2400" b="1" dirty="0" smtClean="0"/>
              <a:t>二——十进制译码器</a:t>
            </a:r>
            <a:endParaRPr lang="zh-CN" altLang="zh-CN" sz="2400" dirty="0" smtClean="0"/>
          </a:p>
          <a:p>
            <a:r>
              <a:rPr lang="zh-CN" altLang="en-US" sz="2400" dirty="0" smtClean="0"/>
              <a:t>定义：</a:t>
            </a:r>
            <a:r>
              <a:rPr lang="zh-CN" altLang="zh-CN" sz="2400" dirty="0" smtClean="0"/>
              <a:t>将</a:t>
            </a:r>
            <a:r>
              <a:rPr lang="en-US" altLang="zh-CN" sz="2400" dirty="0" smtClean="0"/>
              <a:t>4</a:t>
            </a:r>
            <a:r>
              <a:rPr lang="zh-CN" altLang="zh-CN" sz="2400" dirty="0" smtClean="0"/>
              <a:t>位</a:t>
            </a:r>
            <a:r>
              <a:rPr lang="en-US" altLang="zh-CN" sz="2400" dirty="0" smtClean="0"/>
              <a:t>8421BCD</a:t>
            </a:r>
            <a:r>
              <a:rPr lang="zh-CN" altLang="zh-CN" sz="2400" dirty="0" smtClean="0"/>
              <a:t>码翻译成十个信号或</a:t>
            </a:r>
            <a:r>
              <a:rPr lang="en-US" altLang="zh-CN" sz="2400" dirty="0" smtClean="0"/>
              <a:t>0~9</a:t>
            </a:r>
            <a:r>
              <a:rPr lang="zh-CN" altLang="zh-CN" sz="2400" dirty="0" smtClean="0"/>
              <a:t>十个十进制数码的电路</a:t>
            </a:r>
          </a:p>
          <a:p>
            <a:endParaRPr lang="zh-CN" altLang="en-US" dirty="0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zh-CN" sz="2400" dirty="0" smtClean="0"/>
              <a:t>该译码器的输入端为原码输入，输出端为低电平有效。</a:t>
            </a:r>
          </a:p>
        </p:txBody>
      </p:sp>
      <p:pic>
        <p:nvPicPr>
          <p:cNvPr id="488450" name="Picture 2" descr="d1226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792" y="2819416"/>
            <a:ext cx="3268957" cy="2209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11.3  </a:t>
            </a:r>
            <a:r>
              <a:rPr lang="zh-CN" altLang="zh-CN" sz="40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常用组合逻辑电路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08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23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23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990600" y="1798662"/>
            <a:ext cx="7315200" cy="715962"/>
          </a:xfrm>
        </p:spPr>
        <p:txBody>
          <a:bodyPr/>
          <a:lstStyle/>
          <a:p>
            <a:r>
              <a:rPr lang="en-US" altLang="zh-CN" sz="2400" dirty="0" smtClean="0"/>
              <a:t>3. </a:t>
            </a:r>
            <a:r>
              <a:rPr lang="zh-CN" altLang="zh-CN" sz="2400" dirty="0" smtClean="0"/>
              <a:t>数码显示译码器</a:t>
            </a:r>
            <a:br>
              <a:rPr lang="zh-CN" altLang="zh-CN" sz="2400" dirty="0" smtClean="0"/>
            </a:br>
            <a:r>
              <a:rPr lang="zh-CN" altLang="en-US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）</a:t>
            </a:r>
            <a:r>
              <a:rPr lang="en-US" altLang="zh-CN" sz="2400" dirty="0" smtClean="0"/>
              <a:t> </a:t>
            </a:r>
            <a:r>
              <a:rPr lang="zh-CN" altLang="zh-CN" sz="2400" dirty="0" smtClean="0"/>
              <a:t>七段数码显示器</a:t>
            </a:r>
            <a:endParaRPr lang="zh-CN" altLang="en-US" sz="2400" dirty="0"/>
          </a:p>
        </p:txBody>
      </p:sp>
      <p:sp>
        <p:nvSpPr>
          <p:cNvPr id="18" name="内容占位符 1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）组字原理</a:t>
            </a:r>
          </a:p>
          <a:p>
            <a:r>
              <a:rPr lang="en-US" altLang="zh-CN" sz="2400" dirty="0" smtClean="0"/>
              <a:t>LED</a:t>
            </a:r>
            <a:r>
              <a:rPr lang="zh-CN" altLang="zh-CN" sz="2400" dirty="0" smtClean="0"/>
              <a:t>数码管的发光字段是一只条形的发光二极管。点亮相应的发光字段就可以显示出</a:t>
            </a:r>
            <a:r>
              <a:rPr lang="en-US" altLang="zh-CN" sz="2400" dirty="0" smtClean="0"/>
              <a:t>0~9</a:t>
            </a:r>
            <a:r>
              <a:rPr lang="zh-CN" altLang="zh-CN" sz="2400" dirty="0" smtClean="0"/>
              <a:t>十个不同的数字。</a:t>
            </a:r>
            <a:endParaRPr lang="zh-CN" altLang="en-US" sz="2400" dirty="0"/>
          </a:p>
        </p:txBody>
      </p:sp>
      <p:pic>
        <p:nvPicPr>
          <p:cNvPr id="19" name="内容占位符 18" descr="33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838298" y="2743218"/>
            <a:ext cx="2658159" cy="3482614"/>
          </a:xfrm>
          <a:prstGeom prst="rect">
            <a:avLst/>
          </a:prstGeom>
        </p:spPr>
      </p:pic>
      <p:pic>
        <p:nvPicPr>
          <p:cNvPr id="489474" name="Picture 2" descr="d122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18" y="5410148"/>
            <a:ext cx="5074436" cy="923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 bwMode="auto">
          <a:xfrm>
            <a:off x="4781740" y="2933322"/>
            <a:ext cx="3828754" cy="2666930"/>
          </a:xfrm>
          <a:prstGeom prst="rect">
            <a:avLst/>
          </a:prstGeom>
          <a:ln>
            <a:headEnd type="none" w="med" len="med"/>
            <a:tailEnd type="none" w="med" len="med"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11.3  </a:t>
            </a:r>
            <a:r>
              <a:rPr lang="zh-CN" altLang="zh-CN" sz="40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常用组合逻辑电路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08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23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23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）七段显示译码器</a:t>
            </a:r>
            <a:endParaRPr lang="zh-CN" altLang="en-US" sz="2400" dirty="0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1066892" y="3048010"/>
            <a:ext cx="3505108" cy="2362222"/>
          </a:xfrm>
          <a:prstGeom prst="homePlate">
            <a:avLst>
              <a:gd name="adj" fmla="val 49601"/>
            </a:avLst>
          </a:prstGeom>
          <a:effectLst>
            <a:glow rad="1016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indent="0">
              <a:spcBef>
                <a:spcPts val="0"/>
              </a:spcBef>
              <a:buNone/>
            </a:pPr>
            <a:r>
              <a:rPr lang="zh-CN" altLang="zh-CN" sz="2400" dirty="0" smtClean="0"/>
              <a:t>七段显示译码器的作用是将四位</a:t>
            </a:r>
            <a:r>
              <a:rPr lang="en-US" altLang="zh-CN" sz="2400" dirty="0" smtClean="0"/>
              <a:t>8421BCD</a:t>
            </a:r>
            <a:r>
              <a:rPr lang="zh-CN" altLang="zh-CN" sz="2400" dirty="0" smtClean="0"/>
              <a:t>码，翻译成能显示十进制数的七字段的驱动码</a:t>
            </a:r>
            <a:endParaRPr lang="zh-CN" altLang="en-US" sz="2400" dirty="0"/>
          </a:p>
        </p:txBody>
      </p:sp>
      <p:pic>
        <p:nvPicPr>
          <p:cNvPr id="490498" name="Picture 2" descr="d1230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792" y="3048010"/>
            <a:ext cx="3649299" cy="2438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11.3  </a:t>
            </a:r>
            <a:r>
              <a:rPr lang="zh-CN" altLang="zh-CN" sz="40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常用组合逻辑电路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08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23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23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 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11.3.3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加法器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" name="内容占位符 1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zh-CN" dirty="0" smtClean="0"/>
              <a:t>加法是最基本的数值</a:t>
            </a:r>
            <a:r>
              <a:rPr lang="zh-CN" altLang="zh-CN" dirty="0" smtClean="0"/>
              <a:t>运算</a:t>
            </a:r>
            <a:endParaRPr lang="en-US" altLang="zh-CN" dirty="0" smtClean="0"/>
          </a:p>
          <a:p>
            <a:r>
              <a:rPr lang="zh-CN" altLang="zh-CN" dirty="0" smtClean="0"/>
              <a:t>实现</a:t>
            </a:r>
            <a:r>
              <a:rPr lang="zh-CN" altLang="zh-CN" dirty="0" smtClean="0"/>
              <a:t>加法运算的电路称为</a:t>
            </a:r>
            <a:r>
              <a:rPr lang="zh-CN" altLang="zh-CN" dirty="0" smtClean="0"/>
              <a:t>加法器</a:t>
            </a:r>
            <a:endParaRPr lang="zh-CN" altLang="en-US" dirty="0"/>
          </a:p>
        </p:txBody>
      </p:sp>
      <p:sp>
        <p:nvSpPr>
          <p:cNvPr id="14" name="线形标注 1(带强调线) 13"/>
          <p:cNvSpPr/>
          <p:nvPr/>
        </p:nvSpPr>
        <p:spPr bwMode="auto">
          <a:xfrm>
            <a:off x="5105386" y="3429000"/>
            <a:ext cx="2819326" cy="1904950"/>
          </a:xfrm>
          <a:prstGeom prst="accentCallout1">
            <a:avLst>
              <a:gd name="adj1" fmla="val 61309"/>
              <a:gd name="adj2" fmla="val -9002"/>
              <a:gd name="adj3" fmla="val 61271"/>
              <a:gd name="adj4" fmla="val -93837"/>
            </a:avLst>
          </a:prstGeom>
          <a:ln w="19050"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lang="zh-CN" altLang="zh-CN" b="1" dirty="0" smtClean="0"/>
              <a:t>半加器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全加器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多位</a:t>
            </a:r>
            <a:r>
              <a:rPr lang="zh-CN" altLang="zh-CN" b="1" dirty="0" smtClean="0"/>
              <a:t>加法器</a:t>
            </a:r>
            <a:endParaRPr lang="zh-CN" alt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11.3  </a:t>
            </a:r>
            <a:r>
              <a:rPr lang="zh-CN" altLang="zh-CN" sz="40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常用组合逻辑电路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008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23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23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1. </a:t>
            </a:r>
            <a:r>
              <a:rPr lang="zh-CN" altLang="zh-CN" sz="2400" dirty="0" smtClean="0"/>
              <a:t>半加器</a:t>
            </a:r>
            <a:endParaRPr lang="zh-CN" altLang="en-US" sz="2400" dirty="0"/>
          </a:p>
        </p:txBody>
      </p:sp>
      <p:graphicFrame>
        <p:nvGraphicFramePr>
          <p:cNvPr id="17" name="图示 16"/>
          <p:cNvGraphicFramePr/>
          <p:nvPr/>
        </p:nvGraphicFramePr>
        <p:xfrm>
          <a:off x="914496" y="2590822"/>
          <a:ext cx="708641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0.jpg"/>
          <p:cNvPicPr>
            <a:picLocks noChangeAspect="1"/>
          </p:cNvPicPr>
          <p:nvPr/>
        </p:nvPicPr>
        <p:blipFill>
          <a:blip r:embed="rId3" cstate="print">
            <a:grayscl/>
          </a:blip>
          <a:srcRect l="4882" t="2440" r="7317"/>
          <a:stretch>
            <a:fillRect/>
          </a:stretch>
        </p:blipFill>
        <p:spPr>
          <a:xfrm>
            <a:off x="0" y="3809990"/>
            <a:ext cx="2743128" cy="30480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19446" y="1905040"/>
            <a:ext cx="5791048" cy="373370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000" dirty="0" smtClean="0"/>
              <a:t>1.</a:t>
            </a:r>
            <a:r>
              <a:rPr lang="zh-CN" altLang="zh-CN" sz="2000" dirty="0" smtClean="0"/>
              <a:t>译码器是编码器的逆电路。编码器和译码器一般用在数字电路的接口，因为编码器将逻辑变量编为二进制代码，才能由数字电路来处理；在终端如果需要显示、驱动设备运行，再通过译码器恢复为编码时的逻辑变量。</a:t>
            </a:r>
          </a:p>
          <a:p>
            <a:r>
              <a:rPr lang="en-US" altLang="zh-CN" sz="2000" dirty="0" smtClean="0"/>
              <a:t>2.</a:t>
            </a:r>
            <a:r>
              <a:rPr lang="zh-CN" altLang="zh-CN" sz="2000" dirty="0" smtClean="0"/>
              <a:t>加法器是逻辑运算中的一个部件，在逻辑运算中需要两个代码相加或者相乘，就用到加法器。</a:t>
            </a:r>
          </a:p>
          <a:p>
            <a:r>
              <a:rPr lang="en-US" altLang="zh-CN" sz="2000" dirty="0" smtClean="0"/>
              <a:t>3.</a:t>
            </a:r>
            <a:r>
              <a:rPr lang="zh-CN" altLang="zh-CN" sz="2000" dirty="0" smtClean="0"/>
              <a:t>本章只是介绍了部分组合逻辑电路，还有很多其他电路不能一一介绍，大家可以参考阅读其他科技书籍。</a:t>
            </a:r>
            <a:endParaRPr lang="zh-CN" altLang="zh-CN" sz="2000" dirty="0"/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zh-CN" altLang="en-US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小结</a:t>
            </a:r>
            <a:endParaRPr lang="zh-CN" altLang="zh-CN" sz="44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11.1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逻辑门</a:t>
            </a: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11.1.1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基本逻辑门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>
          <a:xfrm>
            <a:off x="990600" y="2759075"/>
            <a:ext cx="2133638" cy="3870325"/>
          </a:xfrm>
        </p:spPr>
        <p:txBody>
          <a:bodyPr/>
          <a:lstStyle/>
          <a:p>
            <a:r>
              <a:rPr lang="en-US" altLang="zh-CN" sz="2400" dirty="0" smtClean="0"/>
              <a:t>1. </a:t>
            </a:r>
            <a:r>
              <a:rPr lang="zh-CN" altLang="zh-CN" sz="2400" dirty="0" smtClean="0"/>
              <a:t>与门</a:t>
            </a:r>
            <a:endParaRPr lang="en-US" altLang="zh-CN" sz="2400" dirty="0" smtClean="0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3276634" y="2743218"/>
            <a:ext cx="2209742" cy="3870325"/>
          </a:xfrm>
        </p:spPr>
        <p:txBody>
          <a:bodyPr/>
          <a:lstStyle/>
          <a:p>
            <a:r>
              <a:rPr lang="en-US" altLang="zh-CN" sz="2400" dirty="0" smtClean="0"/>
              <a:t>2. </a:t>
            </a:r>
            <a:r>
              <a:rPr lang="zh-CN" altLang="zh-CN" sz="2400" dirty="0" smtClean="0"/>
              <a:t>或门</a:t>
            </a:r>
          </a:p>
          <a:p>
            <a:endParaRPr lang="zh-CN" altLang="en-US" dirty="0"/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内容占位符 10"/>
          <p:cNvSpPr txBox="1">
            <a:spLocks/>
          </p:cNvSpPr>
          <p:nvPr/>
        </p:nvSpPr>
        <p:spPr bwMode="auto">
          <a:xfrm>
            <a:off x="5562574" y="2743218"/>
            <a:ext cx="2514628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0" hangingPunct="0">
              <a:spcBef>
                <a:spcPct val="20000"/>
              </a:spcBef>
              <a:buFontTx/>
              <a:buChar char="•"/>
            </a:pPr>
            <a:r>
              <a:rPr lang="en-US" altLang="zh-CN" dirty="0" smtClean="0"/>
              <a:t>3. </a:t>
            </a:r>
            <a:r>
              <a:rPr lang="zh-CN" altLang="zh-CN" dirty="0" smtClean="0"/>
              <a:t>非门</a:t>
            </a:r>
            <a:endParaRPr lang="zh-CN" altLang="en-US" dirty="0" smtClean="0"/>
          </a:p>
        </p:txBody>
      </p:sp>
      <p:pic>
        <p:nvPicPr>
          <p:cNvPr id="2" name="Picture 2" descr="d12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031" y="3809990"/>
            <a:ext cx="2559811" cy="14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5332" name="Picture 4" descr="d12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26561" y="3809990"/>
            <a:ext cx="2564607" cy="14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5333" name="Picture 5" descr="d12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366" y="3809990"/>
            <a:ext cx="2819326" cy="1431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11.1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逻辑门</a:t>
            </a: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11.1.2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复合逻辑门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>
          <a:xfrm>
            <a:off x="990600" y="2759075"/>
            <a:ext cx="2133638" cy="3870325"/>
          </a:xfrm>
        </p:spPr>
        <p:txBody>
          <a:bodyPr/>
          <a:lstStyle/>
          <a:p>
            <a:r>
              <a:rPr lang="en-US" altLang="zh-CN" sz="2400" dirty="0" smtClean="0"/>
              <a:t>1. </a:t>
            </a:r>
            <a:r>
              <a:rPr lang="zh-CN" altLang="zh-CN" sz="2400" dirty="0" smtClean="0"/>
              <a:t>与非门</a:t>
            </a:r>
            <a:endParaRPr lang="en-US" altLang="zh-CN" sz="2400" dirty="0" smtClean="0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3276634" y="2743218"/>
            <a:ext cx="2209742" cy="3870325"/>
          </a:xfrm>
        </p:spPr>
        <p:txBody>
          <a:bodyPr/>
          <a:lstStyle/>
          <a:p>
            <a:r>
              <a:rPr lang="en-US" altLang="zh-CN" sz="2400" dirty="0" smtClean="0"/>
              <a:t>2. </a:t>
            </a:r>
            <a:r>
              <a:rPr lang="zh-CN" altLang="zh-CN" sz="2400" dirty="0" smtClean="0"/>
              <a:t>或非门</a:t>
            </a:r>
            <a:endParaRPr lang="zh-CN" altLang="en-US" dirty="0"/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内容占位符 10"/>
          <p:cNvSpPr txBox="1">
            <a:spLocks/>
          </p:cNvSpPr>
          <p:nvPr/>
        </p:nvSpPr>
        <p:spPr bwMode="auto">
          <a:xfrm>
            <a:off x="5562574" y="2743218"/>
            <a:ext cx="2514628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0" hangingPunct="0">
              <a:spcBef>
                <a:spcPct val="20000"/>
              </a:spcBef>
              <a:buChar char="•"/>
            </a:pPr>
            <a:r>
              <a:rPr lang="en-US" altLang="zh-CN" dirty="0" smtClean="0">
                <a:latin typeface="+mn-lt"/>
              </a:rPr>
              <a:t>3. </a:t>
            </a:r>
            <a:r>
              <a:rPr lang="zh-CN" altLang="zh-CN" dirty="0" smtClean="0">
                <a:latin typeface="+mn-lt"/>
              </a:rPr>
              <a:t>异或门</a:t>
            </a:r>
          </a:p>
        </p:txBody>
      </p:sp>
      <p:pic>
        <p:nvPicPr>
          <p:cNvPr id="428034" name="Picture 2" descr="d1210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506" y="3581396"/>
            <a:ext cx="3345940" cy="990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8035" name="Picture 3" descr="d1211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48" y="5029158"/>
            <a:ext cx="3555907" cy="1066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8036" name="Picture 4" descr="d1212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366" y="3505198"/>
            <a:ext cx="2550628" cy="1523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95318" y="4114736"/>
            <a:ext cx="6400800" cy="1752600"/>
          </a:xfrm>
        </p:spPr>
        <p:txBody>
          <a:bodyPr/>
          <a:lstStyle/>
          <a:p>
            <a:pPr indent="266700" algn="l">
              <a:spcAft>
                <a:spcPts val="0"/>
              </a:spcAft>
            </a:pP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课题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l"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11.2 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集成逻辑门电路</a:t>
            </a:r>
          </a:p>
          <a:p>
            <a:pPr indent="266700" algn="l"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11.3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常用组合逻辑门电路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11.2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集成逻辑门电路</a:t>
            </a: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11.2.1  TTL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门电路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zh-CN" sz="2400" dirty="0" smtClean="0"/>
              <a:t>⒈ </a:t>
            </a:r>
            <a:r>
              <a:rPr lang="en-US" altLang="zh-CN" sz="2400" dirty="0" smtClean="0"/>
              <a:t>TTL</a:t>
            </a:r>
            <a:r>
              <a:rPr lang="zh-CN" altLang="zh-CN" sz="2400" dirty="0" smtClean="0"/>
              <a:t>电路系列划分及特点</a:t>
            </a:r>
            <a:endParaRPr lang="zh-CN" altLang="en-US" sz="2400" dirty="0"/>
          </a:p>
        </p:txBody>
      </p:sp>
      <p:sp>
        <p:nvSpPr>
          <p:cNvPr id="14" name="内容占位符 1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CN" sz="2400" dirty="0" smtClean="0"/>
              <a:t>2. TTL</a:t>
            </a:r>
            <a:r>
              <a:rPr lang="zh-CN" altLang="zh-CN" sz="2400" dirty="0" smtClean="0"/>
              <a:t>与非门电路的结构与主要参数</a:t>
            </a:r>
          </a:p>
          <a:p>
            <a:endParaRPr lang="zh-CN" altLang="en-US" dirty="0"/>
          </a:p>
        </p:txBody>
      </p:sp>
      <p:sp>
        <p:nvSpPr>
          <p:cNvPr id="15" name="圆角矩形 14"/>
          <p:cNvSpPr/>
          <p:nvPr/>
        </p:nvSpPr>
        <p:spPr bwMode="auto">
          <a:xfrm>
            <a:off x="1295486" y="3962386"/>
            <a:ext cx="1371564" cy="144776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54</a:t>
            </a:r>
            <a:r>
              <a:rPr lang="zh-CN" altLang="zh-CN" dirty="0" smtClean="0"/>
              <a:t>系列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圆角矩形 16"/>
          <p:cNvSpPr/>
          <p:nvPr/>
        </p:nvSpPr>
        <p:spPr bwMode="auto">
          <a:xfrm>
            <a:off x="3048040" y="3962386"/>
            <a:ext cx="1371564" cy="144776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74</a:t>
            </a:r>
            <a:r>
              <a:rPr lang="zh-CN" altLang="zh-CN" dirty="0" smtClean="0"/>
              <a:t>系列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8" name="图示 17"/>
          <p:cNvGraphicFramePr/>
          <p:nvPr/>
        </p:nvGraphicFramePr>
        <p:xfrm>
          <a:off x="4952990" y="3733792"/>
          <a:ext cx="3200316" cy="2971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11.2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集成逻辑门电路</a:t>
            </a: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 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11.2.2  CMOS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门电路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1.</a:t>
            </a:r>
            <a:r>
              <a:rPr lang="zh-CN" altLang="zh-CN" sz="2000" dirty="0" smtClean="0"/>
              <a:t> </a:t>
            </a:r>
            <a:r>
              <a:rPr lang="en-US" altLang="zh-CN" sz="2000" dirty="0" smtClean="0"/>
              <a:t>CMOS</a:t>
            </a:r>
            <a:r>
              <a:rPr lang="zh-CN" altLang="zh-CN" sz="2000" dirty="0" smtClean="0"/>
              <a:t>门电路功能及特点</a:t>
            </a:r>
          </a:p>
          <a:p>
            <a:r>
              <a:rPr lang="zh-CN" altLang="zh-CN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）功能</a:t>
            </a:r>
          </a:p>
          <a:p>
            <a:r>
              <a:rPr lang="en-US" altLang="zh-CN" sz="2000" dirty="0" smtClean="0"/>
              <a:t>CMOS</a:t>
            </a:r>
            <a:r>
              <a:rPr lang="zh-CN" altLang="zh-CN" sz="2000" dirty="0" smtClean="0"/>
              <a:t>门电路的逻辑功能与</a:t>
            </a:r>
            <a:r>
              <a:rPr lang="en-US" altLang="zh-CN" sz="2000" dirty="0" smtClean="0"/>
              <a:t>TTL</a:t>
            </a:r>
            <a:r>
              <a:rPr lang="zh-CN" altLang="zh-CN" sz="2000" dirty="0" smtClean="0"/>
              <a:t>门电路没有任何区别，图形符号也相同。</a:t>
            </a:r>
          </a:p>
          <a:p>
            <a:r>
              <a:rPr lang="zh-CN" altLang="zh-CN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）分类</a:t>
            </a:r>
          </a:p>
          <a:p>
            <a:r>
              <a:rPr lang="zh-CN" altLang="zh-CN" sz="2000" dirty="0" smtClean="0"/>
              <a:t>普通型：</a:t>
            </a:r>
            <a:r>
              <a:rPr lang="en-US" altLang="zh-CN" sz="2000" dirty="0" smtClean="0"/>
              <a:t>CC4000</a:t>
            </a:r>
            <a:r>
              <a:rPr lang="zh-CN" altLang="zh-CN" sz="2000" dirty="0" smtClean="0"/>
              <a:t>系列，工作电压为</a:t>
            </a:r>
            <a:r>
              <a:rPr lang="en-US" altLang="zh-CN" sz="2000" dirty="0" smtClean="0"/>
              <a:t>3V~18V</a:t>
            </a:r>
            <a:r>
              <a:rPr lang="zh-CN" altLang="zh-CN" sz="2000" dirty="0" smtClean="0"/>
              <a:t>；</a:t>
            </a:r>
            <a:endParaRPr lang="en-US" altLang="zh-CN" sz="2000" dirty="0" smtClean="0"/>
          </a:p>
          <a:p>
            <a:r>
              <a:rPr lang="zh-CN" altLang="zh-CN" sz="2000" dirty="0" smtClean="0"/>
              <a:t>高速型：</a:t>
            </a:r>
            <a:r>
              <a:rPr lang="en-US" altLang="zh-CN" sz="2000" dirty="0" smtClean="0"/>
              <a:t>74HC</a:t>
            </a:r>
            <a:r>
              <a:rPr lang="zh-CN" altLang="zh-CN" sz="2000" dirty="0" smtClean="0"/>
              <a:t>系列，工作电压为</a:t>
            </a:r>
            <a:r>
              <a:rPr lang="en-US" altLang="zh-CN" sz="2000" dirty="0" smtClean="0"/>
              <a:t>2V~6V</a:t>
            </a:r>
            <a:r>
              <a:rPr lang="zh-CN" altLang="zh-CN" sz="2000" dirty="0" smtClean="0"/>
              <a:t>；</a:t>
            </a:r>
            <a:r>
              <a:rPr lang="en-US" altLang="zh-CN" sz="2000" dirty="0" smtClean="0"/>
              <a:t>74HCT</a:t>
            </a:r>
            <a:r>
              <a:rPr lang="zh-CN" altLang="zh-CN" sz="2000" dirty="0" smtClean="0"/>
              <a:t>系列，工作电压为</a:t>
            </a:r>
            <a:r>
              <a:rPr lang="en-US" altLang="zh-CN" sz="2000" dirty="0" smtClean="0"/>
              <a:t>4.5V~5.5V</a:t>
            </a:r>
            <a:r>
              <a:rPr lang="zh-CN" altLang="zh-CN" sz="2000" dirty="0" smtClean="0"/>
              <a:t>。</a:t>
            </a:r>
            <a:r>
              <a:rPr lang="en-US" altLang="zh-CN" sz="2000" dirty="0" smtClean="0"/>
              <a:t>          </a:t>
            </a:r>
            <a:endParaRPr lang="zh-CN" altLang="zh-CN" sz="2000" dirty="0" smtClean="0"/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11.2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集成逻辑门电路</a:t>
            </a:r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000" dirty="0" smtClean="0"/>
              <a:t>（</a:t>
            </a:r>
            <a:r>
              <a:rPr lang="en-US" altLang="zh-CN" sz="2000" dirty="0" smtClean="0"/>
              <a:t>3</a:t>
            </a:r>
            <a:r>
              <a:rPr lang="zh-CN" altLang="zh-CN" sz="2000" dirty="0" smtClean="0"/>
              <a:t>）兼容</a:t>
            </a:r>
            <a:r>
              <a:rPr lang="en-US" altLang="zh-CN" sz="2000" dirty="0" smtClean="0"/>
              <a:t>   </a:t>
            </a:r>
            <a:endParaRPr lang="zh-CN" altLang="zh-CN" sz="2000" dirty="0" smtClean="0"/>
          </a:p>
          <a:p>
            <a:r>
              <a:rPr lang="en-US" altLang="zh-CN" sz="2000" dirty="0" smtClean="0"/>
              <a:t>CMOS</a:t>
            </a:r>
            <a:r>
              <a:rPr lang="zh-CN" altLang="zh-CN" sz="2000" dirty="0" smtClean="0"/>
              <a:t>门电路与</a:t>
            </a:r>
            <a:r>
              <a:rPr lang="en-US" altLang="zh-CN" sz="2000" dirty="0" smtClean="0"/>
              <a:t>TTL</a:t>
            </a:r>
            <a:r>
              <a:rPr lang="zh-CN" altLang="zh-CN" sz="2000" dirty="0" smtClean="0"/>
              <a:t>门电路可以在同一电路中应用。使用电压按</a:t>
            </a:r>
            <a:r>
              <a:rPr lang="en-US" altLang="zh-CN" sz="2000" dirty="0" smtClean="0"/>
              <a:t>TTL</a:t>
            </a:r>
            <a:r>
              <a:rPr lang="zh-CN" altLang="zh-CN" sz="2000" dirty="0" smtClean="0"/>
              <a:t>门电路要求使用。</a:t>
            </a:r>
          </a:p>
          <a:p>
            <a:r>
              <a:rPr lang="zh-CN" altLang="zh-CN" sz="2000" b="1" dirty="0" smtClean="0">
                <a:solidFill>
                  <a:schemeClr val="accent2"/>
                </a:solidFill>
                <a:latin typeface="华文彩云" pitchFamily="2" charset="-122"/>
                <a:ea typeface="华文彩云" pitchFamily="2" charset="-122"/>
              </a:rPr>
              <a:t>缺点</a:t>
            </a:r>
            <a:r>
              <a:rPr lang="zh-CN" altLang="en-US" sz="2000" b="1" dirty="0" smtClean="0">
                <a:solidFill>
                  <a:schemeClr val="accent2"/>
                </a:solidFill>
                <a:latin typeface="华文彩云" pitchFamily="2" charset="-122"/>
                <a:ea typeface="华文彩云" pitchFamily="2" charset="-122"/>
              </a:rPr>
              <a:t>：</a:t>
            </a:r>
            <a:r>
              <a:rPr lang="zh-CN" altLang="zh-CN" sz="2000" dirty="0" smtClean="0"/>
              <a:t>工作速度低，</a:t>
            </a:r>
            <a:endParaRPr lang="en-US" altLang="zh-CN" sz="2000" dirty="0" smtClean="0"/>
          </a:p>
          <a:p>
            <a:r>
              <a:rPr lang="zh-CN" altLang="zh-CN" sz="2000" b="1" dirty="0" smtClean="0">
                <a:solidFill>
                  <a:schemeClr val="accent2"/>
                </a:solidFill>
                <a:latin typeface="华文彩云" pitchFamily="2" charset="-122"/>
                <a:ea typeface="华文彩云" pitchFamily="2" charset="-122"/>
              </a:rPr>
              <a:t>优点</a:t>
            </a:r>
            <a:r>
              <a:rPr lang="zh-CN" altLang="en-US" sz="2000" b="1" dirty="0" smtClean="0">
                <a:solidFill>
                  <a:schemeClr val="accent2"/>
                </a:solidFill>
                <a:latin typeface="华文彩云" pitchFamily="2" charset="-122"/>
                <a:ea typeface="华文彩云" pitchFamily="2" charset="-122"/>
              </a:rPr>
              <a:t>：</a:t>
            </a:r>
            <a:r>
              <a:rPr lang="zh-CN" altLang="zh-CN" sz="2000" dirty="0" smtClean="0"/>
              <a:t>制造工艺简单，集成度高，工作电压范围宽，抗干扰能力强，工作过程中功耗较低，扇出系数大。</a:t>
            </a:r>
          </a:p>
          <a:p>
            <a:r>
              <a:rPr lang="zh-CN" altLang="zh-CN" sz="2000" dirty="0" smtClean="0"/>
              <a:t>需要指出的是，</a:t>
            </a:r>
            <a:r>
              <a:rPr lang="en-US" altLang="zh-CN" sz="2000" dirty="0" smtClean="0"/>
              <a:t>CMOS</a:t>
            </a:r>
            <a:r>
              <a:rPr lang="zh-CN" altLang="zh-CN" sz="2000" dirty="0" smtClean="0"/>
              <a:t>门电路的有关参数值是随所加电源电压</a:t>
            </a:r>
            <a:r>
              <a:rPr lang="en-US" altLang="zh-CN" sz="2000" dirty="0" smtClean="0"/>
              <a:t>+</a:t>
            </a:r>
            <a:r>
              <a:rPr lang="en-US" altLang="zh-CN" sz="2000" i="1" dirty="0" smtClean="0"/>
              <a:t>V</a:t>
            </a:r>
            <a:r>
              <a:rPr lang="en-US" altLang="zh-CN" sz="2000" baseline="-25000" dirty="0" smtClean="0"/>
              <a:t>DD</a:t>
            </a:r>
            <a:r>
              <a:rPr lang="zh-CN" altLang="zh-CN" sz="2000" dirty="0" smtClean="0"/>
              <a:t>的变化而变化的。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11.2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集成逻辑门电路</a:t>
            </a: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 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11.2.3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特殊逻辑门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sz="2400" dirty="0" smtClean="0"/>
              <a:t>1. </a:t>
            </a:r>
            <a:r>
              <a:rPr lang="zh-CN" altLang="zh-CN" sz="2400" dirty="0" smtClean="0"/>
              <a:t>集电极开路“与非”门（</a:t>
            </a:r>
            <a:r>
              <a:rPr lang="en-US" altLang="zh-CN" sz="2400" dirty="0" smtClean="0"/>
              <a:t>OC</a:t>
            </a:r>
            <a:r>
              <a:rPr lang="zh-CN" altLang="zh-CN" sz="2400" dirty="0" smtClean="0"/>
              <a:t>门）</a:t>
            </a:r>
            <a:endParaRPr lang="en-US" altLang="zh-CN" sz="2400" dirty="0" smtClean="0"/>
          </a:p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）工作原理</a:t>
            </a:r>
            <a:endParaRPr lang="en-US" altLang="zh-CN" sz="2400" dirty="0" smtClean="0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）电路连接</a:t>
            </a:r>
          </a:p>
          <a:p>
            <a:endParaRPr lang="zh-CN" altLang="en-US" dirty="0"/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30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081" name="Object 1"/>
          <p:cNvGraphicFramePr>
            <a:graphicFrameLocks noChangeAspect="1"/>
          </p:cNvGraphicFramePr>
          <p:nvPr/>
        </p:nvGraphicFramePr>
        <p:xfrm>
          <a:off x="5181584" y="3657594"/>
          <a:ext cx="2578206" cy="1981148"/>
        </p:xfrm>
        <a:graphic>
          <a:graphicData uri="http://schemas.openxmlformats.org/presentationml/2006/ole">
            <p:oleObj spid="_x0000_s430081" name="位图图像" r:id="rId4" imgW="7485714" imgH="5753903" progId="PBrush">
              <p:embed/>
            </p:oleObj>
          </a:graphicData>
        </a:graphic>
      </p:graphicFrame>
      <p:sp>
        <p:nvSpPr>
          <p:cNvPr id="43008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083" name="Object 3"/>
          <p:cNvGraphicFramePr>
            <a:graphicFrameLocks noChangeAspect="1"/>
          </p:cNvGraphicFramePr>
          <p:nvPr/>
        </p:nvGraphicFramePr>
        <p:xfrm>
          <a:off x="1600278" y="4267178"/>
          <a:ext cx="1904950" cy="769307"/>
        </p:xfrm>
        <a:graphic>
          <a:graphicData uri="http://schemas.openxmlformats.org/presentationml/2006/ole">
            <p:oleObj spid="_x0000_s430083" name="公式" r:id="rId5" imgW="494870" imgH="203024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-24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04040"/>
        </a:accent4>
        <a:accent5>
          <a:srgbClr val="AAB6D4"/>
        </a:accent5>
        <a:accent6>
          <a:srgbClr val="043C7E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B41D4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382E46"/>
        </a:lt2>
        <a:accent1>
          <a:srgbClr val="B40940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D6AAAF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owerpoint-template-24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1_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6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04040"/>
        </a:accent4>
        <a:accent5>
          <a:srgbClr val="AAB6D4"/>
        </a:accent5>
        <a:accent6>
          <a:srgbClr val="043C7E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7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8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B41D4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9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10">
        <a:dk1>
          <a:srgbClr val="4D4D4D"/>
        </a:dk1>
        <a:lt1>
          <a:srgbClr val="FFFFFF"/>
        </a:lt1>
        <a:dk2>
          <a:srgbClr val="4D4D4D"/>
        </a:dk2>
        <a:lt2>
          <a:srgbClr val="382E46"/>
        </a:lt2>
        <a:accent1>
          <a:srgbClr val="B40940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D6AAAF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4938</TotalTime>
  <Pages>0</Pages>
  <Words>1049</Words>
  <Characters>0</Characters>
  <Application>Microsoft Office PowerPoint</Application>
  <DocSecurity>0</DocSecurity>
  <PresentationFormat>全屏显示(4:3)</PresentationFormat>
  <Lines>0</Lines>
  <Paragraphs>154</Paragraphs>
  <Slides>25</Slides>
  <Notes>24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powerpoint-template-24</vt:lpstr>
      <vt:lpstr>1_powerpoint-template-24</vt:lpstr>
      <vt:lpstr>位图图像</vt:lpstr>
      <vt:lpstr>公式</vt:lpstr>
      <vt:lpstr>第十一章　组合逻辑电路</vt:lpstr>
      <vt:lpstr>学前提示</vt:lpstr>
      <vt:lpstr>11.1.1 基本逻辑门</vt:lpstr>
      <vt:lpstr>11.1.2 复合逻辑门</vt:lpstr>
      <vt:lpstr>幻灯片 5</vt:lpstr>
      <vt:lpstr>11.2.1  TTL门电路</vt:lpstr>
      <vt:lpstr> 11.2.2  CMOS门电路</vt:lpstr>
      <vt:lpstr>幻灯片 8</vt:lpstr>
      <vt:lpstr> 11.2.3 特殊逻辑门</vt:lpstr>
      <vt:lpstr>（3）线与功能</vt:lpstr>
      <vt:lpstr>2. TTL三态输出与非门（TSL门）</vt:lpstr>
      <vt:lpstr>3. CMOS传输门</vt:lpstr>
      <vt:lpstr> 11.2.4 门电路应用举例</vt:lpstr>
      <vt:lpstr>3. CPU和数据总线之间的接口电路</vt:lpstr>
      <vt:lpstr> 11.3.1编码器</vt:lpstr>
      <vt:lpstr>幻灯片 16</vt:lpstr>
      <vt:lpstr>幻灯片 17</vt:lpstr>
      <vt:lpstr>幻灯片 18</vt:lpstr>
      <vt:lpstr> 11.3.2 译码器</vt:lpstr>
      <vt:lpstr>幻灯片 20</vt:lpstr>
      <vt:lpstr>3. 数码显示译码器 （1） 七段数码显示器</vt:lpstr>
      <vt:lpstr>（3）七段显示译码器</vt:lpstr>
      <vt:lpstr> 11.3.3 加法器</vt:lpstr>
      <vt:lpstr>1. 半加器</vt:lpstr>
      <vt:lpstr>幻灯片 25</vt:lpstr>
    </vt:vector>
  </TitlesOfParts>
  <Manager/>
  <Company>Templates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直流电路 1.1 电路的组成 1.2 电路基本物理量 1.3 电阻</dc:title>
  <dc:subject/>
  <dc:creator/>
  <cp:keywords/>
  <dc:description/>
  <cp:lastModifiedBy>hepsh</cp:lastModifiedBy>
  <cp:revision>960</cp:revision>
  <cp:lastPrinted>1899-12-30T00:00:00Z</cp:lastPrinted>
  <dcterms:created xsi:type="dcterms:W3CDTF">2007-01-28T20:13:27Z</dcterms:created>
  <dcterms:modified xsi:type="dcterms:W3CDTF">2012-04-20T01:11:38Z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