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diagrams/layout3.xml" ContentType="application/vnd.openxmlformats-officedocument.drawingml.diagramLayou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2.xml" ContentType="application/vnd.openxmlformats-officedocument.themeOverride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3.xml" ContentType="application/vnd.openxmlformats-officedocument.drawingml.diagramData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diagrams/colors3.xml" ContentType="application/vnd.openxmlformats-officedocument.drawingml.diagramColor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</p:sldMasterIdLst>
  <p:notesMasterIdLst>
    <p:notesMasterId r:id="rId20"/>
  </p:notesMasterIdLst>
  <p:sldIdLst>
    <p:sldId id="256" r:id="rId3"/>
    <p:sldId id="430" r:id="rId4"/>
    <p:sldId id="453" r:id="rId5"/>
    <p:sldId id="586" r:id="rId6"/>
    <p:sldId id="587" r:id="rId7"/>
    <p:sldId id="588" r:id="rId8"/>
    <p:sldId id="589" r:id="rId9"/>
    <p:sldId id="590" r:id="rId10"/>
    <p:sldId id="585" r:id="rId11"/>
    <p:sldId id="592" r:id="rId12"/>
    <p:sldId id="591" r:id="rId13"/>
    <p:sldId id="593" r:id="rId14"/>
    <p:sldId id="594" r:id="rId15"/>
    <p:sldId id="595" r:id="rId16"/>
    <p:sldId id="596" r:id="rId17"/>
    <p:sldId id="597" r:id="rId18"/>
    <p:sldId id="598" r:id="rId19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84CC"/>
    <a:srgbClr val="03136A"/>
    <a:srgbClr val="35759D"/>
    <a:srgbClr val="35B19D"/>
    <a:srgbClr val="000000"/>
    <a:srgbClr val="FFFF00"/>
    <a:srgbClr val="B3D3EA"/>
    <a:srgbClr val="78ADCD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5" autoAdjust="0"/>
  </p:normalViewPr>
  <p:slideViewPr>
    <p:cSldViewPr>
      <p:cViewPr varScale="1">
        <p:scale>
          <a:sx n="101" d="100"/>
          <a:sy n="101" d="100"/>
        </p:scale>
        <p:origin x="-25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3104"/>
    </p:cViewPr>
  </p:outlineViewPr>
  <p:notesTextViewPr>
    <p:cViewPr>
      <p:scale>
        <a:sx n="100" d="100"/>
        <a:sy n="100" d="100"/>
      </p:scale>
      <p:origin x="0" y="0"/>
    </p:cViewPr>
  </p:notesTextViewPr>
  <p:gridSpacing cx="78027213" cy="7802721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6061733-5F1D-4AF2-B3D6-435BDF6CB735}" type="doc">
      <dgm:prSet loTypeId="urn:microsoft.com/office/officeart/2005/8/layout/arrow1" loCatId="relationship" qsTypeId="urn:microsoft.com/office/officeart/2005/8/quickstyle/3d2" qsCatId="3D" csTypeId="urn:microsoft.com/office/officeart/2005/8/colors/accent5_1" csCatId="accent5" phldr="1"/>
      <dgm:spPr/>
      <dgm:t>
        <a:bodyPr/>
        <a:lstStyle/>
        <a:p>
          <a:endParaRPr lang="zh-CN" altLang="en-US"/>
        </a:p>
      </dgm:t>
    </dgm:pt>
    <dgm:pt modelId="{D0FF1B1C-A222-40AA-8D09-D1E1D072E656}">
      <dgm:prSet phldrT="[文本]"/>
      <dgm:spPr/>
      <dgm:t>
        <a:bodyPr/>
        <a:lstStyle/>
        <a:p>
          <a:pPr algn="l"/>
          <a:r>
            <a:rPr lang="zh-CN" dirty="0" smtClean="0"/>
            <a:t>模拟信号是连续的</a:t>
          </a:r>
          <a:r>
            <a:rPr lang="zh-CN" altLang="en-US" dirty="0" smtClean="0"/>
            <a:t>，</a:t>
          </a:r>
          <a:r>
            <a:rPr lang="zh-CN" dirty="0" smtClean="0"/>
            <a:t>通过幅度和频率的变化来传递信息</a:t>
          </a:r>
          <a:r>
            <a:rPr lang="zh-CN" altLang="en-US" dirty="0" smtClean="0"/>
            <a:t>。</a:t>
          </a:r>
          <a:r>
            <a:rPr lang="zh-CN" dirty="0" smtClean="0"/>
            <a:t>保持输入和输出的线性放大关系</a:t>
          </a:r>
          <a:endParaRPr lang="zh-CN" altLang="en-US" dirty="0"/>
        </a:p>
      </dgm:t>
    </dgm:pt>
    <dgm:pt modelId="{D837061A-F0C0-44BA-BAA2-D69A7368371F}" type="parTrans" cxnId="{F915E8C5-3831-4601-B17E-6E8024773584}">
      <dgm:prSet/>
      <dgm:spPr/>
      <dgm:t>
        <a:bodyPr/>
        <a:lstStyle/>
        <a:p>
          <a:endParaRPr lang="zh-CN" altLang="en-US"/>
        </a:p>
      </dgm:t>
    </dgm:pt>
    <dgm:pt modelId="{D0262BC8-B564-47E5-A94E-16FEEB1B26FF}" type="sibTrans" cxnId="{F915E8C5-3831-4601-B17E-6E8024773584}">
      <dgm:prSet/>
      <dgm:spPr/>
      <dgm:t>
        <a:bodyPr/>
        <a:lstStyle/>
        <a:p>
          <a:endParaRPr lang="zh-CN" altLang="en-US"/>
        </a:p>
      </dgm:t>
    </dgm:pt>
    <dgm:pt modelId="{EBCA55AB-D630-41B5-BDB9-D3315066CCCF}">
      <dgm:prSet phldrT="[文本]"/>
      <dgm:spPr/>
      <dgm:t>
        <a:bodyPr/>
        <a:lstStyle/>
        <a:p>
          <a:pPr algn="l"/>
          <a:r>
            <a:rPr lang="zh-CN" dirty="0" smtClean="0"/>
            <a:t>数字信号是间断的</a:t>
          </a:r>
          <a:r>
            <a:rPr lang="zh-CN" altLang="en-US" dirty="0" smtClean="0"/>
            <a:t>，</a:t>
          </a:r>
          <a:r>
            <a:rPr lang="zh-CN" dirty="0" smtClean="0"/>
            <a:t>只是“有”和“无”两种状态，</a:t>
          </a:r>
          <a:r>
            <a:rPr lang="zh-CN" altLang="en-US" dirty="0" smtClean="0"/>
            <a:t>即</a:t>
          </a:r>
          <a:r>
            <a:rPr lang="zh-CN" dirty="0" smtClean="0"/>
            <a:t>高电平和低电平，工作中保持一定的逻辑关系</a:t>
          </a:r>
          <a:endParaRPr lang="zh-CN" altLang="en-US" dirty="0"/>
        </a:p>
      </dgm:t>
    </dgm:pt>
    <dgm:pt modelId="{B5448FBD-6752-4C17-AA30-3D27299661AE}" type="parTrans" cxnId="{C7B10F59-98D4-4791-B051-486FEC24291A}">
      <dgm:prSet/>
      <dgm:spPr/>
      <dgm:t>
        <a:bodyPr/>
        <a:lstStyle/>
        <a:p>
          <a:endParaRPr lang="zh-CN" altLang="en-US"/>
        </a:p>
      </dgm:t>
    </dgm:pt>
    <dgm:pt modelId="{9A4C5999-1953-4253-A305-1E845A905B6E}" type="sibTrans" cxnId="{C7B10F59-98D4-4791-B051-486FEC24291A}">
      <dgm:prSet/>
      <dgm:spPr/>
      <dgm:t>
        <a:bodyPr/>
        <a:lstStyle/>
        <a:p>
          <a:endParaRPr lang="zh-CN" altLang="en-US"/>
        </a:p>
      </dgm:t>
    </dgm:pt>
    <dgm:pt modelId="{82E99405-3C18-4B4E-8B4E-683BAB43F22E}" type="pres">
      <dgm:prSet presAssocID="{76061733-5F1D-4AF2-B3D6-435BDF6CB735}" presName="cycle" presStyleCnt="0">
        <dgm:presLayoutVars>
          <dgm:dir/>
          <dgm:resizeHandles val="exact"/>
        </dgm:presLayoutVars>
      </dgm:prSet>
      <dgm:spPr/>
    </dgm:pt>
    <dgm:pt modelId="{12674CE2-595A-4198-BD4D-004D7600DCC1}" type="pres">
      <dgm:prSet presAssocID="{D0FF1B1C-A222-40AA-8D09-D1E1D072E656}" presName="arrow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C02CFE2-6F92-475A-812F-651829DF9DA3}" type="pres">
      <dgm:prSet presAssocID="{EBCA55AB-D630-41B5-BDB9-D3315066CCCF}" presName="arrow" presStyleLbl="node1" presStyleIdx="1" presStyleCnt="2" custRadScaleRad="10275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F8045D8-13B5-4DF8-B332-73C9AB7E8ED4}" type="presOf" srcId="{EBCA55AB-D630-41B5-BDB9-D3315066CCCF}" destId="{7C02CFE2-6F92-475A-812F-651829DF9DA3}" srcOrd="0" destOrd="0" presId="urn:microsoft.com/office/officeart/2005/8/layout/arrow1"/>
    <dgm:cxn modelId="{F915E8C5-3831-4601-B17E-6E8024773584}" srcId="{76061733-5F1D-4AF2-B3D6-435BDF6CB735}" destId="{D0FF1B1C-A222-40AA-8D09-D1E1D072E656}" srcOrd="0" destOrd="0" parTransId="{D837061A-F0C0-44BA-BAA2-D69A7368371F}" sibTransId="{D0262BC8-B564-47E5-A94E-16FEEB1B26FF}"/>
    <dgm:cxn modelId="{ABB382F9-520B-497C-B55B-395FDE1BD34D}" type="presOf" srcId="{76061733-5F1D-4AF2-B3D6-435BDF6CB735}" destId="{82E99405-3C18-4B4E-8B4E-683BAB43F22E}" srcOrd="0" destOrd="0" presId="urn:microsoft.com/office/officeart/2005/8/layout/arrow1"/>
    <dgm:cxn modelId="{C7B10F59-98D4-4791-B051-486FEC24291A}" srcId="{76061733-5F1D-4AF2-B3D6-435BDF6CB735}" destId="{EBCA55AB-D630-41B5-BDB9-D3315066CCCF}" srcOrd="1" destOrd="0" parTransId="{B5448FBD-6752-4C17-AA30-3D27299661AE}" sibTransId="{9A4C5999-1953-4253-A305-1E845A905B6E}"/>
    <dgm:cxn modelId="{66F12BBD-DD55-44D1-8BCD-114E3D7DB34C}" type="presOf" srcId="{D0FF1B1C-A222-40AA-8D09-D1E1D072E656}" destId="{12674CE2-595A-4198-BD4D-004D7600DCC1}" srcOrd="0" destOrd="0" presId="urn:microsoft.com/office/officeart/2005/8/layout/arrow1"/>
    <dgm:cxn modelId="{EF55DC3F-E2B1-4255-A823-E06F3ED0BA3B}" type="presParOf" srcId="{82E99405-3C18-4B4E-8B4E-683BAB43F22E}" destId="{12674CE2-595A-4198-BD4D-004D7600DCC1}" srcOrd="0" destOrd="0" presId="urn:microsoft.com/office/officeart/2005/8/layout/arrow1"/>
    <dgm:cxn modelId="{BF8BC71D-C0D0-476E-9150-405459AEC321}" type="presParOf" srcId="{82E99405-3C18-4B4E-8B4E-683BAB43F22E}" destId="{7C02CFE2-6F92-475A-812F-651829DF9DA3}" srcOrd="1" destOrd="0" presId="urn:microsoft.com/office/officeart/2005/8/layout/arrow1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A7285E2-A9EE-4DD2-9AA5-4D6073F3DA26}" type="doc">
      <dgm:prSet loTypeId="urn:microsoft.com/office/officeart/2005/8/layout/default" loCatId="list" qsTypeId="urn:microsoft.com/office/officeart/2005/8/quickstyle/simple2" qsCatId="simple" csTypeId="urn:microsoft.com/office/officeart/2005/8/colors/accent6_1" csCatId="accent6" phldr="1"/>
      <dgm:spPr/>
      <dgm:t>
        <a:bodyPr/>
        <a:lstStyle/>
        <a:p>
          <a:endParaRPr lang="zh-CN" altLang="en-US"/>
        </a:p>
      </dgm:t>
    </dgm:pt>
    <dgm:pt modelId="{9E60C8EE-0C78-40A6-8F31-430978831101}">
      <dgm:prSet phldrT="[文本]"/>
      <dgm:spPr/>
      <dgm:t>
        <a:bodyPr/>
        <a:lstStyle/>
        <a:p>
          <a:pPr algn="l"/>
          <a:r>
            <a:rPr lang="zh-CN" dirty="0" smtClean="0"/>
            <a:t>①脉冲幅度</a:t>
          </a:r>
          <a:r>
            <a:rPr lang="en-US" i="1" dirty="0" smtClean="0"/>
            <a:t>U</a:t>
          </a:r>
          <a:r>
            <a:rPr lang="en-US" baseline="-25000" dirty="0" smtClean="0"/>
            <a:t>m</a:t>
          </a:r>
          <a:endParaRPr lang="zh-CN" altLang="en-US" dirty="0"/>
        </a:p>
      </dgm:t>
    </dgm:pt>
    <dgm:pt modelId="{D604F049-3BED-45EC-8AA6-6F7354986541}" type="parTrans" cxnId="{D703D707-23A5-45B1-931E-4FAB694F126C}">
      <dgm:prSet/>
      <dgm:spPr/>
      <dgm:t>
        <a:bodyPr/>
        <a:lstStyle/>
        <a:p>
          <a:endParaRPr lang="zh-CN" altLang="en-US"/>
        </a:p>
      </dgm:t>
    </dgm:pt>
    <dgm:pt modelId="{98DD25C4-B124-4322-AA5A-77BD9D8BA66F}" type="sibTrans" cxnId="{D703D707-23A5-45B1-931E-4FAB694F126C}">
      <dgm:prSet/>
      <dgm:spPr/>
      <dgm:t>
        <a:bodyPr/>
        <a:lstStyle/>
        <a:p>
          <a:endParaRPr lang="zh-CN" altLang="en-US"/>
        </a:p>
      </dgm:t>
    </dgm:pt>
    <dgm:pt modelId="{FB76FE28-4854-4C12-AAB7-38AC75E2D471}">
      <dgm:prSet/>
      <dgm:spPr/>
      <dgm:t>
        <a:bodyPr/>
        <a:lstStyle/>
        <a:p>
          <a:pPr algn="l"/>
          <a:r>
            <a:rPr lang="zh-CN" dirty="0" smtClean="0"/>
            <a:t>②脉冲上升沿时间</a:t>
          </a:r>
          <a:r>
            <a:rPr lang="en-US" i="1" dirty="0" err="1" smtClean="0"/>
            <a:t>t</a:t>
          </a:r>
          <a:r>
            <a:rPr lang="en-US" baseline="-25000" dirty="0" err="1" smtClean="0"/>
            <a:t>r</a:t>
          </a:r>
          <a:endParaRPr lang="zh-CN" dirty="0"/>
        </a:p>
      </dgm:t>
    </dgm:pt>
    <dgm:pt modelId="{081C8C61-7DFB-473C-8881-8666A917EC82}" type="parTrans" cxnId="{659A717A-0946-4C55-A83F-D996A08BAA60}">
      <dgm:prSet/>
      <dgm:spPr/>
      <dgm:t>
        <a:bodyPr/>
        <a:lstStyle/>
        <a:p>
          <a:endParaRPr lang="zh-CN" altLang="en-US"/>
        </a:p>
      </dgm:t>
    </dgm:pt>
    <dgm:pt modelId="{B9E16670-6B0F-49E4-A3E3-F63701E88209}" type="sibTrans" cxnId="{659A717A-0946-4C55-A83F-D996A08BAA60}">
      <dgm:prSet/>
      <dgm:spPr/>
      <dgm:t>
        <a:bodyPr/>
        <a:lstStyle/>
        <a:p>
          <a:endParaRPr lang="zh-CN" altLang="en-US"/>
        </a:p>
      </dgm:t>
    </dgm:pt>
    <dgm:pt modelId="{1D259338-3667-4E89-B8E0-8ADB461463DF}">
      <dgm:prSet/>
      <dgm:spPr/>
      <dgm:t>
        <a:bodyPr/>
        <a:lstStyle/>
        <a:p>
          <a:pPr algn="l"/>
          <a:r>
            <a:rPr lang="zh-CN" dirty="0" smtClean="0"/>
            <a:t>③脉冲下降沿时间</a:t>
          </a:r>
          <a:r>
            <a:rPr lang="en-US" i="1" dirty="0" err="1" smtClean="0"/>
            <a:t>t</a:t>
          </a:r>
          <a:r>
            <a:rPr lang="en-US" baseline="-25000" dirty="0" err="1" smtClean="0"/>
            <a:t>f</a:t>
          </a:r>
          <a:r>
            <a:rPr lang="en-US" dirty="0" smtClean="0"/>
            <a:t>                                                                                                      </a:t>
          </a:r>
          <a:endParaRPr lang="zh-CN" dirty="0"/>
        </a:p>
      </dgm:t>
    </dgm:pt>
    <dgm:pt modelId="{33B532B0-EFC4-4DD4-9B9F-DAB020E060B8}" type="parTrans" cxnId="{FC05AB94-64D5-47D5-BD15-3A63C3F8E5F6}">
      <dgm:prSet/>
      <dgm:spPr/>
      <dgm:t>
        <a:bodyPr/>
        <a:lstStyle/>
        <a:p>
          <a:endParaRPr lang="zh-CN" altLang="en-US"/>
        </a:p>
      </dgm:t>
    </dgm:pt>
    <dgm:pt modelId="{822E48EF-F6E6-479A-8060-CFC7D7B11B0B}" type="sibTrans" cxnId="{FC05AB94-64D5-47D5-BD15-3A63C3F8E5F6}">
      <dgm:prSet/>
      <dgm:spPr/>
      <dgm:t>
        <a:bodyPr/>
        <a:lstStyle/>
        <a:p>
          <a:endParaRPr lang="zh-CN" altLang="en-US"/>
        </a:p>
      </dgm:t>
    </dgm:pt>
    <dgm:pt modelId="{6B7293F3-790A-4453-87BF-D66EBF7403F8}">
      <dgm:prSet/>
      <dgm:spPr/>
      <dgm:t>
        <a:bodyPr/>
        <a:lstStyle/>
        <a:p>
          <a:pPr algn="l"/>
          <a:r>
            <a:rPr lang="zh-CN" dirty="0" smtClean="0"/>
            <a:t>④脉冲宽度</a:t>
          </a:r>
          <a:r>
            <a:rPr lang="en-US" i="1" dirty="0" err="1" smtClean="0"/>
            <a:t>t</a:t>
          </a:r>
          <a:r>
            <a:rPr lang="en-US" baseline="-25000" dirty="0" err="1" smtClean="0"/>
            <a:t>w</a:t>
          </a:r>
          <a:endParaRPr lang="zh-CN" dirty="0"/>
        </a:p>
      </dgm:t>
    </dgm:pt>
    <dgm:pt modelId="{9144F5ED-CFD8-429C-B1C5-BF5AA8721B9F}" type="parTrans" cxnId="{0CCE6915-9ABD-433F-A44D-A850A1C77584}">
      <dgm:prSet/>
      <dgm:spPr/>
      <dgm:t>
        <a:bodyPr/>
        <a:lstStyle/>
        <a:p>
          <a:endParaRPr lang="zh-CN" altLang="en-US"/>
        </a:p>
      </dgm:t>
    </dgm:pt>
    <dgm:pt modelId="{B877C59E-739F-46C8-963E-F8BB7613379E}" type="sibTrans" cxnId="{0CCE6915-9ABD-433F-A44D-A850A1C77584}">
      <dgm:prSet/>
      <dgm:spPr/>
      <dgm:t>
        <a:bodyPr/>
        <a:lstStyle/>
        <a:p>
          <a:endParaRPr lang="zh-CN" altLang="en-US"/>
        </a:p>
      </dgm:t>
    </dgm:pt>
    <dgm:pt modelId="{003CC9CF-2C10-4A5C-8887-DD88EDC128D8}">
      <dgm:prSet/>
      <dgm:spPr/>
      <dgm:t>
        <a:bodyPr/>
        <a:lstStyle/>
        <a:p>
          <a:pPr algn="l"/>
          <a:r>
            <a:rPr lang="zh-CN" dirty="0" smtClean="0"/>
            <a:t>⑤脉冲周期</a:t>
          </a:r>
          <a:r>
            <a:rPr lang="en-US" i="1" dirty="0" smtClean="0"/>
            <a:t>T</a:t>
          </a:r>
          <a:endParaRPr lang="zh-CN" dirty="0"/>
        </a:p>
      </dgm:t>
    </dgm:pt>
    <dgm:pt modelId="{52E1C65E-20C3-4625-8BC7-9FDAC1CE21F3}" type="parTrans" cxnId="{FE7B9479-ACC1-4647-89E2-9DF724EBE108}">
      <dgm:prSet/>
      <dgm:spPr/>
      <dgm:t>
        <a:bodyPr/>
        <a:lstStyle/>
        <a:p>
          <a:endParaRPr lang="zh-CN" altLang="en-US"/>
        </a:p>
      </dgm:t>
    </dgm:pt>
    <dgm:pt modelId="{9D18CF2F-2640-4902-A615-0F49EB6ECF49}" type="sibTrans" cxnId="{FE7B9479-ACC1-4647-89E2-9DF724EBE108}">
      <dgm:prSet/>
      <dgm:spPr/>
      <dgm:t>
        <a:bodyPr/>
        <a:lstStyle/>
        <a:p>
          <a:endParaRPr lang="zh-CN" altLang="en-US"/>
        </a:p>
      </dgm:t>
    </dgm:pt>
    <dgm:pt modelId="{A5AB10C1-7B3E-44A7-A877-5BBF30A107EF}">
      <dgm:prSet/>
      <dgm:spPr/>
      <dgm:t>
        <a:bodyPr/>
        <a:lstStyle/>
        <a:p>
          <a:pPr algn="l"/>
          <a:r>
            <a:rPr lang="zh-CN" dirty="0" smtClean="0"/>
            <a:t>⑥占空比</a:t>
          </a:r>
          <a:r>
            <a:rPr lang="en-US" i="1" dirty="0" smtClean="0"/>
            <a:t>k</a:t>
          </a:r>
          <a:endParaRPr lang="zh-CN" dirty="0"/>
        </a:p>
      </dgm:t>
    </dgm:pt>
    <dgm:pt modelId="{84105344-6BC2-4B40-A017-42EE8AF8E4D2}" type="parTrans" cxnId="{F8DF142D-BA11-4327-9FEF-BBC2173408C3}">
      <dgm:prSet/>
      <dgm:spPr/>
      <dgm:t>
        <a:bodyPr/>
        <a:lstStyle/>
        <a:p>
          <a:endParaRPr lang="zh-CN" altLang="en-US"/>
        </a:p>
      </dgm:t>
    </dgm:pt>
    <dgm:pt modelId="{9BB2226E-7A41-4A2D-AF85-7CEAE4FD2FD0}" type="sibTrans" cxnId="{F8DF142D-BA11-4327-9FEF-BBC2173408C3}">
      <dgm:prSet/>
      <dgm:spPr/>
      <dgm:t>
        <a:bodyPr/>
        <a:lstStyle/>
        <a:p>
          <a:endParaRPr lang="zh-CN" altLang="en-US"/>
        </a:p>
      </dgm:t>
    </dgm:pt>
    <dgm:pt modelId="{13C98523-29AD-41B6-808B-6533D28052FB}" type="pres">
      <dgm:prSet presAssocID="{8A7285E2-A9EE-4DD2-9AA5-4D6073F3DA26}" presName="diagram" presStyleCnt="0">
        <dgm:presLayoutVars>
          <dgm:dir/>
          <dgm:resizeHandles val="exact"/>
        </dgm:presLayoutVars>
      </dgm:prSet>
      <dgm:spPr/>
    </dgm:pt>
    <dgm:pt modelId="{80A6E6FB-89D8-4641-AC1C-FD9C623D26F1}" type="pres">
      <dgm:prSet presAssocID="{9E60C8EE-0C78-40A6-8F31-430978831101}" presName="node" presStyleLbl="node1" presStyleIdx="0" presStyleCnt="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 altLang="en-US"/>
        </a:p>
      </dgm:t>
    </dgm:pt>
    <dgm:pt modelId="{C0EE7DA4-9A97-42FB-B809-294590B01C72}" type="pres">
      <dgm:prSet presAssocID="{98DD25C4-B124-4322-AA5A-77BD9D8BA66F}" presName="sibTrans" presStyleCnt="0"/>
      <dgm:spPr/>
    </dgm:pt>
    <dgm:pt modelId="{87E3AC15-4447-41EA-9F19-F1199ACC4B24}" type="pres">
      <dgm:prSet presAssocID="{FB76FE28-4854-4C12-AAB7-38AC75E2D471}" presName="node" presStyleLbl="node1" presStyleIdx="1" presStyleCnt="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 altLang="en-US"/>
        </a:p>
      </dgm:t>
    </dgm:pt>
    <dgm:pt modelId="{9EFA21A7-D936-418D-BA89-7451E944C9E6}" type="pres">
      <dgm:prSet presAssocID="{B9E16670-6B0F-49E4-A3E3-F63701E88209}" presName="sibTrans" presStyleCnt="0"/>
      <dgm:spPr/>
    </dgm:pt>
    <dgm:pt modelId="{A6D9E3B3-2B69-430B-BC66-4722E45CC290}" type="pres">
      <dgm:prSet presAssocID="{1D259338-3667-4E89-B8E0-8ADB461463DF}" presName="node" presStyleLbl="node1" presStyleIdx="2" presStyleCnt="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 altLang="en-US"/>
        </a:p>
      </dgm:t>
    </dgm:pt>
    <dgm:pt modelId="{43971A4D-3577-48CD-9FF0-8600951295DF}" type="pres">
      <dgm:prSet presAssocID="{822E48EF-F6E6-479A-8060-CFC7D7B11B0B}" presName="sibTrans" presStyleCnt="0"/>
      <dgm:spPr/>
    </dgm:pt>
    <dgm:pt modelId="{2F20A447-E3FC-497B-879B-B4A33FD0F9D2}" type="pres">
      <dgm:prSet presAssocID="{6B7293F3-790A-4453-87BF-D66EBF7403F8}" presName="node" presStyleLbl="node1" presStyleIdx="3" presStyleCnt="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 altLang="en-US"/>
        </a:p>
      </dgm:t>
    </dgm:pt>
    <dgm:pt modelId="{EA97D878-EBC3-4895-B222-F1DD6D0A79C2}" type="pres">
      <dgm:prSet presAssocID="{B877C59E-739F-46C8-963E-F8BB7613379E}" presName="sibTrans" presStyleCnt="0"/>
      <dgm:spPr/>
    </dgm:pt>
    <dgm:pt modelId="{3BFC44DE-E17E-4183-A0FA-7D8F03300C9A}" type="pres">
      <dgm:prSet presAssocID="{003CC9CF-2C10-4A5C-8887-DD88EDC128D8}" presName="node" presStyleLbl="node1" presStyleIdx="4" presStyleCnt="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 altLang="en-US"/>
        </a:p>
      </dgm:t>
    </dgm:pt>
    <dgm:pt modelId="{D0270398-9B4E-4D06-A476-13CB0CDAF0CA}" type="pres">
      <dgm:prSet presAssocID="{9D18CF2F-2640-4902-A615-0F49EB6ECF49}" presName="sibTrans" presStyleCnt="0"/>
      <dgm:spPr/>
    </dgm:pt>
    <dgm:pt modelId="{97CF8F11-C88F-4BCD-AC2F-773239D08D61}" type="pres">
      <dgm:prSet presAssocID="{A5AB10C1-7B3E-44A7-A877-5BBF30A107EF}" presName="node" presStyleLbl="node1" presStyleIdx="5" presStyleCnt="6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zh-CN" altLang="en-US"/>
        </a:p>
      </dgm:t>
    </dgm:pt>
  </dgm:ptLst>
  <dgm:cxnLst>
    <dgm:cxn modelId="{D703D707-23A5-45B1-931E-4FAB694F126C}" srcId="{8A7285E2-A9EE-4DD2-9AA5-4D6073F3DA26}" destId="{9E60C8EE-0C78-40A6-8F31-430978831101}" srcOrd="0" destOrd="0" parTransId="{D604F049-3BED-45EC-8AA6-6F7354986541}" sibTransId="{98DD25C4-B124-4322-AA5A-77BD9D8BA66F}"/>
    <dgm:cxn modelId="{659A717A-0946-4C55-A83F-D996A08BAA60}" srcId="{8A7285E2-A9EE-4DD2-9AA5-4D6073F3DA26}" destId="{FB76FE28-4854-4C12-AAB7-38AC75E2D471}" srcOrd="1" destOrd="0" parTransId="{081C8C61-7DFB-473C-8881-8666A917EC82}" sibTransId="{B9E16670-6B0F-49E4-A3E3-F63701E88209}"/>
    <dgm:cxn modelId="{608C2DD1-DB19-4DEC-9E37-2BF4014D039F}" type="presOf" srcId="{003CC9CF-2C10-4A5C-8887-DD88EDC128D8}" destId="{3BFC44DE-E17E-4183-A0FA-7D8F03300C9A}" srcOrd="0" destOrd="0" presId="urn:microsoft.com/office/officeart/2005/8/layout/default"/>
    <dgm:cxn modelId="{F8DF142D-BA11-4327-9FEF-BBC2173408C3}" srcId="{8A7285E2-A9EE-4DD2-9AA5-4D6073F3DA26}" destId="{A5AB10C1-7B3E-44A7-A877-5BBF30A107EF}" srcOrd="5" destOrd="0" parTransId="{84105344-6BC2-4B40-A017-42EE8AF8E4D2}" sibTransId="{9BB2226E-7A41-4A2D-AF85-7CEAE4FD2FD0}"/>
    <dgm:cxn modelId="{ACABEB8F-07F0-4362-A8DC-33F5C48CDF90}" type="presOf" srcId="{6B7293F3-790A-4453-87BF-D66EBF7403F8}" destId="{2F20A447-E3FC-497B-879B-B4A33FD0F9D2}" srcOrd="0" destOrd="0" presId="urn:microsoft.com/office/officeart/2005/8/layout/default"/>
    <dgm:cxn modelId="{0CCE6915-9ABD-433F-A44D-A850A1C77584}" srcId="{8A7285E2-A9EE-4DD2-9AA5-4D6073F3DA26}" destId="{6B7293F3-790A-4453-87BF-D66EBF7403F8}" srcOrd="3" destOrd="0" parTransId="{9144F5ED-CFD8-429C-B1C5-BF5AA8721B9F}" sibTransId="{B877C59E-739F-46C8-963E-F8BB7613379E}"/>
    <dgm:cxn modelId="{AD2C3668-7328-4806-BF46-BF1F2E12472B}" type="presOf" srcId="{8A7285E2-A9EE-4DD2-9AA5-4D6073F3DA26}" destId="{13C98523-29AD-41B6-808B-6533D28052FB}" srcOrd="0" destOrd="0" presId="urn:microsoft.com/office/officeart/2005/8/layout/default"/>
    <dgm:cxn modelId="{83519C07-C073-4DA8-A9CD-A22AD1E1D13F}" type="presOf" srcId="{FB76FE28-4854-4C12-AAB7-38AC75E2D471}" destId="{87E3AC15-4447-41EA-9F19-F1199ACC4B24}" srcOrd="0" destOrd="0" presId="urn:microsoft.com/office/officeart/2005/8/layout/default"/>
    <dgm:cxn modelId="{FC05AB94-64D5-47D5-BD15-3A63C3F8E5F6}" srcId="{8A7285E2-A9EE-4DD2-9AA5-4D6073F3DA26}" destId="{1D259338-3667-4E89-B8E0-8ADB461463DF}" srcOrd="2" destOrd="0" parTransId="{33B532B0-EFC4-4DD4-9B9F-DAB020E060B8}" sibTransId="{822E48EF-F6E6-479A-8060-CFC7D7B11B0B}"/>
    <dgm:cxn modelId="{093A8996-9D0D-4D8E-96AC-DDB8DAEBD68F}" type="presOf" srcId="{1D259338-3667-4E89-B8E0-8ADB461463DF}" destId="{A6D9E3B3-2B69-430B-BC66-4722E45CC290}" srcOrd="0" destOrd="0" presId="urn:microsoft.com/office/officeart/2005/8/layout/default"/>
    <dgm:cxn modelId="{58D4AFD9-5FC5-4E9B-8DCC-6CB3C89CF697}" type="presOf" srcId="{A5AB10C1-7B3E-44A7-A877-5BBF30A107EF}" destId="{97CF8F11-C88F-4BCD-AC2F-773239D08D61}" srcOrd="0" destOrd="0" presId="urn:microsoft.com/office/officeart/2005/8/layout/default"/>
    <dgm:cxn modelId="{FE7B9479-ACC1-4647-89E2-9DF724EBE108}" srcId="{8A7285E2-A9EE-4DD2-9AA5-4D6073F3DA26}" destId="{003CC9CF-2C10-4A5C-8887-DD88EDC128D8}" srcOrd="4" destOrd="0" parTransId="{52E1C65E-20C3-4625-8BC7-9FDAC1CE21F3}" sibTransId="{9D18CF2F-2640-4902-A615-0F49EB6ECF49}"/>
    <dgm:cxn modelId="{678D1FC3-6A23-4CBB-81A4-FE7592A1699E}" type="presOf" srcId="{9E60C8EE-0C78-40A6-8F31-430978831101}" destId="{80A6E6FB-89D8-4641-AC1C-FD9C623D26F1}" srcOrd="0" destOrd="0" presId="urn:microsoft.com/office/officeart/2005/8/layout/default"/>
    <dgm:cxn modelId="{B90D55AE-AE17-4F9E-929B-2AC47A8B3CD6}" type="presParOf" srcId="{13C98523-29AD-41B6-808B-6533D28052FB}" destId="{80A6E6FB-89D8-4641-AC1C-FD9C623D26F1}" srcOrd="0" destOrd="0" presId="urn:microsoft.com/office/officeart/2005/8/layout/default"/>
    <dgm:cxn modelId="{79C20AC3-6CB6-4DE2-A467-A220972B37FC}" type="presParOf" srcId="{13C98523-29AD-41B6-808B-6533D28052FB}" destId="{C0EE7DA4-9A97-42FB-B809-294590B01C72}" srcOrd="1" destOrd="0" presId="urn:microsoft.com/office/officeart/2005/8/layout/default"/>
    <dgm:cxn modelId="{802696A2-06BE-42F0-A43C-3D8E3600DB17}" type="presParOf" srcId="{13C98523-29AD-41B6-808B-6533D28052FB}" destId="{87E3AC15-4447-41EA-9F19-F1199ACC4B24}" srcOrd="2" destOrd="0" presId="urn:microsoft.com/office/officeart/2005/8/layout/default"/>
    <dgm:cxn modelId="{9A49A5B4-1E59-47F4-A8A6-F32E6795448A}" type="presParOf" srcId="{13C98523-29AD-41B6-808B-6533D28052FB}" destId="{9EFA21A7-D936-418D-BA89-7451E944C9E6}" srcOrd="3" destOrd="0" presId="urn:microsoft.com/office/officeart/2005/8/layout/default"/>
    <dgm:cxn modelId="{0A796048-8721-4664-A8A6-98A5B415B6C2}" type="presParOf" srcId="{13C98523-29AD-41B6-808B-6533D28052FB}" destId="{A6D9E3B3-2B69-430B-BC66-4722E45CC290}" srcOrd="4" destOrd="0" presId="urn:microsoft.com/office/officeart/2005/8/layout/default"/>
    <dgm:cxn modelId="{8222FAEC-B828-47E8-A110-9699E75F0CB3}" type="presParOf" srcId="{13C98523-29AD-41B6-808B-6533D28052FB}" destId="{43971A4D-3577-48CD-9FF0-8600951295DF}" srcOrd="5" destOrd="0" presId="urn:microsoft.com/office/officeart/2005/8/layout/default"/>
    <dgm:cxn modelId="{23E221F6-46FA-411D-9BD3-B014EB90B382}" type="presParOf" srcId="{13C98523-29AD-41B6-808B-6533D28052FB}" destId="{2F20A447-E3FC-497B-879B-B4A33FD0F9D2}" srcOrd="6" destOrd="0" presId="urn:microsoft.com/office/officeart/2005/8/layout/default"/>
    <dgm:cxn modelId="{0D1173AD-63BD-4189-9D86-B69F4D6EE35B}" type="presParOf" srcId="{13C98523-29AD-41B6-808B-6533D28052FB}" destId="{EA97D878-EBC3-4895-B222-F1DD6D0A79C2}" srcOrd="7" destOrd="0" presId="urn:microsoft.com/office/officeart/2005/8/layout/default"/>
    <dgm:cxn modelId="{CD0BFDF2-C556-4A69-BEB0-E444C86FCBAA}" type="presParOf" srcId="{13C98523-29AD-41B6-808B-6533D28052FB}" destId="{3BFC44DE-E17E-4183-A0FA-7D8F03300C9A}" srcOrd="8" destOrd="0" presId="urn:microsoft.com/office/officeart/2005/8/layout/default"/>
    <dgm:cxn modelId="{E9E9706B-7AFC-4AEE-AC3C-B87BC1D3F01F}" type="presParOf" srcId="{13C98523-29AD-41B6-808B-6533D28052FB}" destId="{D0270398-9B4E-4D06-A476-13CB0CDAF0CA}" srcOrd="9" destOrd="0" presId="urn:microsoft.com/office/officeart/2005/8/layout/default"/>
    <dgm:cxn modelId="{D62769FD-0113-46F2-AE2A-1C9047D62F1C}" type="presParOf" srcId="{13C98523-29AD-41B6-808B-6533D28052FB}" destId="{97CF8F11-C88F-4BCD-AC2F-773239D08D61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7E28524-0898-4343-A7C0-FE576D9382FB}" type="doc">
      <dgm:prSet loTypeId="urn:microsoft.com/office/officeart/2005/8/layout/matrix1" loCatId="matrix" qsTypeId="urn:microsoft.com/office/officeart/2005/8/quickstyle/simple3" qsCatId="simple" csTypeId="urn:microsoft.com/office/officeart/2005/8/colors/accent2_1" csCatId="accent2" phldr="1"/>
      <dgm:spPr/>
      <dgm:t>
        <a:bodyPr/>
        <a:lstStyle/>
        <a:p>
          <a:endParaRPr lang="zh-CN" altLang="en-US"/>
        </a:p>
      </dgm:t>
    </dgm:pt>
    <dgm:pt modelId="{88A48E1E-CCAD-47BD-9B14-45BFD77C59D1}">
      <dgm:prSet phldrT="[文本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zh-CN" sz="1800" dirty="0" smtClean="0"/>
            <a:t>数字电路的特点</a:t>
          </a:r>
        </a:p>
      </dgm:t>
    </dgm:pt>
    <dgm:pt modelId="{E354EE28-DC92-4CA2-B75F-6E773DE101E1}" type="parTrans" cxnId="{090370F9-89DE-4202-9D72-75F619DB582B}">
      <dgm:prSet/>
      <dgm:spPr/>
      <dgm:t>
        <a:bodyPr/>
        <a:lstStyle/>
        <a:p>
          <a:endParaRPr lang="zh-CN" altLang="en-US"/>
        </a:p>
      </dgm:t>
    </dgm:pt>
    <dgm:pt modelId="{83CF7D2D-D374-4341-B4CE-E9EA9B26D9F6}" type="sibTrans" cxnId="{090370F9-89DE-4202-9D72-75F619DB582B}">
      <dgm:prSet/>
      <dgm:spPr/>
      <dgm:t>
        <a:bodyPr/>
        <a:lstStyle/>
        <a:p>
          <a:endParaRPr lang="zh-CN" altLang="en-US"/>
        </a:p>
      </dgm:t>
    </dgm:pt>
    <dgm:pt modelId="{2FD97C1A-6B8C-48C2-BA96-C76FBEA78C45}">
      <dgm:prSet phldrT="[文本]"/>
      <dgm:spPr/>
      <dgm:t>
        <a:bodyPr/>
        <a:lstStyle/>
        <a:p>
          <a:pPr algn="l"/>
          <a:r>
            <a:rPr lang="en-US" dirty="0" smtClean="0"/>
            <a:t>1</a:t>
          </a:r>
          <a:r>
            <a:rPr lang="zh-CN" dirty="0" smtClean="0"/>
            <a:t>便于高度集成化</a:t>
          </a:r>
          <a:endParaRPr lang="zh-CN" altLang="en-US" dirty="0"/>
        </a:p>
      </dgm:t>
    </dgm:pt>
    <dgm:pt modelId="{73AE5B80-EA76-43C6-950A-4BBB8B610D17}" type="parTrans" cxnId="{1922EA84-CA54-43B9-A7ED-1824AE0E9794}">
      <dgm:prSet/>
      <dgm:spPr/>
      <dgm:t>
        <a:bodyPr/>
        <a:lstStyle/>
        <a:p>
          <a:endParaRPr lang="zh-CN" altLang="en-US"/>
        </a:p>
      </dgm:t>
    </dgm:pt>
    <dgm:pt modelId="{1E3A9A5D-CD69-4C7B-9DAD-096A4E5FF0BC}" type="sibTrans" cxnId="{1922EA84-CA54-43B9-A7ED-1824AE0E9794}">
      <dgm:prSet/>
      <dgm:spPr/>
      <dgm:t>
        <a:bodyPr/>
        <a:lstStyle/>
        <a:p>
          <a:endParaRPr lang="zh-CN" altLang="en-US"/>
        </a:p>
      </dgm:t>
    </dgm:pt>
    <dgm:pt modelId="{9C833197-0BA9-4934-9AB7-C985EF90470D}">
      <dgm:prSet/>
      <dgm:spPr/>
      <dgm:t>
        <a:bodyPr/>
        <a:lstStyle/>
        <a:p>
          <a:pPr algn="l"/>
          <a:r>
            <a:rPr lang="en-US" dirty="0" smtClean="0"/>
            <a:t>2</a:t>
          </a:r>
          <a:r>
            <a:rPr lang="zh-CN" dirty="0" smtClean="0"/>
            <a:t>工作可靠性高</a:t>
          </a:r>
          <a:r>
            <a:rPr lang="en-US" dirty="0" smtClean="0"/>
            <a:t>,</a:t>
          </a:r>
          <a:r>
            <a:rPr lang="zh-CN" dirty="0" smtClean="0"/>
            <a:t>抗干扰能力强</a:t>
          </a:r>
          <a:endParaRPr lang="zh-CN" dirty="0"/>
        </a:p>
      </dgm:t>
    </dgm:pt>
    <dgm:pt modelId="{0FFC794C-401E-4A4D-A29A-B12CB2B625EC}" type="parTrans" cxnId="{190A7991-7B51-4FC3-8305-B0FE0ADB62D3}">
      <dgm:prSet/>
      <dgm:spPr/>
      <dgm:t>
        <a:bodyPr/>
        <a:lstStyle/>
        <a:p>
          <a:endParaRPr lang="zh-CN" altLang="en-US"/>
        </a:p>
      </dgm:t>
    </dgm:pt>
    <dgm:pt modelId="{8FA9D5D5-B866-40AB-9202-6E337AB7F451}" type="sibTrans" cxnId="{190A7991-7B51-4FC3-8305-B0FE0ADB62D3}">
      <dgm:prSet/>
      <dgm:spPr/>
      <dgm:t>
        <a:bodyPr/>
        <a:lstStyle/>
        <a:p>
          <a:endParaRPr lang="zh-CN" altLang="en-US"/>
        </a:p>
      </dgm:t>
    </dgm:pt>
    <dgm:pt modelId="{97006999-D978-4971-B52B-020E0E0D067C}">
      <dgm:prSet/>
      <dgm:spPr/>
      <dgm:t>
        <a:bodyPr/>
        <a:lstStyle/>
        <a:p>
          <a:pPr algn="l"/>
          <a:r>
            <a:rPr lang="en-US" dirty="0" smtClean="0"/>
            <a:t>3</a:t>
          </a:r>
          <a:r>
            <a:rPr lang="zh-CN" dirty="0" smtClean="0"/>
            <a:t>数字信息便于长期保存</a:t>
          </a:r>
          <a:r>
            <a:rPr lang="en-US" dirty="0" smtClean="0"/>
            <a:t>,</a:t>
          </a:r>
          <a:r>
            <a:rPr lang="zh-CN" dirty="0" smtClean="0"/>
            <a:t>保密性好</a:t>
          </a:r>
          <a:endParaRPr lang="zh-CN" dirty="0"/>
        </a:p>
      </dgm:t>
    </dgm:pt>
    <dgm:pt modelId="{ED55F986-27C5-438E-AEE3-8BB291F3170B}" type="parTrans" cxnId="{31DD7B4F-0E6F-4CB5-BC24-7A1DB3066AAB}">
      <dgm:prSet/>
      <dgm:spPr/>
      <dgm:t>
        <a:bodyPr/>
        <a:lstStyle/>
        <a:p>
          <a:endParaRPr lang="zh-CN" altLang="en-US"/>
        </a:p>
      </dgm:t>
    </dgm:pt>
    <dgm:pt modelId="{3AE5A9CF-D3FB-4B8E-9C85-4BE33B6D141D}" type="sibTrans" cxnId="{31DD7B4F-0E6F-4CB5-BC24-7A1DB3066AAB}">
      <dgm:prSet/>
      <dgm:spPr/>
      <dgm:t>
        <a:bodyPr/>
        <a:lstStyle/>
        <a:p>
          <a:endParaRPr lang="zh-CN" altLang="en-US"/>
        </a:p>
      </dgm:t>
    </dgm:pt>
    <dgm:pt modelId="{94863644-4D84-47F5-BC4A-B06E2B8ACBCD}">
      <dgm:prSet/>
      <dgm:spPr/>
      <dgm:t>
        <a:bodyPr/>
        <a:lstStyle/>
        <a:p>
          <a:pPr algn="l"/>
          <a:r>
            <a:rPr lang="en-US" dirty="0" smtClean="0"/>
            <a:t>4</a:t>
          </a:r>
          <a:r>
            <a:rPr lang="zh-CN" dirty="0" smtClean="0"/>
            <a:t>产品系列多，通用性强</a:t>
          </a:r>
          <a:r>
            <a:rPr lang="en-US" dirty="0" smtClean="0"/>
            <a:t>,</a:t>
          </a:r>
          <a:r>
            <a:rPr lang="zh-CN" dirty="0" smtClean="0"/>
            <a:t>成本低</a:t>
          </a:r>
          <a:endParaRPr lang="zh-CN" altLang="en-US" dirty="0"/>
        </a:p>
      </dgm:t>
    </dgm:pt>
    <dgm:pt modelId="{31053588-910E-472A-8ABD-967DDA243054}" type="parTrans" cxnId="{EA762747-7C68-40C8-9708-62CFD856AD2B}">
      <dgm:prSet/>
      <dgm:spPr/>
      <dgm:t>
        <a:bodyPr/>
        <a:lstStyle/>
        <a:p>
          <a:endParaRPr lang="zh-CN" altLang="en-US"/>
        </a:p>
      </dgm:t>
    </dgm:pt>
    <dgm:pt modelId="{EC850092-F974-4093-847D-10540B0E6572}" type="sibTrans" cxnId="{EA762747-7C68-40C8-9708-62CFD856AD2B}">
      <dgm:prSet/>
      <dgm:spPr/>
      <dgm:t>
        <a:bodyPr/>
        <a:lstStyle/>
        <a:p>
          <a:endParaRPr lang="zh-CN" altLang="en-US"/>
        </a:p>
      </dgm:t>
    </dgm:pt>
    <dgm:pt modelId="{70265BAA-5089-4214-9D47-2B15CC35EA47}" type="pres">
      <dgm:prSet presAssocID="{D7E28524-0898-4343-A7C0-FE576D9382FB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EF46E58E-1E0E-409D-BBDE-BC03DD5C11E3}" type="pres">
      <dgm:prSet presAssocID="{D7E28524-0898-4343-A7C0-FE576D9382FB}" presName="matrix" presStyleCnt="0"/>
      <dgm:spPr/>
    </dgm:pt>
    <dgm:pt modelId="{7357B7C3-9A2E-41B5-B2DE-1CEE33A9B956}" type="pres">
      <dgm:prSet presAssocID="{D7E28524-0898-4343-A7C0-FE576D9382FB}" presName="tile1" presStyleLbl="node1" presStyleIdx="0" presStyleCnt="4"/>
      <dgm:spPr/>
    </dgm:pt>
    <dgm:pt modelId="{EB3886A8-54CA-4C4E-9E5A-D9C190297708}" type="pres">
      <dgm:prSet presAssocID="{D7E28524-0898-4343-A7C0-FE576D9382FB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B6213ABA-556C-4625-86D4-78B5ABFF1CA7}" type="pres">
      <dgm:prSet presAssocID="{D7E28524-0898-4343-A7C0-FE576D9382FB}" presName="tile2" presStyleLbl="node1" presStyleIdx="1" presStyleCnt="4"/>
      <dgm:spPr/>
    </dgm:pt>
    <dgm:pt modelId="{3E5B6CB3-1850-46BC-8018-151FC949E48C}" type="pres">
      <dgm:prSet presAssocID="{D7E28524-0898-4343-A7C0-FE576D9382FB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CCCD9793-2267-42F8-BADB-7F780D7B9EAF}" type="pres">
      <dgm:prSet presAssocID="{D7E28524-0898-4343-A7C0-FE576D9382FB}" presName="tile3" presStyleLbl="node1" presStyleIdx="2" presStyleCnt="4"/>
      <dgm:spPr/>
    </dgm:pt>
    <dgm:pt modelId="{FDBD6D5A-001E-48EB-AA62-AC7044E840A1}" type="pres">
      <dgm:prSet presAssocID="{D7E28524-0898-4343-A7C0-FE576D9382FB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0A921902-F97A-4B61-9599-1A9F10A2AAA2}" type="pres">
      <dgm:prSet presAssocID="{D7E28524-0898-4343-A7C0-FE576D9382FB}" presName="tile4" presStyleLbl="node1" presStyleIdx="3" presStyleCnt="4"/>
      <dgm:spPr/>
    </dgm:pt>
    <dgm:pt modelId="{E48C27C5-798F-45F6-A701-CF66A50C4881}" type="pres">
      <dgm:prSet presAssocID="{D7E28524-0898-4343-A7C0-FE576D9382FB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2C57C517-178F-4892-BD41-538AAE7A0AA5}" type="pres">
      <dgm:prSet presAssocID="{D7E28524-0898-4343-A7C0-FE576D9382FB}" presName="centerTile" presStyleLbl="fgShp" presStyleIdx="0" presStyleCnt="1">
        <dgm:presLayoutVars>
          <dgm:chMax val="0"/>
          <dgm:chPref val="0"/>
        </dgm:presLayoutVars>
      </dgm:prSet>
      <dgm:spPr/>
    </dgm:pt>
  </dgm:ptLst>
  <dgm:cxnLst>
    <dgm:cxn modelId="{190A7991-7B51-4FC3-8305-B0FE0ADB62D3}" srcId="{88A48E1E-CCAD-47BD-9B14-45BFD77C59D1}" destId="{9C833197-0BA9-4934-9AB7-C985EF90470D}" srcOrd="1" destOrd="0" parTransId="{0FFC794C-401E-4A4D-A29A-B12CB2B625EC}" sibTransId="{8FA9D5D5-B866-40AB-9202-6E337AB7F451}"/>
    <dgm:cxn modelId="{090370F9-89DE-4202-9D72-75F619DB582B}" srcId="{D7E28524-0898-4343-A7C0-FE576D9382FB}" destId="{88A48E1E-CCAD-47BD-9B14-45BFD77C59D1}" srcOrd="0" destOrd="0" parTransId="{E354EE28-DC92-4CA2-B75F-6E773DE101E1}" sibTransId="{83CF7D2D-D374-4341-B4CE-E9EA9B26D9F6}"/>
    <dgm:cxn modelId="{D97870D5-C948-48E1-BAE7-E55AD91F44C1}" type="presOf" srcId="{94863644-4D84-47F5-BC4A-B06E2B8ACBCD}" destId="{E48C27C5-798F-45F6-A701-CF66A50C4881}" srcOrd="1" destOrd="0" presId="urn:microsoft.com/office/officeart/2005/8/layout/matrix1"/>
    <dgm:cxn modelId="{20C7F0E7-B1F8-44DA-A27B-B14534D94292}" type="presOf" srcId="{94863644-4D84-47F5-BC4A-B06E2B8ACBCD}" destId="{0A921902-F97A-4B61-9599-1A9F10A2AAA2}" srcOrd="0" destOrd="0" presId="urn:microsoft.com/office/officeart/2005/8/layout/matrix1"/>
    <dgm:cxn modelId="{F2A509DE-C353-447A-9F94-5F4D05583FD5}" type="presOf" srcId="{9C833197-0BA9-4934-9AB7-C985EF90470D}" destId="{3E5B6CB3-1850-46BC-8018-151FC949E48C}" srcOrd="1" destOrd="0" presId="urn:microsoft.com/office/officeart/2005/8/layout/matrix1"/>
    <dgm:cxn modelId="{C2CC68A2-B713-4ED7-A767-27D715812AF8}" type="presOf" srcId="{88A48E1E-CCAD-47BD-9B14-45BFD77C59D1}" destId="{2C57C517-178F-4892-BD41-538AAE7A0AA5}" srcOrd="0" destOrd="0" presId="urn:microsoft.com/office/officeart/2005/8/layout/matrix1"/>
    <dgm:cxn modelId="{E2884D10-D4D5-4511-9642-AD207F2F62CC}" type="presOf" srcId="{9C833197-0BA9-4934-9AB7-C985EF90470D}" destId="{B6213ABA-556C-4625-86D4-78B5ABFF1CA7}" srcOrd="0" destOrd="0" presId="urn:microsoft.com/office/officeart/2005/8/layout/matrix1"/>
    <dgm:cxn modelId="{65691CB0-B719-411A-9428-A7EA222C8E2B}" type="presOf" srcId="{2FD97C1A-6B8C-48C2-BA96-C76FBEA78C45}" destId="{EB3886A8-54CA-4C4E-9E5A-D9C190297708}" srcOrd="1" destOrd="0" presId="urn:microsoft.com/office/officeart/2005/8/layout/matrix1"/>
    <dgm:cxn modelId="{B0194220-5DEB-4028-A176-80F675278BC1}" type="presOf" srcId="{97006999-D978-4971-B52B-020E0E0D067C}" destId="{CCCD9793-2267-42F8-BADB-7F780D7B9EAF}" srcOrd="0" destOrd="0" presId="urn:microsoft.com/office/officeart/2005/8/layout/matrix1"/>
    <dgm:cxn modelId="{1922EA84-CA54-43B9-A7ED-1824AE0E9794}" srcId="{88A48E1E-CCAD-47BD-9B14-45BFD77C59D1}" destId="{2FD97C1A-6B8C-48C2-BA96-C76FBEA78C45}" srcOrd="0" destOrd="0" parTransId="{73AE5B80-EA76-43C6-950A-4BBB8B610D17}" sibTransId="{1E3A9A5D-CD69-4C7B-9DAD-096A4E5FF0BC}"/>
    <dgm:cxn modelId="{4CDCF6EC-EAB5-4122-99D7-B41D190F3CF5}" type="presOf" srcId="{D7E28524-0898-4343-A7C0-FE576D9382FB}" destId="{70265BAA-5089-4214-9D47-2B15CC35EA47}" srcOrd="0" destOrd="0" presId="urn:microsoft.com/office/officeart/2005/8/layout/matrix1"/>
    <dgm:cxn modelId="{31DD7B4F-0E6F-4CB5-BC24-7A1DB3066AAB}" srcId="{88A48E1E-CCAD-47BD-9B14-45BFD77C59D1}" destId="{97006999-D978-4971-B52B-020E0E0D067C}" srcOrd="2" destOrd="0" parTransId="{ED55F986-27C5-438E-AEE3-8BB291F3170B}" sibTransId="{3AE5A9CF-D3FB-4B8E-9C85-4BE33B6D141D}"/>
    <dgm:cxn modelId="{EA762747-7C68-40C8-9708-62CFD856AD2B}" srcId="{88A48E1E-CCAD-47BD-9B14-45BFD77C59D1}" destId="{94863644-4D84-47F5-BC4A-B06E2B8ACBCD}" srcOrd="3" destOrd="0" parTransId="{31053588-910E-472A-8ABD-967DDA243054}" sibTransId="{EC850092-F974-4093-847D-10540B0E6572}"/>
    <dgm:cxn modelId="{AD3BABEE-0C82-48D9-ADC7-87AFE78F7FDB}" type="presOf" srcId="{97006999-D978-4971-B52B-020E0E0D067C}" destId="{FDBD6D5A-001E-48EB-AA62-AC7044E840A1}" srcOrd="1" destOrd="0" presId="urn:microsoft.com/office/officeart/2005/8/layout/matrix1"/>
    <dgm:cxn modelId="{FC9B88E8-84EC-4D74-82F7-0E31661985A9}" type="presOf" srcId="{2FD97C1A-6B8C-48C2-BA96-C76FBEA78C45}" destId="{7357B7C3-9A2E-41B5-B2DE-1CEE33A9B956}" srcOrd="0" destOrd="0" presId="urn:microsoft.com/office/officeart/2005/8/layout/matrix1"/>
    <dgm:cxn modelId="{2F5B8ADE-B6D0-4249-BF1F-773369908664}" type="presParOf" srcId="{70265BAA-5089-4214-9D47-2B15CC35EA47}" destId="{EF46E58E-1E0E-409D-BBDE-BC03DD5C11E3}" srcOrd="0" destOrd="0" presId="urn:microsoft.com/office/officeart/2005/8/layout/matrix1"/>
    <dgm:cxn modelId="{CE948A74-77CB-46D1-8ED2-DC3562B7F608}" type="presParOf" srcId="{EF46E58E-1E0E-409D-BBDE-BC03DD5C11E3}" destId="{7357B7C3-9A2E-41B5-B2DE-1CEE33A9B956}" srcOrd="0" destOrd="0" presId="urn:microsoft.com/office/officeart/2005/8/layout/matrix1"/>
    <dgm:cxn modelId="{CC5470C5-8072-4A41-B1A3-0CADEF0DAF6E}" type="presParOf" srcId="{EF46E58E-1E0E-409D-BBDE-BC03DD5C11E3}" destId="{EB3886A8-54CA-4C4E-9E5A-D9C190297708}" srcOrd="1" destOrd="0" presId="urn:microsoft.com/office/officeart/2005/8/layout/matrix1"/>
    <dgm:cxn modelId="{EBA7067F-DA0D-4A84-9EFD-42D8F8BCB2EA}" type="presParOf" srcId="{EF46E58E-1E0E-409D-BBDE-BC03DD5C11E3}" destId="{B6213ABA-556C-4625-86D4-78B5ABFF1CA7}" srcOrd="2" destOrd="0" presId="urn:microsoft.com/office/officeart/2005/8/layout/matrix1"/>
    <dgm:cxn modelId="{39F20A9B-35BA-4F4C-ABCE-E4BCEF96B7D5}" type="presParOf" srcId="{EF46E58E-1E0E-409D-BBDE-BC03DD5C11E3}" destId="{3E5B6CB3-1850-46BC-8018-151FC949E48C}" srcOrd="3" destOrd="0" presId="urn:microsoft.com/office/officeart/2005/8/layout/matrix1"/>
    <dgm:cxn modelId="{CB4FD9A7-4582-436D-9977-C04E1A1BD25C}" type="presParOf" srcId="{EF46E58E-1E0E-409D-BBDE-BC03DD5C11E3}" destId="{CCCD9793-2267-42F8-BADB-7F780D7B9EAF}" srcOrd="4" destOrd="0" presId="urn:microsoft.com/office/officeart/2005/8/layout/matrix1"/>
    <dgm:cxn modelId="{03502D9B-EB03-4AC2-9D51-E62E9BE8F88D}" type="presParOf" srcId="{EF46E58E-1E0E-409D-BBDE-BC03DD5C11E3}" destId="{FDBD6D5A-001E-48EB-AA62-AC7044E840A1}" srcOrd="5" destOrd="0" presId="urn:microsoft.com/office/officeart/2005/8/layout/matrix1"/>
    <dgm:cxn modelId="{BF2B75E8-999B-4EA3-A071-8B0A11470EAD}" type="presParOf" srcId="{EF46E58E-1E0E-409D-BBDE-BC03DD5C11E3}" destId="{0A921902-F97A-4B61-9599-1A9F10A2AAA2}" srcOrd="6" destOrd="0" presId="urn:microsoft.com/office/officeart/2005/8/layout/matrix1"/>
    <dgm:cxn modelId="{2290AC96-0CEF-4E5F-B2D5-B726E550F7CF}" type="presParOf" srcId="{EF46E58E-1E0E-409D-BBDE-BC03DD5C11E3}" destId="{E48C27C5-798F-45F6-A701-CF66A50C4881}" srcOrd="7" destOrd="0" presId="urn:microsoft.com/office/officeart/2005/8/layout/matrix1"/>
    <dgm:cxn modelId="{F3222021-B6A7-4D9B-9E50-D2E0A1C15C1A}" type="presParOf" srcId="{70265BAA-5089-4214-9D47-2B15CC35EA47}" destId="{2C57C517-178F-4892-BD41-538AAE7A0AA5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2674CE2-595A-4198-BD4D-004D7600DCC1}">
      <dsp:nvSpPr>
        <dsp:cNvPr id="0" name=""/>
        <dsp:cNvSpPr/>
      </dsp:nvSpPr>
      <dsp:spPr>
        <a:xfrm rot="16200000">
          <a:off x="728" y="80"/>
          <a:ext cx="2422374" cy="2422374"/>
        </a:xfrm>
        <a:prstGeom prst="upArrow">
          <a:avLst>
            <a:gd name="adj1" fmla="val 50000"/>
            <a:gd name="adj2" fmla="val 35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300" kern="1200" dirty="0" smtClean="0"/>
            <a:t>模拟信号是连续的</a:t>
          </a:r>
          <a:r>
            <a:rPr lang="zh-CN" altLang="en-US" sz="1300" kern="1200" dirty="0" smtClean="0"/>
            <a:t>，</a:t>
          </a:r>
          <a:r>
            <a:rPr lang="zh-CN" sz="1300" kern="1200" dirty="0" smtClean="0"/>
            <a:t>通过幅度和频率的变化来传递信息</a:t>
          </a:r>
          <a:r>
            <a:rPr lang="zh-CN" altLang="en-US" sz="1300" kern="1200" dirty="0" smtClean="0"/>
            <a:t>。</a:t>
          </a:r>
          <a:r>
            <a:rPr lang="zh-CN" sz="1300" kern="1200" dirty="0" smtClean="0"/>
            <a:t>保持输入和输出的线性放大关系</a:t>
          </a:r>
          <a:endParaRPr lang="zh-CN" altLang="en-US" sz="1300" kern="1200" dirty="0"/>
        </a:p>
      </dsp:txBody>
      <dsp:txXfrm rot="16200000">
        <a:off x="728" y="80"/>
        <a:ext cx="2422374" cy="2422374"/>
      </dsp:txXfrm>
    </dsp:sp>
    <dsp:sp modelId="{7C02CFE2-6F92-475A-812F-651829DF9DA3}">
      <dsp:nvSpPr>
        <dsp:cNvPr id="0" name=""/>
        <dsp:cNvSpPr/>
      </dsp:nvSpPr>
      <dsp:spPr>
        <a:xfrm rot="5400000">
          <a:off x="2987683" y="80"/>
          <a:ext cx="2422374" cy="2422374"/>
        </a:xfrm>
        <a:prstGeom prst="upArrow">
          <a:avLst>
            <a:gd name="adj1" fmla="val 50000"/>
            <a:gd name="adj2" fmla="val 35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300" kern="1200" dirty="0" smtClean="0"/>
            <a:t>数字信号是间断的</a:t>
          </a:r>
          <a:r>
            <a:rPr lang="zh-CN" altLang="en-US" sz="1300" kern="1200" dirty="0" smtClean="0"/>
            <a:t>，</a:t>
          </a:r>
          <a:r>
            <a:rPr lang="zh-CN" sz="1300" kern="1200" dirty="0" smtClean="0"/>
            <a:t>只是“有”和“无”两种状态，</a:t>
          </a:r>
          <a:r>
            <a:rPr lang="zh-CN" altLang="en-US" sz="1300" kern="1200" dirty="0" smtClean="0"/>
            <a:t>即</a:t>
          </a:r>
          <a:r>
            <a:rPr lang="zh-CN" sz="1300" kern="1200" dirty="0" smtClean="0"/>
            <a:t>高电平和低电平，工作中保持一定的逻辑关系</a:t>
          </a:r>
          <a:endParaRPr lang="zh-CN" altLang="en-US" sz="1300" kern="1200" dirty="0"/>
        </a:p>
      </dsp:txBody>
      <dsp:txXfrm rot="5400000">
        <a:off x="2987683" y="80"/>
        <a:ext cx="2422374" cy="2422374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0A6E6FB-89D8-4641-AC1C-FD9C623D26F1}">
      <dsp:nvSpPr>
        <dsp:cNvPr id="0" name=""/>
        <dsp:cNvSpPr/>
      </dsp:nvSpPr>
      <dsp:spPr>
        <a:xfrm>
          <a:off x="0" y="307215"/>
          <a:ext cx="2047821" cy="122869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900" kern="1200" dirty="0" smtClean="0"/>
            <a:t>①脉冲幅度</a:t>
          </a:r>
          <a:r>
            <a:rPr lang="en-US" sz="2900" i="1" kern="1200" dirty="0" smtClean="0"/>
            <a:t>U</a:t>
          </a:r>
          <a:r>
            <a:rPr lang="en-US" sz="2900" kern="1200" baseline="-25000" dirty="0" smtClean="0"/>
            <a:t>m</a:t>
          </a:r>
          <a:endParaRPr lang="zh-CN" altLang="en-US" sz="2900" kern="1200" dirty="0"/>
        </a:p>
      </dsp:txBody>
      <dsp:txXfrm>
        <a:off x="0" y="307215"/>
        <a:ext cx="2047821" cy="1228692"/>
      </dsp:txXfrm>
    </dsp:sp>
    <dsp:sp modelId="{87E3AC15-4447-41EA-9F19-F1199ACC4B24}">
      <dsp:nvSpPr>
        <dsp:cNvPr id="0" name=""/>
        <dsp:cNvSpPr/>
      </dsp:nvSpPr>
      <dsp:spPr>
        <a:xfrm>
          <a:off x="2252603" y="307215"/>
          <a:ext cx="2047821" cy="122869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900" kern="1200" dirty="0" smtClean="0"/>
            <a:t>②脉冲上升沿时间</a:t>
          </a:r>
          <a:r>
            <a:rPr lang="en-US" sz="2900" i="1" kern="1200" dirty="0" err="1" smtClean="0"/>
            <a:t>t</a:t>
          </a:r>
          <a:r>
            <a:rPr lang="en-US" sz="2900" kern="1200" baseline="-25000" dirty="0" err="1" smtClean="0"/>
            <a:t>r</a:t>
          </a:r>
          <a:endParaRPr lang="zh-CN" sz="2900" kern="1200" dirty="0"/>
        </a:p>
      </dsp:txBody>
      <dsp:txXfrm>
        <a:off x="2252603" y="307215"/>
        <a:ext cx="2047821" cy="1228692"/>
      </dsp:txXfrm>
    </dsp:sp>
    <dsp:sp modelId="{A6D9E3B3-2B69-430B-BC66-4722E45CC290}">
      <dsp:nvSpPr>
        <dsp:cNvPr id="0" name=""/>
        <dsp:cNvSpPr/>
      </dsp:nvSpPr>
      <dsp:spPr>
        <a:xfrm>
          <a:off x="4505206" y="307215"/>
          <a:ext cx="2047821" cy="122869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900" kern="1200" dirty="0" smtClean="0"/>
            <a:t>③脉冲下降沿时间</a:t>
          </a:r>
          <a:r>
            <a:rPr lang="en-US" sz="2900" i="1" kern="1200" dirty="0" err="1" smtClean="0"/>
            <a:t>t</a:t>
          </a:r>
          <a:r>
            <a:rPr lang="en-US" sz="2900" kern="1200" baseline="-25000" dirty="0" err="1" smtClean="0"/>
            <a:t>f</a:t>
          </a:r>
          <a:r>
            <a:rPr lang="en-US" sz="2900" kern="1200" dirty="0" smtClean="0"/>
            <a:t>                                                                                                      </a:t>
          </a:r>
          <a:endParaRPr lang="zh-CN" sz="2900" kern="1200" dirty="0"/>
        </a:p>
      </dsp:txBody>
      <dsp:txXfrm>
        <a:off x="4505206" y="307215"/>
        <a:ext cx="2047821" cy="1228692"/>
      </dsp:txXfrm>
    </dsp:sp>
    <dsp:sp modelId="{2F20A447-E3FC-497B-879B-B4A33FD0F9D2}">
      <dsp:nvSpPr>
        <dsp:cNvPr id="0" name=""/>
        <dsp:cNvSpPr/>
      </dsp:nvSpPr>
      <dsp:spPr>
        <a:xfrm>
          <a:off x="0" y="1740690"/>
          <a:ext cx="2047821" cy="122869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900" kern="1200" dirty="0" smtClean="0"/>
            <a:t>④脉冲宽度</a:t>
          </a:r>
          <a:r>
            <a:rPr lang="en-US" sz="2900" i="1" kern="1200" dirty="0" err="1" smtClean="0"/>
            <a:t>t</a:t>
          </a:r>
          <a:r>
            <a:rPr lang="en-US" sz="2900" kern="1200" baseline="-25000" dirty="0" err="1" smtClean="0"/>
            <a:t>w</a:t>
          </a:r>
          <a:endParaRPr lang="zh-CN" sz="2900" kern="1200" dirty="0"/>
        </a:p>
      </dsp:txBody>
      <dsp:txXfrm>
        <a:off x="0" y="1740690"/>
        <a:ext cx="2047821" cy="1228692"/>
      </dsp:txXfrm>
    </dsp:sp>
    <dsp:sp modelId="{3BFC44DE-E17E-4183-A0FA-7D8F03300C9A}">
      <dsp:nvSpPr>
        <dsp:cNvPr id="0" name=""/>
        <dsp:cNvSpPr/>
      </dsp:nvSpPr>
      <dsp:spPr>
        <a:xfrm>
          <a:off x="2252603" y="1740690"/>
          <a:ext cx="2047821" cy="122869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900" kern="1200" dirty="0" smtClean="0"/>
            <a:t>⑤脉冲周期</a:t>
          </a:r>
          <a:r>
            <a:rPr lang="en-US" sz="2900" i="1" kern="1200" dirty="0" smtClean="0"/>
            <a:t>T</a:t>
          </a:r>
          <a:endParaRPr lang="zh-CN" sz="2900" kern="1200" dirty="0"/>
        </a:p>
      </dsp:txBody>
      <dsp:txXfrm>
        <a:off x="2252603" y="1740690"/>
        <a:ext cx="2047821" cy="1228692"/>
      </dsp:txXfrm>
    </dsp:sp>
    <dsp:sp modelId="{97CF8F11-C88F-4BCD-AC2F-773239D08D61}">
      <dsp:nvSpPr>
        <dsp:cNvPr id="0" name=""/>
        <dsp:cNvSpPr/>
      </dsp:nvSpPr>
      <dsp:spPr>
        <a:xfrm>
          <a:off x="4505206" y="1740690"/>
          <a:ext cx="2047821" cy="122869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900" kern="1200" dirty="0" smtClean="0"/>
            <a:t>⑥占空比</a:t>
          </a:r>
          <a:r>
            <a:rPr lang="en-US" sz="2900" i="1" kern="1200" dirty="0" smtClean="0"/>
            <a:t>k</a:t>
          </a:r>
          <a:endParaRPr lang="zh-CN" sz="2900" kern="1200" dirty="0"/>
        </a:p>
      </dsp:txBody>
      <dsp:txXfrm>
        <a:off x="4505206" y="1740690"/>
        <a:ext cx="2047821" cy="1228692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357B7C3-9A2E-41B5-B2DE-1CEE33A9B956}">
      <dsp:nvSpPr>
        <dsp:cNvPr id="0" name=""/>
        <dsp:cNvSpPr/>
      </dsp:nvSpPr>
      <dsp:spPr>
        <a:xfrm rot="16200000">
          <a:off x="880251" y="-880251"/>
          <a:ext cx="1363661" cy="3124165"/>
        </a:xfrm>
        <a:prstGeom prst="round1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1</a:t>
          </a:r>
          <a:r>
            <a:rPr lang="zh-CN" sz="2300" kern="1200" dirty="0" smtClean="0"/>
            <a:t>便于高度集成化</a:t>
          </a:r>
          <a:endParaRPr lang="zh-CN" altLang="en-US" sz="2300" kern="1200" dirty="0"/>
        </a:p>
      </dsp:txBody>
      <dsp:txXfrm rot="16200000">
        <a:off x="1050709" y="-1050709"/>
        <a:ext cx="1022746" cy="3124165"/>
      </dsp:txXfrm>
    </dsp:sp>
    <dsp:sp modelId="{B6213ABA-556C-4625-86D4-78B5ABFF1CA7}">
      <dsp:nvSpPr>
        <dsp:cNvPr id="0" name=""/>
        <dsp:cNvSpPr/>
      </dsp:nvSpPr>
      <dsp:spPr>
        <a:xfrm>
          <a:off x="3124165" y="0"/>
          <a:ext cx="3124165" cy="1363661"/>
        </a:xfrm>
        <a:prstGeom prst="round1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2</a:t>
          </a:r>
          <a:r>
            <a:rPr lang="zh-CN" sz="2300" kern="1200" dirty="0" smtClean="0"/>
            <a:t>工作可靠性高</a:t>
          </a:r>
          <a:r>
            <a:rPr lang="en-US" sz="2300" kern="1200" dirty="0" smtClean="0"/>
            <a:t>,</a:t>
          </a:r>
          <a:r>
            <a:rPr lang="zh-CN" sz="2300" kern="1200" dirty="0" smtClean="0"/>
            <a:t>抗干扰能力强</a:t>
          </a:r>
          <a:endParaRPr lang="zh-CN" sz="2300" kern="1200" dirty="0"/>
        </a:p>
      </dsp:txBody>
      <dsp:txXfrm>
        <a:off x="3124165" y="0"/>
        <a:ext cx="3124165" cy="1022746"/>
      </dsp:txXfrm>
    </dsp:sp>
    <dsp:sp modelId="{CCCD9793-2267-42F8-BADB-7F780D7B9EAF}">
      <dsp:nvSpPr>
        <dsp:cNvPr id="0" name=""/>
        <dsp:cNvSpPr/>
      </dsp:nvSpPr>
      <dsp:spPr>
        <a:xfrm rot="10800000">
          <a:off x="0" y="1363661"/>
          <a:ext cx="3124165" cy="1363661"/>
        </a:xfrm>
        <a:prstGeom prst="round1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3</a:t>
          </a:r>
          <a:r>
            <a:rPr lang="zh-CN" sz="2300" kern="1200" dirty="0" smtClean="0"/>
            <a:t>数字信息便于长期保存</a:t>
          </a:r>
          <a:r>
            <a:rPr lang="en-US" sz="2300" kern="1200" dirty="0" smtClean="0"/>
            <a:t>,</a:t>
          </a:r>
          <a:r>
            <a:rPr lang="zh-CN" sz="2300" kern="1200" dirty="0" smtClean="0"/>
            <a:t>保密性好</a:t>
          </a:r>
          <a:endParaRPr lang="zh-CN" sz="2300" kern="1200" dirty="0"/>
        </a:p>
      </dsp:txBody>
      <dsp:txXfrm rot="10800000">
        <a:off x="0" y="1704576"/>
        <a:ext cx="3124165" cy="1022746"/>
      </dsp:txXfrm>
    </dsp:sp>
    <dsp:sp modelId="{0A921902-F97A-4B61-9599-1A9F10A2AAA2}">
      <dsp:nvSpPr>
        <dsp:cNvPr id="0" name=""/>
        <dsp:cNvSpPr/>
      </dsp:nvSpPr>
      <dsp:spPr>
        <a:xfrm rot="5400000">
          <a:off x="4004416" y="483409"/>
          <a:ext cx="1363661" cy="3124165"/>
        </a:xfrm>
        <a:prstGeom prst="round1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4</a:t>
          </a:r>
          <a:r>
            <a:rPr lang="zh-CN" sz="2300" kern="1200" dirty="0" smtClean="0"/>
            <a:t>产品系列多，通用性强</a:t>
          </a:r>
          <a:r>
            <a:rPr lang="en-US" sz="2300" kern="1200" dirty="0" smtClean="0"/>
            <a:t>,</a:t>
          </a:r>
          <a:r>
            <a:rPr lang="zh-CN" sz="2300" kern="1200" dirty="0" smtClean="0"/>
            <a:t>成本低</a:t>
          </a:r>
          <a:endParaRPr lang="zh-CN" altLang="en-US" sz="2300" kern="1200" dirty="0"/>
        </a:p>
      </dsp:txBody>
      <dsp:txXfrm rot="5400000">
        <a:off x="4174874" y="653867"/>
        <a:ext cx="1022746" cy="3124165"/>
      </dsp:txXfrm>
    </dsp:sp>
    <dsp:sp modelId="{2C57C517-178F-4892-BD41-538AAE7A0AA5}">
      <dsp:nvSpPr>
        <dsp:cNvPr id="0" name=""/>
        <dsp:cNvSpPr/>
      </dsp:nvSpPr>
      <dsp:spPr>
        <a:xfrm>
          <a:off x="2186915" y="1022746"/>
          <a:ext cx="1874499" cy="681830"/>
        </a:xfrm>
        <a:prstGeom prst="roundRect">
          <a:avLst/>
        </a:prstGeom>
        <a:gradFill rotWithShape="0">
          <a:gsLst>
            <a:gs pos="0">
              <a:schemeClr val="accent2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zh-CN" sz="1800" kern="1200" dirty="0" smtClean="0"/>
            <a:t>数字电路的特点</a:t>
          </a:r>
        </a:p>
      </dsp:txBody>
      <dsp:txXfrm>
        <a:off x="2186915" y="1022746"/>
        <a:ext cx="1874499" cy="6818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1">
  <dgm:title val=""/>
  <dgm:desc val=""/>
  <dgm:catLst>
    <dgm:cat type="relationship" pri="7000"/>
    <dgm:cat type="process" pri="3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0.1"/>
          <dgm:constr type="diam" refType="w" refFor="ch" refPtType="node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"/>
        </dgm:constrLst>
      </dgm:if>
      <dgm:if name="Name13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15"/>
        </dgm:constrLst>
      </dgm:if>
      <dgm:if name="Name14" axis="ch" ptType="node" func="cnt" op="equ" val="10">
        <dgm:constrLst>
          <dgm:constr type="primFontSz" for="ch" ptType="node" op="lte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else name="Name1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35"/>
        </dgm:constrLst>
      </dgm:else>
    </dgm:choose>
    <dgm:ruleLst/>
    <dgm:forEach name="Name16" axis="ch" ptType="node">
      <dgm:layoutNode name="arrow">
        <dgm:varLst>
          <dgm:bulletEnabled val="1"/>
        </dgm:varLst>
        <dgm:alg type="tx"/>
        <dgm:shape xmlns:r="http://schemas.openxmlformats.org/officeDocument/2006/relationships" type="up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zh-CN" altLang="en-US"/>
          </a:p>
        </p:txBody>
      </p:sp>
      <p:sp>
        <p:nvSpPr>
          <p:cNvPr id="4100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宋体" pitchFamily="2" charset="-122"/>
              </a:defRPr>
            </a:lvl1pPr>
          </a:lstStyle>
          <a:p>
            <a:fld id="{C5DE16FD-1C85-4C12-B65A-702D8289E9F7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27CA159-B284-4182-BD38-E008D564FB6A}" type="slidenum">
              <a:rPr lang="en-US" sz="1200">
                <a:ea typeface="宋体" pitchFamily="2" charset="-122"/>
              </a:rPr>
              <a:pPr algn="r"/>
              <a:t>1</a:t>
            </a:fld>
            <a:endParaRPr lang="en-US" sz="1200" dirty="0">
              <a:ea typeface="宋体" pitchFamily="2" charset="-122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anchor="t"/>
          <a:lstStyle/>
          <a:p>
            <a:r>
              <a:rPr lang="zh-CN" altLang="en-US"/>
              <a:t>素材天下网 </a:t>
            </a:r>
            <a:r>
              <a:rPr lang="en-US" dirty="0">
                <a:ea typeface="宋体" pitchFamily="2" charset="-122"/>
              </a:rPr>
              <a:t>sucaitianxia.com-PPT</a:t>
            </a:r>
            <a:r>
              <a:rPr lang="zh-CN" altLang="en-US"/>
              <a:t>模板免费下载</a:t>
            </a:r>
            <a:endParaRPr lang="ru-RU" altLang="en-US">
              <a:ea typeface="宋体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14</a:t>
            </a:fld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15</a:t>
            </a:fld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16</a:t>
            </a:fld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17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27CA159-B284-4182-BD38-E008D564FB6A}" type="slidenum">
              <a:rPr lang="en-US" sz="1200">
                <a:solidFill>
                  <a:srgbClr val="000000"/>
                </a:solidFill>
                <a:ea typeface="宋体" pitchFamily="2" charset="-122"/>
              </a:rPr>
              <a:pPr algn="r"/>
              <a:t>10</a:t>
            </a:fld>
            <a:endParaRPr lang="en-US" sz="1200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anchor="t"/>
          <a:lstStyle/>
          <a:p>
            <a:r>
              <a:rPr lang="zh-CN" altLang="en-US"/>
              <a:t>素材天下网 </a:t>
            </a:r>
            <a:r>
              <a:rPr lang="en-US" dirty="0">
                <a:ea typeface="宋体" pitchFamily="2" charset="-122"/>
              </a:rPr>
              <a:t>sucaitianxia.com-PPT</a:t>
            </a:r>
            <a:r>
              <a:rPr lang="zh-CN" altLang="en-US"/>
              <a:t>模板免费下载</a:t>
            </a:r>
            <a:endParaRPr lang="ru-RU" altLang="en-US">
              <a:ea typeface="宋体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77000" y="1722438"/>
            <a:ext cx="1828800" cy="49069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90600" y="1722438"/>
            <a:ext cx="5334000" cy="49069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90600" y="2759075"/>
            <a:ext cx="3581400" cy="3870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24400" y="2759075"/>
            <a:ext cx="3581400" cy="3870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77000" y="1722438"/>
            <a:ext cx="1828800" cy="49069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90600" y="1722438"/>
            <a:ext cx="5334000" cy="49069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90600" y="2759075"/>
            <a:ext cx="3581400" cy="3870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24400" y="2759075"/>
            <a:ext cx="3581400" cy="3870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90600" y="1722438"/>
            <a:ext cx="7315200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90600" y="2759075"/>
            <a:ext cx="7315200" cy="387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90600" y="1722438"/>
            <a:ext cx="7315200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90600" y="2759075"/>
            <a:ext cx="7315200" cy="387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notesSlide" Target="../notesSlides/notesSlide2.xml"/><Relationship Id="rId7" Type="http://schemas.openxmlformats.org/officeDocument/2006/relationships/diagramQuickStyle" Target="../diagrams/quickStyl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oleObject" Target="../embeddings/oleObject1.bin"/><Relationship Id="rId9" Type="http://schemas.microsoft.com/office/2007/relationships/diagramDrawing" Target="../diagrams/drawin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5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indent="266700" algn="ctr"/>
            <a:r>
              <a:rPr lang="zh-CN" altLang="zh-CN" sz="4000" b="1" kern="120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n-cs"/>
              </a:rPr>
              <a:t>第</a:t>
            </a:r>
            <a:r>
              <a:rPr lang="zh-CN" altLang="en-US" sz="4000" b="1" kern="120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n-cs"/>
              </a:rPr>
              <a:t>十</a:t>
            </a:r>
            <a:r>
              <a:rPr lang="zh-CN" altLang="zh-CN" sz="4000" b="1" kern="120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n-cs"/>
              </a:rPr>
              <a:t>章</a:t>
            </a:r>
            <a:r>
              <a:rPr lang="zh-CN" altLang="en-US" sz="4000" b="1" kern="120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n-cs"/>
              </a:rPr>
              <a:t>　</a:t>
            </a:r>
            <a:r>
              <a:rPr lang="zh-CN" altLang="en-US" sz="4000" b="1" kern="120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n-cs"/>
              </a:rPr>
              <a:t>数字电路基础</a:t>
            </a:r>
            <a:endParaRPr lang="zh-CN" altLang="zh-CN" sz="4000" b="1" kern="1200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华文琥珀" pitchFamily="2" charset="-122"/>
              <a:ea typeface="华文琥珀" pitchFamily="2" charset="-122"/>
              <a:cs typeface="+mn-cs"/>
            </a:endParaRPr>
          </a:p>
        </p:txBody>
      </p:sp>
      <p:sp>
        <p:nvSpPr>
          <p:cNvPr id="512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95318" y="4114736"/>
            <a:ext cx="6400800" cy="1752600"/>
          </a:xfrm>
        </p:spPr>
        <p:txBody>
          <a:bodyPr/>
          <a:lstStyle/>
          <a:p>
            <a:pPr indent="266700" algn="l">
              <a:spcAft>
                <a:spcPts val="0"/>
              </a:spcAft>
            </a:pP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课题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266700" algn="l">
              <a:spcAft>
                <a:spcPts val="0"/>
              </a:spcAft>
              <a:buFont typeface="Wingdings" pitchFamily="2" charset="2"/>
              <a:buChar char="l"/>
            </a:pP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10.1 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概述</a:t>
            </a:r>
          </a:p>
          <a:p>
            <a:pPr indent="266700" algn="l">
              <a:spcAft>
                <a:spcPts val="0"/>
              </a:spcAft>
              <a:buFont typeface="Wingdings" pitchFamily="2" charset="2"/>
              <a:buChar char="l"/>
            </a:pP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10.2 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数制和码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95318" y="4114736"/>
            <a:ext cx="6400800" cy="1752600"/>
          </a:xfrm>
        </p:spPr>
        <p:txBody>
          <a:bodyPr/>
          <a:lstStyle/>
          <a:p>
            <a:pPr indent="266700" algn="l">
              <a:spcAft>
                <a:spcPts val="0"/>
              </a:spcAft>
            </a:pP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课题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266700" algn="l">
              <a:spcAft>
                <a:spcPts val="0"/>
              </a:spcAft>
              <a:buFont typeface="Wingdings" pitchFamily="2" charset="2"/>
              <a:buChar char="l"/>
            </a:pP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10.3  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逻辑代数的基本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知识</a:t>
            </a:r>
            <a:endParaRPr lang="zh-CN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10.3  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逻辑代数的基本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知识</a:t>
            </a:r>
            <a:endParaRPr lang="zh-CN" altLang="zh-CN" sz="4000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  <a:cs typeface="+mj-cs"/>
            </a:endParaRPr>
          </a:p>
        </p:txBody>
      </p:sp>
      <p:sp>
        <p:nvSpPr>
          <p:cNvPr id="16" name="标题 3"/>
          <p:cNvSpPr>
            <a:spLocks noGrp="1"/>
          </p:cNvSpPr>
          <p:nvPr>
            <p:ph type="title"/>
          </p:nvPr>
        </p:nvSpPr>
        <p:spPr>
          <a:xfrm>
            <a:off x="990694" y="1524050"/>
            <a:ext cx="7315200" cy="715962"/>
          </a:xfrm>
        </p:spPr>
        <p:txBody>
          <a:bodyPr/>
          <a:lstStyle/>
          <a:p>
            <a:pPr>
              <a:buClr>
                <a:srgbClr val="7030A0"/>
              </a:buClr>
              <a:buFont typeface="Webdings" pitchFamily="18" charset="2"/>
              <a:buChar char=""/>
            </a:pP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10.3.1 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什么是逻辑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代数</a:t>
            </a:r>
            <a:endParaRPr lang="zh-CN" altLang="en-US" sz="32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55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6" name="内容占位符 5" descr="3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600278" y="2362228"/>
            <a:ext cx="5714850" cy="4286138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矩形 7"/>
          <p:cNvSpPr/>
          <p:nvPr/>
        </p:nvSpPr>
        <p:spPr>
          <a:xfrm>
            <a:off x="4800594" y="4038584"/>
            <a:ext cx="220974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定义：用代数式描述客观事物间的逻辑关系，称为逻辑代数。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10.3  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逻辑代数的基本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知识</a:t>
            </a:r>
            <a:endParaRPr lang="zh-CN" altLang="zh-CN" sz="4000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  <a:cs typeface="+mj-cs"/>
            </a:endParaRPr>
          </a:p>
        </p:txBody>
      </p:sp>
      <p:sp>
        <p:nvSpPr>
          <p:cNvPr id="16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7030A0"/>
              </a:buClr>
              <a:buFont typeface="Webdings" pitchFamily="18" charset="2"/>
              <a:buChar char=""/>
            </a:pP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10.3.2 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基本逻辑及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运算</a:t>
            </a:r>
            <a:endParaRPr lang="zh-CN" altLang="en-US" sz="32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zh-CN" sz="2400" b="1" dirty="0" smtClean="0"/>
              <a:t>1</a:t>
            </a:r>
            <a:r>
              <a:rPr lang="zh-CN" altLang="zh-CN" sz="2400" b="1" dirty="0" smtClean="0"/>
              <a:t>．与逻辑及与运算</a:t>
            </a:r>
            <a:endParaRPr lang="zh-CN" altLang="zh-CN" sz="2400" dirty="0" smtClean="0"/>
          </a:p>
          <a:p>
            <a:r>
              <a:rPr lang="zh-CN" altLang="zh-CN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zh-CN" sz="2400" dirty="0" smtClean="0"/>
              <a:t>）与逻辑</a:t>
            </a:r>
          </a:p>
          <a:p>
            <a:endParaRPr lang="zh-CN" altLang="en-US" sz="2400" dirty="0"/>
          </a:p>
        </p:txBody>
      </p:sp>
      <p:sp>
        <p:nvSpPr>
          <p:cNvPr id="10" name="内容占位符 9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CN" altLang="zh-CN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zh-CN" sz="2400" dirty="0" smtClean="0"/>
              <a:t>）与运算</a:t>
            </a:r>
          </a:p>
          <a:p>
            <a:r>
              <a:rPr lang="zh-CN" altLang="zh-CN" sz="2400" b="1" dirty="0" smtClean="0">
                <a:solidFill>
                  <a:schemeClr val="accent2"/>
                </a:solidFill>
                <a:latin typeface="华文彩云" pitchFamily="2" charset="-122"/>
                <a:ea typeface="华文彩云" pitchFamily="2" charset="-122"/>
              </a:rPr>
              <a:t>“有</a:t>
            </a:r>
            <a:r>
              <a:rPr lang="en-US" altLang="zh-CN" sz="2400" b="1" dirty="0" smtClean="0">
                <a:solidFill>
                  <a:schemeClr val="accent2"/>
                </a:solidFill>
                <a:latin typeface="华文彩云" pitchFamily="2" charset="-122"/>
                <a:ea typeface="华文彩云" pitchFamily="2" charset="-122"/>
              </a:rPr>
              <a:t>0</a:t>
            </a:r>
            <a:r>
              <a:rPr lang="zh-CN" altLang="zh-CN" sz="2400" b="1" dirty="0" smtClean="0">
                <a:solidFill>
                  <a:schemeClr val="accent2"/>
                </a:solidFill>
                <a:latin typeface="华文彩云" pitchFamily="2" charset="-122"/>
                <a:ea typeface="华文彩云" pitchFamily="2" charset="-122"/>
              </a:rPr>
              <a:t>出</a:t>
            </a:r>
            <a:r>
              <a:rPr lang="en-US" altLang="zh-CN" sz="2400" b="1" dirty="0" smtClean="0">
                <a:solidFill>
                  <a:schemeClr val="accent2"/>
                </a:solidFill>
                <a:latin typeface="华文彩云" pitchFamily="2" charset="-122"/>
                <a:ea typeface="华文彩云" pitchFamily="2" charset="-122"/>
              </a:rPr>
              <a:t>0, </a:t>
            </a:r>
            <a:r>
              <a:rPr lang="zh-CN" altLang="zh-CN" sz="2400" b="1" dirty="0" smtClean="0">
                <a:solidFill>
                  <a:schemeClr val="accent2"/>
                </a:solidFill>
                <a:latin typeface="华文彩云" pitchFamily="2" charset="-122"/>
                <a:ea typeface="华文彩云" pitchFamily="2" charset="-122"/>
              </a:rPr>
              <a:t>全</a:t>
            </a:r>
            <a:r>
              <a:rPr lang="en-US" altLang="zh-CN" sz="2400" b="1" dirty="0" smtClean="0">
                <a:solidFill>
                  <a:schemeClr val="accent2"/>
                </a:solidFill>
                <a:latin typeface="华文彩云" pitchFamily="2" charset="-122"/>
                <a:ea typeface="华文彩云" pitchFamily="2" charset="-122"/>
              </a:rPr>
              <a:t>1</a:t>
            </a:r>
            <a:r>
              <a:rPr lang="zh-CN" altLang="zh-CN" sz="2400" b="1" dirty="0" smtClean="0">
                <a:solidFill>
                  <a:schemeClr val="accent2"/>
                </a:solidFill>
                <a:latin typeface="华文彩云" pitchFamily="2" charset="-122"/>
                <a:ea typeface="华文彩云" pitchFamily="2" charset="-122"/>
              </a:rPr>
              <a:t>为</a:t>
            </a:r>
            <a:r>
              <a:rPr lang="en-US" altLang="zh-CN" sz="2400" b="1" dirty="0" smtClean="0">
                <a:solidFill>
                  <a:schemeClr val="accent2"/>
                </a:solidFill>
                <a:latin typeface="华文彩云" pitchFamily="2" charset="-122"/>
                <a:ea typeface="华文彩云" pitchFamily="2" charset="-122"/>
              </a:rPr>
              <a:t>1</a:t>
            </a:r>
            <a:r>
              <a:rPr lang="zh-CN" altLang="zh-CN" sz="2400" b="1" dirty="0" smtClean="0">
                <a:solidFill>
                  <a:schemeClr val="accent2"/>
                </a:solidFill>
                <a:latin typeface="华文彩云" pitchFamily="2" charset="-122"/>
                <a:ea typeface="华文彩云" pitchFamily="2" charset="-122"/>
              </a:rPr>
              <a:t>”</a:t>
            </a:r>
            <a:endParaRPr lang="zh-CN" altLang="en-US" sz="2400" b="1" dirty="0">
              <a:solidFill>
                <a:schemeClr val="accent2"/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355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99362" name="Picture 2" descr="g11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94" y="4190980"/>
            <a:ext cx="3441200" cy="1523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6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6376" y="4114782"/>
            <a:ext cx="2590732" cy="1986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10.3  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逻辑代数的基本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知识</a:t>
            </a:r>
            <a:endParaRPr lang="zh-CN" altLang="zh-CN" sz="4000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  <a:cs typeface="+mj-cs"/>
            </a:endParaRPr>
          </a:p>
        </p:txBody>
      </p:sp>
      <p:sp>
        <p:nvSpPr>
          <p:cNvPr id="355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400" dirty="0" smtClean="0"/>
              <a:t>2</a:t>
            </a:r>
            <a:r>
              <a:rPr lang="zh-CN" altLang="zh-CN" sz="2400" dirty="0" smtClean="0"/>
              <a:t>．或逻辑及或运算</a:t>
            </a:r>
            <a:endParaRPr lang="zh-CN" altLang="en-US" sz="2400" dirty="0"/>
          </a:p>
        </p:txBody>
      </p:sp>
      <p:sp>
        <p:nvSpPr>
          <p:cNvPr id="11" name="内容占位符 10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zh-CN" altLang="zh-CN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zh-CN" sz="2400" dirty="0" smtClean="0"/>
              <a:t>）或逻辑</a:t>
            </a:r>
          </a:p>
          <a:p>
            <a:endParaRPr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CN" altLang="zh-CN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zh-CN" sz="2400" dirty="0" smtClean="0"/>
              <a:t>）或运算</a:t>
            </a:r>
          </a:p>
          <a:p>
            <a:r>
              <a:rPr lang="zh-CN" altLang="zh-CN" sz="2400" b="1" dirty="0" smtClean="0">
                <a:solidFill>
                  <a:schemeClr val="accent2"/>
                </a:solidFill>
                <a:latin typeface="华文彩云" pitchFamily="2" charset="-122"/>
                <a:ea typeface="华文彩云" pitchFamily="2" charset="-122"/>
              </a:rPr>
              <a:t>“有</a:t>
            </a:r>
            <a:r>
              <a:rPr lang="en-US" altLang="zh-CN" sz="2400" b="1" dirty="0" smtClean="0">
                <a:solidFill>
                  <a:schemeClr val="accent2"/>
                </a:solidFill>
                <a:latin typeface="华文彩云" pitchFamily="2" charset="-122"/>
                <a:ea typeface="华文彩云" pitchFamily="2" charset="-122"/>
              </a:rPr>
              <a:t>1</a:t>
            </a:r>
            <a:r>
              <a:rPr lang="zh-CN" altLang="zh-CN" sz="2400" b="1" dirty="0" smtClean="0">
                <a:solidFill>
                  <a:schemeClr val="accent2"/>
                </a:solidFill>
                <a:latin typeface="华文彩云" pitchFamily="2" charset="-122"/>
                <a:ea typeface="华文彩云" pitchFamily="2" charset="-122"/>
              </a:rPr>
              <a:t>出</a:t>
            </a:r>
            <a:r>
              <a:rPr lang="en-US" altLang="zh-CN" sz="2400" b="1" dirty="0" smtClean="0">
                <a:solidFill>
                  <a:schemeClr val="accent2"/>
                </a:solidFill>
                <a:latin typeface="华文彩云" pitchFamily="2" charset="-122"/>
                <a:ea typeface="华文彩云" pitchFamily="2" charset="-122"/>
              </a:rPr>
              <a:t>1,</a:t>
            </a:r>
            <a:r>
              <a:rPr lang="zh-CN" altLang="zh-CN" sz="2400" b="1" dirty="0" smtClean="0">
                <a:solidFill>
                  <a:schemeClr val="accent2"/>
                </a:solidFill>
                <a:latin typeface="华文彩云" pitchFamily="2" charset="-122"/>
                <a:ea typeface="华文彩云" pitchFamily="2" charset="-122"/>
              </a:rPr>
              <a:t>全</a:t>
            </a:r>
            <a:r>
              <a:rPr lang="en-US" altLang="zh-CN" sz="2400" b="1" dirty="0" smtClean="0">
                <a:solidFill>
                  <a:schemeClr val="accent2"/>
                </a:solidFill>
                <a:latin typeface="华文彩云" pitchFamily="2" charset="-122"/>
                <a:ea typeface="华文彩云" pitchFamily="2" charset="-122"/>
              </a:rPr>
              <a:t>0</a:t>
            </a:r>
            <a:r>
              <a:rPr lang="zh-CN" altLang="zh-CN" sz="2400" b="1" dirty="0" smtClean="0">
                <a:solidFill>
                  <a:schemeClr val="accent2"/>
                </a:solidFill>
                <a:latin typeface="华文彩云" pitchFamily="2" charset="-122"/>
                <a:ea typeface="华文彩云" pitchFamily="2" charset="-122"/>
              </a:rPr>
              <a:t>为</a:t>
            </a:r>
            <a:r>
              <a:rPr lang="en-US" altLang="zh-CN" sz="2400" b="1" dirty="0" smtClean="0">
                <a:solidFill>
                  <a:schemeClr val="accent2"/>
                </a:solidFill>
                <a:latin typeface="华文彩云" pitchFamily="2" charset="-122"/>
                <a:ea typeface="华文彩云" pitchFamily="2" charset="-122"/>
              </a:rPr>
              <a:t>0</a:t>
            </a:r>
            <a:r>
              <a:rPr lang="zh-CN" altLang="zh-CN" sz="2400" b="1" dirty="0" smtClean="0">
                <a:solidFill>
                  <a:schemeClr val="accent2"/>
                </a:solidFill>
                <a:latin typeface="华文彩云" pitchFamily="2" charset="-122"/>
                <a:ea typeface="华文彩云" pitchFamily="2" charset="-122"/>
              </a:rPr>
              <a:t>”</a:t>
            </a:r>
            <a:endParaRPr lang="zh-CN" altLang="en-US" sz="2400" b="1" dirty="0" smtClean="0">
              <a:solidFill>
                <a:schemeClr val="accent2"/>
              </a:solidFill>
              <a:latin typeface="华文彩云" pitchFamily="2" charset="-122"/>
              <a:ea typeface="华文彩云" pitchFamily="2" charset="-122"/>
            </a:endParaRPr>
          </a:p>
        </p:txBody>
      </p:sp>
      <p:pic>
        <p:nvPicPr>
          <p:cNvPr id="400386" name="Picture 2" descr="g110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92" y="3886188"/>
            <a:ext cx="3361062" cy="1752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038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0178" y="3962386"/>
            <a:ext cx="2593503" cy="1981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10.3  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逻辑代数的基本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知识</a:t>
            </a:r>
            <a:endParaRPr lang="zh-CN" altLang="zh-CN" sz="4000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  <a:cs typeface="+mj-cs"/>
            </a:endParaRPr>
          </a:p>
        </p:txBody>
      </p:sp>
      <p:sp>
        <p:nvSpPr>
          <p:cNvPr id="355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400" dirty="0" smtClean="0"/>
              <a:t>3</a:t>
            </a:r>
            <a:r>
              <a:rPr lang="zh-CN" altLang="zh-CN" sz="2400" dirty="0" smtClean="0"/>
              <a:t>．非逻辑及非运算</a:t>
            </a:r>
            <a:endParaRPr lang="zh-CN" altLang="en-US" sz="2400" dirty="0"/>
          </a:p>
        </p:txBody>
      </p:sp>
      <p:sp>
        <p:nvSpPr>
          <p:cNvPr id="10" name="内容占位符 9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zh-CN" altLang="zh-CN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zh-CN" sz="2400" dirty="0" smtClean="0"/>
              <a:t>）</a:t>
            </a:r>
            <a:r>
              <a:rPr lang="zh-CN" altLang="zh-CN" sz="2400" b="1" dirty="0" smtClean="0"/>
              <a:t>非逻辑</a:t>
            </a:r>
            <a:endParaRPr lang="zh-CN" altLang="zh-CN" sz="2400" dirty="0" smtClean="0"/>
          </a:p>
          <a:p>
            <a:endParaRPr lang="zh-CN" altLang="en-US" sz="2400" dirty="0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CN" altLang="zh-CN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zh-CN" sz="2400" dirty="0" smtClean="0"/>
              <a:t>）非运算</a:t>
            </a:r>
          </a:p>
          <a:p>
            <a:r>
              <a:rPr lang="en-US" altLang="zh-CN" sz="2400" dirty="0" smtClean="0"/>
              <a:t> =1   =0</a:t>
            </a:r>
            <a:endParaRPr lang="zh-CN" altLang="en-US" sz="2400" dirty="0" smtClean="0"/>
          </a:p>
        </p:txBody>
      </p:sp>
      <p:pic>
        <p:nvPicPr>
          <p:cNvPr id="401410" name="Picture 2" descr="g110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98" y="3733792"/>
            <a:ext cx="3580233" cy="1828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141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3980" y="4190980"/>
            <a:ext cx="2400237" cy="2133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141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1412" name="Object 4"/>
          <p:cNvGraphicFramePr>
            <a:graphicFrameLocks noChangeAspect="1"/>
          </p:cNvGraphicFramePr>
          <p:nvPr/>
        </p:nvGraphicFramePr>
        <p:xfrm>
          <a:off x="4952990" y="3200406"/>
          <a:ext cx="304792" cy="539248"/>
        </p:xfrm>
        <a:graphic>
          <a:graphicData uri="http://schemas.openxmlformats.org/presentationml/2006/ole">
            <p:oleObj spid="_x0000_s401412" name="公式" r:id="rId6" imgW="126780" imgH="215526" progId="Equation.3">
              <p:embed/>
            </p:oleObj>
          </a:graphicData>
        </a:graphic>
      </p:graphicFrame>
      <p:sp>
        <p:nvSpPr>
          <p:cNvPr id="40141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1414" name="Object 6"/>
          <p:cNvGraphicFramePr>
            <a:graphicFrameLocks noChangeAspect="1"/>
          </p:cNvGraphicFramePr>
          <p:nvPr/>
        </p:nvGraphicFramePr>
        <p:xfrm>
          <a:off x="5638772" y="3200406"/>
          <a:ext cx="228594" cy="533386"/>
        </p:xfrm>
        <a:graphic>
          <a:graphicData uri="http://schemas.openxmlformats.org/presentationml/2006/ole">
            <p:oleObj spid="_x0000_s401414" name="公式" r:id="rId7" imgW="88746" imgH="202848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10.3  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逻辑代数的基本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知识</a:t>
            </a:r>
            <a:endParaRPr lang="zh-CN" altLang="zh-CN" sz="4000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  <a:cs typeface="+mj-cs"/>
            </a:endParaRPr>
          </a:p>
        </p:txBody>
      </p:sp>
      <p:sp>
        <p:nvSpPr>
          <p:cNvPr id="16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7030A0"/>
              </a:buClr>
              <a:buFont typeface="Webdings" pitchFamily="18" charset="2"/>
              <a:buChar char=""/>
            </a:pP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10.3.3 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复合逻辑及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运算</a:t>
            </a:r>
            <a:endParaRPr lang="zh-CN" altLang="en-US" sz="32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 smtClean="0"/>
              <a:t>1</a:t>
            </a:r>
            <a:r>
              <a:rPr lang="zh-CN" altLang="zh-CN" sz="2400" dirty="0" smtClean="0"/>
              <a:t>．与非逻辑及运算</a:t>
            </a:r>
          </a:p>
          <a:p>
            <a:r>
              <a:rPr lang="en-US" altLang="zh-CN" sz="2400" dirty="0" smtClean="0"/>
              <a:t>2</a:t>
            </a:r>
            <a:r>
              <a:rPr lang="zh-CN" altLang="zh-CN" sz="2400" dirty="0" smtClean="0"/>
              <a:t>．或非逻辑及</a:t>
            </a:r>
            <a:r>
              <a:rPr lang="zh-CN" altLang="zh-CN" sz="2400" dirty="0" smtClean="0"/>
              <a:t>运算</a:t>
            </a:r>
            <a:endParaRPr lang="en-US" altLang="zh-CN" sz="2400" dirty="0" smtClean="0"/>
          </a:p>
          <a:p>
            <a:r>
              <a:rPr lang="en-US" altLang="zh-CN" sz="2400" dirty="0" smtClean="0"/>
              <a:t>3</a:t>
            </a:r>
            <a:r>
              <a:rPr lang="zh-CN" altLang="zh-CN" sz="2400" dirty="0" smtClean="0"/>
              <a:t>．与或非逻辑及</a:t>
            </a:r>
            <a:r>
              <a:rPr lang="zh-CN" altLang="zh-CN" sz="2400" dirty="0" smtClean="0"/>
              <a:t>运算</a:t>
            </a:r>
            <a:endParaRPr lang="en-US" altLang="zh-CN" sz="2400" dirty="0" smtClean="0"/>
          </a:p>
          <a:p>
            <a:r>
              <a:rPr lang="en-US" altLang="zh-CN" sz="2400" dirty="0" smtClean="0"/>
              <a:t>4</a:t>
            </a:r>
            <a:r>
              <a:rPr lang="zh-CN" altLang="zh-CN" sz="2400" dirty="0" smtClean="0"/>
              <a:t>．异或逻辑及运算</a:t>
            </a:r>
          </a:p>
          <a:p>
            <a:r>
              <a:rPr lang="en-US" altLang="zh-CN" sz="2400" dirty="0" smtClean="0"/>
              <a:t>5</a:t>
            </a:r>
            <a:r>
              <a:rPr lang="zh-CN" altLang="zh-CN" sz="2400" dirty="0" smtClean="0"/>
              <a:t>．同或逻辑及运算</a:t>
            </a:r>
          </a:p>
          <a:p>
            <a:endParaRPr lang="zh-CN" altLang="zh-CN" sz="2400" dirty="0" smtClean="0"/>
          </a:p>
          <a:p>
            <a:endParaRPr lang="zh-CN" altLang="en-US" sz="2400" dirty="0"/>
          </a:p>
        </p:txBody>
      </p:sp>
      <p:sp>
        <p:nvSpPr>
          <p:cNvPr id="355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10.3  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逻辑代数的基本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知识</a:t>
            </a:r>
            <a:endParaRPr lang="zh-CN" altLang="zh-CN" sz="4000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  <a:cs typeface="+mj-cs"/>
            </a:endParaRPr>
          </a:p>
        </p:txBody>
      </p:sp>
      <p:sp>
        <p:nvSpPr>
          <p:cNvPr id="16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7030A0"/>
              </a:buClr>
              <a:buFont typeface="Webdings" pitchFamily="18" charset="2"/>
              <a:buChar char=""/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  <a:cs typeface="+mn-cs"/>
              </a:rPr>
              <a:t>10.3.4 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  <a:cs typeface="+mn-cs"/>
              </a:rPr>
              <a:t>逻辑运算的基本定律及常用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  <a:cs typeface="+mn-cs"/>
              </a:rPr>
              <a:t>公式</a:t>
            </a:r>
            <a:endParaRPr lang="zh-CN" altLang="en-US" sz="28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b="1" dirty="0" smtClean="0"/>
              <a:t>1</a:t>
            </a:r>
            <a:r>
              <a:rPr lang="zh-CN" altLang="zh-CN" sz="2400" b="1" dirty="0" smtClean="0"/>
              <a:t>．基本定律</a:t>
            </a:r>
            <a:endParaRPr lang="zh-CN" altLang="zh-CN" sz="2400" dirty="0" smtClean="0"/>
          </a:p>
          <a:p>
            <a:r>
              <a:rPr lang="en-US" altLang="zh-CN" sz="2400" dirty="0" smtClean="0"/>
              <a:t>(1) </a:t>
            </a:r>
            <a:r>
              <a:rPr lang="zh-CN" altLang="zh-CN" sz="2400" dirty="0" smtClean="0"/>
              <a:t>交换律</a:t>
            </a:r>
            <a:r>
              <a:rPr lang="en-US" altLang="zh-CN" sz="2400" dirty="0" smtClean="0"/>
              <a:t>(2) </a:t>
            </a:r>
            <a:r>
              <a:rPr lang="zh-CN" altLang="zh-CN" sz="2400" dirty="0" smtClean="0"/>
              <a:t>结合律</a:t>
            </a:r>
            <a:r>
              <a:rPr lang="en-US" altLang="zh-CN" sz="2400" dirty="0" smtClean="0"/>
              <a:t>(3) </a:t>
            </a:r>
            <a:r>
              <a:rPr lang="zh-CN" altLang="zh-CN" sz="2400" dirty="0" smtClean="0"/>
              <a:t>重叠律 </a:t>
            </a:r>
            <a:r>
              <a:rPr lang="en-US" altLang="zh-CN" sz="2400" dirty="0" smtClean="0"/>
              <a:t>(4) </a:t>
            </a:r>
            <a:r>
              <a:rPr lang="zh-CN" altLang="zh-CN" sz="2400" dirty="0" smtClean="0"/>
              <a:t>分配律</a:t>
            </a:r>
            <a:r>
              <a:rPr lang="en-US" altLang="zh-CN" sz="2400" dirty="0" smtClean="0"/>
              <a:t>(</a:t>
            </a:r>
            <a:r>
              <a:rPr lang="en-US" altLang="zh-CN" sz="2400" dirty="0" smtClean="0"/>
              <a:t>5) </a:t>
            </a:r>
            <a:r>
              <a:rPr lang="zh-CN" altLang="zh-CN" sz="2400" dirty="0" smtClean="0"/>
              <a:t>吸收律</a:t>
            </a:r>
            <a:r>
              <a:rPr lang="en-US" altLang="zh-CN" sz="2400" dirty="0" smtClean="0"/>
              <a:t>(6) </a:t>
            </a:r>
            <a:r>
              <a:rPr lang="zh-CN" altLang="zh-CN" sz="2400" dirty="0" smtClean="0"/>
              <a:t>反演</a:t>
            </a:r>
            <a:r>
              <a:rPr lang="zh-CN" altLang="zh-CN" sz="2400" dirty="0" smtClean="0"/>
              <a:t>律</a:t>
            </a:r>
            <a:endParaRPr lang="en-US" altLang="zh-CN" sz="2400" dirty="0" smtClean="0"/>
          </a:p>
          <a:p>
            <a:r>
              <a:rPr lang="en-US" altLang="zh-CN" sz="2400" b="1" dirty="0" smtClean="0"/>
              <a:t>2</a:t>
            </a:r>
            <a:r>
              <a:rPr lang="zh-CN" altLang="zh-CN" sz="2400" b="1" dirty="0" smtClean="0"/>
              <a:t>．常用公式</a:t>
            </a:r>
            <a:endParaRPr lang="zh-CN" altLang="zh-CN" sz="2400" dirty="0" smtClean="0"/>
          </a:p>
          <a:p>
            <a:r>
              <a:rPr lang="en-US" altLang="zh-CN" sz="2400" dirty="0" smtClean="0"/>
              <a:t>(1)            </a:t>
            </a:r>
            <a:r>
              <a:rPr lang="en-US" altLang="zh-CN" sz="2400" i="1" dirty="0" smtClean="0"/>
              <a:t>A </a:t>
            </a:r>
            <a:r>
              <a:rPr lang="en-US" altLang="zh-CN" sz="2400" dirty="0" smtClean="0"/>
              <a:t>+   </a:t>
            </a:r>
            <a:r>
              <a:rPr lang="en-US" altLang="zh-CN" sz="2400" i="1" dirty="0" smtClean="0"/>
              <a:t>B</a:t>
            </a:r>
            <a:r>
              <a:rPr lang="en-US" altLang="zh-CN" sz="2400" dirty="0" smtClean="0"/>
              <a:t>=</a:t>
            </a:r>
            <a:r>
              <a:rPr lang="en-US" altLang="zh-CN" sz="2400" i="1" dirty="0" smtClean="0"/>
              <a:t>A </a:t>
            </a:r>
            <a:r>
              <a:rPr lang="en-US" altLang="zh-CN" sz="2400" dirty="0" smtClean="0"/>
              <a:t>+ </a:t>
            </a:r>
            <a:r>
              <a:rPr lang="en-US" altLang="zh-CN" sz="2400" i="1" dirty="0" smtClean="0"/>
              <a:t>B</a:t>
            </a:r>
          </a:p>
          <a:p>
            <a:r>
              <a:rPr lang="en-US" altLang="zh-CN" sz="2400" dirty="0" smtClean="0"/>
              <a:t>(</a:t>
            </a:r>
            <a:r>
              <a:rPr lang="en-US" altLang="zh-CN" sz="2400" dirty="0" smtClean="0"/>
              <a:t>2)         </a:t>
            </a:r>
            <a:r>
              <a:rPr lang="en-US" altLang="zh-CN" sz="2400" i="1" dirty="0" smtClean="0"/>
              <a:t>AB</a:t>
            </a:r>
            <a:r>
              <a:rPr lang="en-US" altLang="zh-CN" sz="2400" dirty="0" smtClean="0"/>
              <a:t>+ </a:t>
            </a:r>
            <a:r>
              <a:rPr lang="en-US" altLang="zh-CN" sz="2400" dirty="0" smtClean="0"/>
              <a:t> </a:t>
            </a:r>
            <a:r>
              <a:rPr lang="en-US" altLang="zh-CN" sz="2400" i="1" dirty="0" smtClean="0"/>
              <a:t>C</a:t>
            </a:r>
            <a:r>
              <a:rPr lang="en-US" altLang="zh-CN" sz="2400" dirty="0" smtClean="0"/>
              <a:t>+</a:t>
            </a:r>
            <a:r>
              <a:rPr lang="en-US" altLang="zh-CN" sz="2400" i="1" dirty="0" smtClean="0"/>
              <a:t>BCD</a:t>
            </a:r>
            <a:r>
              <a:rPr lang="en-US" altLang="zh-CN" sz="2400" dirty="0" smtClean="0"/>
              <a:t>=</a:t>
            </a:r>
            <a:r>
              <a:rPr lang="en-US" altLang="zh-CN" sz="2400" i="1" dirty="0" smtClean="0"/>
              <a:t>AB</a:t>
            </a:r>
            <a:r>
              <a:rPr lang="en-US" altLang="zh-CN" sz="2400" dirty="0" smtClean="0"/>
              <a:t>+ </a:t>
            </a:r>
            <a:r>
              <a:rPr lang="en-US" altLang="zh-CN" sz="2400" dirty="0" smtClean="0"/>
              <a:t> </a:t>
            </a:r>
            <a:r>
              <a:rPr lang="en-US" altLang="zh-CN" sz="2400" i="1" dirty="0" smtClean="0"/>
              <a:t>C</a:t>
            </a:r>
            <a:endParaRPr lang="zh-CN" altLang="zh-CN" sz="2400" dirty="0" smtClean="0"/>
          </a:p>
          <a:p>
            <a:endParaRPr lang="zh-CN" altLang="en-US" sz="2400" dirty="0"/>
          </a:p>
        </p:txBody>
      </p:sp>
      <p:sp>
        <p:nvSpPr>
          <p:cNvPr id="355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188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18817" name="Object 1"/>
          <p:cNvGraphicFramePr>
            <a:graphicFrameLocks noChangeAspect="1"/>
          </p:cNvGraphicFramePr>
          <p:nvPr/>
        </p:nvGraphicFramePr>
        <p:xfrm>
          <a:off x="3200436" y="4419574"/>
          <a:ext cx="290278" cy="380990"/>
        </p:xfrm>
        <a:graphic>
          <a:graphicData uri="http://schemas.openxmlformats.org/presentationml/2006/ole">
            <p:oleObj spid="_x0000_s418817" name="公式" r:id="rId4" imgW="152268" imgH="203024" progId="Equation.3">
              <p:embed/>
            </p:oleObj>
          </a:graphicData>
        </a:graphic>
      </p:graphicFrame>
      <p:graphicFrame>
        <p:nvGraphicFramePr>
          <p:cNvPr id="418819" name="Object 3"/>
          <p:cNvGraphicFramePr>
            <a:graphicFrameLocks noChangeAspect="1"/>
          </p:cNvGraphicFramePr>
          <p:nvPr/>
        </p:nvGraphicFramePr>
        <p:xfrm>
          <a:off x="5029188" y="4876762"/>
          <a:ext cx="290513" cy="381000"/>
        </p:xfrm>
        <a:graphic>
          <a:graphicData uri="http://schemas.openxmlformats.org/presentationml/2006/ole">
            <p:oleObj spid="_x0000_s418819" name="公式" r:id="rId5" imgW="152268" imgH="203024" progId="Equation.3">
              <p:embed/>
            </p:oleObj>
          </a:graphicData>
        </a:graphic>
      </p:graphicFrame>
      <p:graphicFrame>
        <p:nvGraphicFramePr>
          <p:cNvPr id="418820" name="Object 4"/>
          <p:cNvGraphicFramePr>
            <a:graphicFrameLocks noChangeAspect="1"/>
          </p:cNvGraphicFramePr>
          <p:nvPr/>
        </p:nvGraphicFramePr>
        <p:xfrm>
          <a:off x="3048040" y="4876762"/>
          <a:ext cx="290513" cy="381000"/>
        </p:xfrm>
        <a:graphic>
          <a:graphicData uri="http://schemas.openxmlformats.org/presentationml/2006/ole">
            <p:oleObj spid="_x0000_s418820" name="公式" r:id="rId6" imgW="152268" imgH="203024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30.jpg"/>
          <p:cNvPicPr>
            <a:picLocks noChangeAspect="1"/>
          </p:cNvPicPr>
          <p:nvPr/>
        </p:nvPicPr>
        <p:blipFill>
          <a:blip r:embed="rId3" cstate="print">
            <a:lum bright="70000" contrast="-70000"/>
          </a:blip>
          <a:srcRect l="4882" t="2440" r="7317"/>
          <a:stretch>
            <a:fillRect/>
          </a:stretch>
        </p:blipFill>
        <p:spPr>
          <a:xfrm>
            <a:off x="0" y="3809990"/>
            <a:ext cx="2743128" cy="304801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19446" y="2590822"/>
            <a:ext cx="5105266" cy="259073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en-US" altLang="zh-CN" sz="2400" dirty="0" smtClean="0"/>
              <a:t>1.</a:t>
            </a:r>
            <a:r>
              <a:rPr lang="zh-CN" altLang="zh-CN" sz="2400" dirty="0" smtClean="0"/>
              <a:t>逻辑代数是分析逻辑电路的基础，“与”、“或”、“非”逻辑关系更是基础的基础，要熟练掌握。</a:t>
            </a:r>
          </a:p>
          <a:p>
            <a:r>
              <a:rPr lang="en-US" altLang="zh-CN" sz="2400" dirty="0" smtClean="0"/>
              <a:t>2.</a:t>
            </a:r>
            <a:r>
              <a:rPr lang="zh-CN" altLang="zh-CN" sz="2400" dirty="0" smtClean="0"/>
              <a:t>复合逻辑运算和逻辑运算的常用公式，在分析或化简逻辑电路时要用，大家要熟悉。</a:t>
            </a:r>
            <a:endParaRPr lang="zh-CN" altLang="zh-CN" sz="2400" dirty="0"/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zh-CN" altLang="en-US" sz="4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小结</a:t>
            </a:r>
            <a:endParaRPr lang="zh-CN" altLang="zh-CN" sz="4400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4.jpg"/>
          <p:cNvPicPr>
            <a:picLocks noChangeAspect="1"/>
          </p:cNvPicPr>
          <p:nvPr/>
        </p:nvPicPr>
        <p:blipFill>
          <a:blip r:embed="rId2" cstate="print"/>
          <a:srcRect t="2223" b="4446"/>
          <a:stretch>
            <a:fillRect/>
          </a:stretch>
        </p:blipFill>
        <p:spPr>
          <a:xfrm>
            <a:off x="5701979" y="3962386"/>
            <a:ext cx="3442021" cy="2895614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304912" y="228684"/>
            <a:ext cx="7315200" cy="715962"/>
          </a:xfrm>
        </p:spPr>
        <p:txBody>
          <a:bodyPr/>
          <a:lstStyle/>
          <a:p>
            <a:r>
              <a:rPr lang="zh-CN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彩云" pitchFamily="2" charset="-122"/>
                <a:ea typeface="华文彩云" pitchFamily="2" charset="-122"/>
              </a:rPr>
              <a:t>学前提示</a:t>
            </a:r>
            <a:endParaRPr lang="zh-CN" alt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4294967295"/>
          </p:nvPr>
        </p:nvSpPr>
        <p:spPr>
          <a:xfrm>
            <a:off x="838298" y="2057436"/>
            <a:ext cx="6553028" cy="3870325"/>
          </a:xfr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zh-CN" altLang="en-US" sz="2000" dirty="0" smtClean="0"/>
              <a:t>　　</a:t>
            </a:r>
            <a:r>
              <a:rPr lang="zh-CN" altLang="zh-CN" sz="2000" dirty="0" smtClean="0"/>
              <a:t>在</a:t>
            </a:r>
            <a:r>
              <a:rPr lang="zh-CN" altLang="zh-CN" sz="2000" dirty="0" smtClean="0"/>
              <a:t>第</a:t>
            </a:r>
            <a:r>
              <a:rPr lang="en-US" altLang="zh-CN" sz="2000" dirty="0" smtClean="0"/>
              <a:t>8</a:t>
            </a:r>
            <a:r>
              <a:rPr lang="zh-CN" altLang="zh-CN" sz="2000" dirty="0" smtClean="0"/>
              <a:t>、</a:t>
            </a:r>
            <a:r>
              <a:rPr lang="en-US" altLang="zh-CN" sz="2000" dirty="0" smtClean="0"/>
              <a:t>9</a:t>
            </a:r>
            <a:r>
              <a:rPr lang="zh-CN" altLang="zh-CN" sz="2000" dirty="0" smtClean="0"/>
              <a:t>章学习的是模拟电子电路，该电路处理的是连续变化的模拟信号。在客观事物中还有一种信号，这种信号不是反映事物的大小，而是反映几个事物之间的逻辑关系。将事物的逻辑关系归纳为 “有”和“无”两种状态，这两种状态可用二进制的“</a:t>
            </a:r>
            <a:r>
              <a:rPr lang="en-US" altLang="zh-CN" sz="2000" dirty="0" smtClean="0"/>
              <a:t>1</a:t>
            </a:r>
            <a:r>
              <a:rPr lang="zh-CN" altLang="zh-CN" sz="2000" dirty="0" smtClean="0"/>
              <a:t>”和“</a:t>
            </a:r>
            <a:r>
              <a:rPr lang="en-US" altLang="zh-CN" sz="2000" dirty="0" smtClean="0"/>
              <a:t>0</a:t>
            </a:r>
            <a:r>
              <a:rPr lang="zh-CN" altLang="zh-CN" sz="2000" dirty="0" smtClean="0"/>
              <a:t>”来表示。如果我们让电子电路只工作在高、低两种电平状态（电平是指两个以上电量的比较值），并用这两种状态表示二进制的“</a:t>
            </a:r>
            <a:r>
              <a:rPr lang="en-US" altLang="zh-CN" sz="2000" dirty="0" smtClean="0"/>
              <a:t>1</a:t>
            </a:r>
            <a:r>
              <a:rPr lang="zh-CN" altLang="zh-CN" sz="2000" dirty="0" smtClean="0"/>
              <a:t>”和“</a:t>
            </a:r>
            <a:r>
              <a:rPr lang="en-US" altLang="zh-CN" sz="2000" dirty="0" smtClean="0"/>
              <a:t>0</a:t>
            </a:r>
            <a:r>
              <a:rPr lang="zh-CN" altLang="zh-CN" sz="2000" dirty="0" smtClean="0"/>
              <a:t>”，就可以对数字信号进行计算。</a:t>
            </a:r>
          </a:p>
          <a:p>
            <a:pPr marL="0" indent="0">
              <a:spcBef>
                <a:spcPts val="0"/>
              </a:spcBef>
              <a:buNone/>
            </a:pPr>
            <a:r>
              <a:rPr lang="zh-CN" altLang="en-US" sz="2000" dirty="0" smtClean="0"/>
              <a:t>　　</a:t>
            </a:r>
            <a:r>
              <a:rPr lang="zh-CN" altLang="zh-CN" sz="2000" dirty="0" smtClean="0"/>
              <a:t>因为</a:t>
            </a:r>
            <a:r>
              <a:rPr lang="zh-CN" altLang="zh-CN" sz="2000" dirty="0" smtClean="0"/>
              <a:t>数字信号和模拟信号的本质区别（一个是连续信号，一个是离散的脉冲信号），所以电路结构、分析方法亦有着本质区别，在学习过程中不能套用。</a:t>
            </a:r>
          </a:p>
          <a:p>
            <a:pPr marL="0" indent="0">
              <a:spcBef>
                <a:spcPts val="0"/>
              </a:spcBef>
              <a:buNone/>
            </a:pPr>
            <a:r>
              <a:rPr lang="zh-CN" altLang="en-US" sz="2000" dirty="0" smtClean="0"/>
              <a:t>　　</a:t>
            </a:r>
            <a:r>
              <a:rPr lang="zh-CN" altLang="zh-CN" sz="2000" dirty="0" smtClean="0"/>
              <a:t>本章</a:t>
            </a:r>
            <a:r>
              <a:rPr lang="zh-CN" altLang="zh-CN" sz="2000" dirty="0" smtClean="0"/>
              <a:t>先分析数字信号之间的逻辑关系，它是学习数字电路的基础。</a:t>
            </a:r>
            <a:endParaRPr lang="zh-CN" altLang="zh-CN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5329" name="Object 1"/>
          <p:cNvGraphicFramePr>
            <a:graphicFrameLocks noChangeAspect="1"/>
          </p:cNvGraphicFramePr>
          <p:nvPr/>
        </p:nvGraphicFramePr>
        <p:xfrm>
          <a:off x="1828872" y="2743218"/>
          <a:ext cx="5411984" cy="1247763"/>
        </p:xfrm>
        <a:graphic>
          <a:graphicData uri="http://schemas.openxmlformats.org/presentationml/2006/ole">
            <p:oleObj spid="_x0000_s355329" name="位图图像" r:id="rId4" imgW="6942857" imgH="1600000" progId="Paint.Picture">
              <p:embed/>
            </p:oleObj>
          </a:graphicData>
        </a:graphic>
      </p:graphicFrame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10.1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概述</a:t>
            </a:r>
            <a:endParaRPr lang="zh-CN" altLang="zh-CN" sz="4000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  <a:cs typeface="+mj-cs"/>
            </a:endParaRPr>
          </a:p>
        </p:txBody>
      </p:sp>
      <p:sp>
        <p:nvSpPr>
          <p:cNvPr id="16" name="标题 3"/>
          <p:cNvSpPr>
            <a:spLocks noGrp="1"/>
          </p:cNvSpPr>
          <p:nvPr>
            <p:ph type="title"/>
          </p:nvPr>
        </p:nvSpPr>
        <p:spPr>
          <a:xfrm>
            <a:off x="990694" y="1524050"/>
            <a:ext cx="7315200" cy="715962"/>
          </a:xfrm>
        </p:spPr>
        <p:txBody>
          <a:bodyPr/>
          <a:lstStyle/>
          <a:p>
            <a:pPr>
              <a:buClr>
                <a:srgbClr val="7030A0"/>
              </a:buClr>
              <a:buFont typeface="Webdings" pitchFamily="18" charset="2"/>
              <a:buChar char=""/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cs typeface="+mn-cs"/>
              </a:rPr>
              <a:t>10.1.1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  <a:cs typeface="+mn-cs"/>
              </a:rPr>
              <a:t>数字、模拟信号的区别及脉冲波形的常用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  <a:cs typeface="+mn-cs"/>
              </a:rPr>
              <a:t>参数</a:t>
            </a:r>
            <a:endParaRPr lang="zh-CN" altLang="en-US" sz="20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8" name="内容占位符 7"/>
          <p:cNvSpPr>
            <a:spLocks noGrp="1"/>
          </p:cNvSpPr>
          <p:nvPr>
            <p:ph idx="1"/>
          </p:nvPr>
        </p:nvSpPr>
        <p:spPr>
          <a:xfrm>
            <a:off x="990694" y="2209832"/>
            <a:ext cx="7315200" cy="3870325"/>
          </a:xfrm>
        </p:spPr>
        <p:txBody>
          <a:bodyPr/>
          <a:lstStyle/>
          <a:p>
            <a:r>
              <a:rPr lang="en-US" altLang="zh-CN" sz="2400" dirty="0" smtClean="0"/>
              <a:t>1. </a:t>
            </a:r>
            <a:r>
              <a:rPr lang="zh-CN" altLang="zh-CN" sz="2400" dirty="0" smtClean="0"/>
              <a:t>数字、模拟信号的区别</a:t>
            </a:r>
            <a:endParaRPr lang="zh-CN" altLang="en-US" sz="2400" dirty="0"/>
          </a:p>
        </p:txBody>
      </p:sp>
      <p:graphicFrame>
        <p:nvGraphicFramePr>
          <p:cNvPr id="18" name="内容占位符 17"/>
          <p:cNvGraphicFramePr>
            <a:graphicFrameLocks noGrp="1"/>
          </p:cNvGraphicFramePr>
          <p:nvPr>
            <p:ph sz="half" idx="4294967295"/>
          </p:nvPr>
        </p:nvGraphicFramePr>
        <p:xfrm>
          <a:off x="1828872" y="4038584"/>
          <a:ext cx="5410058" cy="24225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355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10.1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概述</a:t>
            </a:r>
            <a:endParaRPr lang="zh-CN" altLang="zh-CN" sz="4000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  <a:cs typeface="+mj-cs"/>
            </a:endParaRPr>
          </a:p>
        </p:txBody>
      </p:sp>
      <p:sp>
        <p:nvSpPr>
          <p:cNvPr id="355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400" dirty="0" smtClean="0"/>
              <a:t>2.</a:t>
            </a:r>
            <a:r>
              <a:rPr lang="zh-CN" altLang="zh-CN" sz="2400" dirty="0" smtClean="0"/>
              <a:t>时序波形与数字</a:t>
            </a:r>
            <a:r>
              <a:rPr lang="zh-CN" altLang="zh-CN" sz="2400" dirty="0" smtClean="0"/>
              <a:t>波形</a:t>
            </a:r>
            <a:endParaRPr lang="zh-CN" altLang="en-US" sz="2400" dirty="0"/>
          </a:p>
        </p:txBody>
      </p:sp>
      <p:pic>
        <p:nvPicPr>
          <p:cNvPr id="397315" name="Picture 3" descr="e10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84" y="3429000"/>
            <a:ext cx="5845560" cy="1672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10.1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概述</a:t>
            </a:r>
            <a:endParaRPr lang="zh-CN" altLang="zh-CN" sz="4000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  <a:cs typeface="+mj-cs"/>
            </a:endParaRPr>
          </a:p>
        </p:txBody>
      </p:sp>
      <p:sp>
        <p:nvSpPr>
          <p:cNvPr id="355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400" dirty="0" smtClean="0"/>
              <a:t>3</a:t>
            </a:r>
            <a:r>
              <a:rPr lang="en-US" altLang="zh-CN" sz="2400" dirty="0" smtClean="0"/>
              <a:t>. </a:t>
            </a:r>
            <a:r>
              <a:rPr lang="zh-CN" altLang="zh-CN" sz="2400" dirty="0" smtClean="0"/>
              <a:t>脉冲波形的常用参数</a:t>
            </a:r>
            <a:endParaRPr lang="zh-CN" altLang="zh-CN" sz="2400" dirty="0"/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</p:nvPr>
        </p:nvGraphicFramePr>
        <p:xfrm>
          <a:off x="1371684" y="2743218"/>
          <a:ext cx="6553028" cy="32765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10.1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概述</a:t>
            </a:r>
            <a:endParaRPr lang="zh-CN" altLang="zh-CN" sz="4000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  <a:cs typeface="+mj-cs"/>
            </a:endParaRPr>
          </a:p>
        </p:txBody>
      </p:sp>
      <p:sp>
        <p:nvSpPr>
          <p:cNvPr id="16" name="标题 3"/>
          <p:cNvSpPr>
            <a:spLocks noGrp="1"/>
          </p:cNvSpPr>
          <p:nvPr>
            <p:ph type="title"/>
          </p:nvPr>
        </p:nvSpPr>
        <p:spPr>
          <a:xfrm>
            <a:off x="990694" y="1524050"/>
            <a:ext cx="7315200" cy="715962"/>
          </a:xfrm>
        </p:spPr>
        <p:txBody>
          <a:bodyPr/>
          <a:lstStyle/>
          <a:p>
            <a:pPr>
              <a:buClr>
                <a:srgbClr val="7030A0"/>
              </a:buClr>
              <a:buFont typeface="Webdings" pitchFamily="18" charset="2"/>
              <a:buChar char=""/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  <a:cs typeface="+mn-cs"/>
              </a:rPr>
              <a:t>10.1.2  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  <a:cs typeface="+mn-cs"/>
              </a:rPr>
              <a:t>数字电路的研究对象及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  <a:cs typeface="+mn-cs"/>
              </a:rPr>
              <a:t>特点</a:t>
            </a:r>
            <a:endParaRPr lang="zh-CN" altLang="en-US" sz="28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55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" name="内容占位符 9"/>
          <p:cNvGraphicFramePr>
            <a:graphicFrameLocks noGrp="1"/>
          </p:cNvGraphicFramePr>
          <p:nvPr>
            <p:ph idx="1"/>
          </p:nvPr>
        </p:nvGraphicFramePr>
        <p:xfrm>
          <a:off x="1295486" y="2895614"/>
          <a:ext cx="6248330" cy="27273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10.2  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数制和码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制</a:t>
            </a:r>
            <a:endParaRPr lang="zh-CN" altLang="zh-CN" sz="4000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  <a:cs typeface="+mj-cs"/>
            </a:endParaRPr>
          </a:p>
        </p:txBody>
      </p:sp>
      <p:sp>
        <p:nvSpPr>
          <p:cNvPr id="16" name="标题 3"/>
          <p:cNvSpPr>
            <a:spLocks noGrp="1"/>
          </p:cNvSpPr>
          <p:nvPr>
            <p:ph type="title"/>
          </p:nvPr>
        </p:nvSpPr>
        <p:spPr>
          <a:xfrm>
            <a:off x="990694" y="1524050"/>
            <a:ext cx="7315200" cy="715962"/>
          </a:xfrm>
        </p:spPr>
        <p:txBody>
          <a:bodyPr/>
          <a:lstStyle/>
          <a:p>
            <a:pPr>
              <a:buClr>
                <a:srgbClr val="7030A0"/>
              </a:buClr>
              <a:buFont typeface="Webdings" pitchFamily="18" charset="2"/>
              <a:buChar char=""/>
            </a:pP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10.2.1 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数制</a:t>
            </a:r>
            <a:endParaRPr lang="zh-CN" altLang="en-US" sz="32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55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accent2"/>
              </a:buClr>
            </a:pPr>
            <a:r>
              <a:rPr lang="en-US" altLang="zh-CN" sz="2400" dirty="0" smtClean="0"/>
              <a:t>1</a:t>
            </a:r>
            <a:r>
              <a:rPr lang="zh-CN" altLang="zh-CN" sz="2400" dirty="0" smtClean="0"/>
              <a:t>．十进制</a:t>
            </a:r>
          </a:p>
          <a:p>
            <a:pPr>
              <a:buClr>
                <a:schemeClr val="accent2"/>
              </a:buClr>
            </a:pPr>
            <a:r>
              <a:rPr lang="en-US" altLang="zh-CN" sz="2400" dirty="0" smtClean="0"/>
              <a:t>2</a:t>
            </a:r>
            <a:r>
              <a:rPr lang="zh-CN" altLang="zh-CN" sz="2400" dirty="0" smtClean="0"/>
              <a:t>．二进制</a:t>
            </a:r>
          </a:p>
          <a:p>
            <a:pPr>
              <a:buClr>
                <a:schemeClr val="accent2"/>
              </a:buClr>
            </a:pPr>
            <a:r>
              <a:rPr lang="en-US" altLang="zh-CN" sz="2400" dirty="0" smtClean="0"/>
              <a:t>3</a:t>
            </a:r>
            <a:r>
              <a:rPr lang="zh-CN" altLang="zh-CN" sz="2400" dirty="0" smtClean="0"/>
              <a:t>．八进制和十六进制</a:t>
            </a:r>
          </a:p>
          <a:p>
            <a:pPr>
              <a:buClr>
                <a:schemeClr val="accent2"/>
              </a:buClr>
              <a:buFont typeface="Webdings" pitchFamily="18" charset="2"/>
              <a:buChar char="q"/>
            </a:pPr>
            <a:r>
              <a:rPr lang="en-US" altLang="zh-CN" sz="2400" dirty="0" smtClean="0"/>
              <a:t>4</a:t>
            </a:r>
            <a:r>
              <a:rPr lang="zh-CN" altLang="zh-CN" sz="2400" dirty="0" smtClean="0"/>
              <a:t>．其它数制转换成十进制</a:t>
            </a:r>
          </a:p>
          <a:p>
            <a:pPr>
              <a:buClr>
                <a:schemeClr val="accent2"/>
              </a:buClr>
              <a:buFont typeface="Webdings" pitchFamily="18" charset="2"/>
              <a:buChar char="q"/>
            </a:pPr>
            <a:r>
              <a:rPr lang="en-US" altLang="zh-CN" sz="2400" dirty="0" smtClean="0"/>
              <a:t>5</a:t>
            </a:r>
            <a:r>
              <a:rPr lang="zh-CN" altLang="zh-CN" sz="2400" dirty="0" smtClean="0"/>
              <a:t>．二进制与八进制、十六进制的相互转换</a:t>
            </a:r>
          </a:p>
          <a:p>
            <a:pPr>
              <a:buClr>
                <a:schemeClr val="accent2"/>
              </a:buClr>
              <a:buFont typeface="Webdings" pitchFamily="18" charset="2"/>
              <a:buChar char="q"/>
            </a:pPr>
            <a:r>
              <a:rPr lang="en-US" altLang="zh-CN" sz="2400" dirty="0" smtClean="0"/>
              <a:t>6</a:t>
            </a:r>
            <a:r>
              <a:rPr lang="zh-CN" altLang="zh-CN" sz="2400" dirty="0" smtClean="0"/>
              <a:t>．十进制转换成</a:t>
            </a:r>
            <a:r>
              <a:rPr lang="zh-CN" altLang="zh-CN" sz="2400" dirty="0" smtClean="0"/>
              <a:t>二进制</a:t>
            </a:r>
          </a:p>
          <a:p>
            <a:pPr>
              <a:buNone/>
            </a:pP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10.2  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数制和码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制</a:t>
            </a:r>
            <a:endParaRPr lang="zh-CN" altLang="zh-CN" sz="4000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  <a:cs typeface="+mj-cs"/>
            </a:endParaRPr>
          </a:p>
        </p:txBody>
      </p:sp>
      <p:sp>
        <p:nvSpPr>
          <p:cNvPr id="16" name="标题 3"/>
          <p:cNvSpPr>
            <a:spLocks noGrp="1"/>
          </p:cNvSpPr>
          <p:nvPr>
            <p:ph type="title"/>
          </p:nvPr>
        </p:nvSpPr>
        <p:spPr>
          <a:xfrm>
            <a:off x="990694" y="1524050"/>
            <a:ext cx="7315200" cy="715962"/>
          </a:xfrm>
        </p:spPr>
        <p:txBody>
          <a:bodyPr/>
          <a:lstStyle/>
          <a:p>
            <a:pPr>
              <a:buClr>
                <a:srgbClr val="7030A0"/>
              </a:buClr>
              <a:buFont typeface="Webdings" pitchFamily="18" charset="2"/>
              <a:buChar char=""/>
            </a:pP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10.2.2 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码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制</a:t>
            </a:r>
            <a:endParaRPr lang="zh-CN" altLang="en-US" sz="32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55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 smtClean="0"/>
              <a:t>1. BCD</a:t>
            </a:r>
            <a:r>
              <a:rPr lang="zh-CN" altLang="zh-CN" sz="2400" dirty="0" smtClean="0"/>
              <a:t>码</a:t>
            </a:r>
            <a:endParaRPr lang="en-US" altLang="zh-CN" sz="2400" dirty="0" smtClean="0"/>
          </a:p>
          <a:p>
            <a:r>
              <a:rPr lang="zh-CN" altLang="zh-CN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zh-CN" sz="2400" dirty="0" smtClean="0"/>
              <a:t>）</a:t>
            </a:r>
            <a:r>
              <a:rPr lang="en-US" altLang="zh-CN" sz="2400" dirty="0" smtClean="0"/>
              <a:t>8421 BCD</a:t>
            </a:r>
            <a:r>
              <a:rPr lang="zh-CN" altLang="zh-CN" sz="2400" dirty="0" smtClean="0"/>
              <a:t>码</a:t>
            </a:r>
          </a:p>
          <a:p>
            <a:r>
              <a:rPr lang="zh-CN" altLang="zh-CN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zh-CN" sz="2400" dirty="0" smtClean="0"/>
              <a:t>）</a:t>
            </a:r>
            <a:r>
              <a:rPr lang="en-US" altLang="zh-CN" sz="2400" dirty="0" smtClean="0"/>
              <a:t>5421 BCD </a:t>
            </a:r>
            <a:r>
              <a:rPr lang="zh-CN" altLang="zh-CN" sz="2400" dirty="0" smtClean="0"/>
              <a:t>码</a:t>
            </a:r>
          </a:p>
          <a:p>
            <a:r>
              <a:rPr lang="zh-CN" altLang="zh-CN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zh-CN" sz="2400" dirty="0" smtClean="0"/>
              <a:t>）余</a:t>
            </a:r>
            <a:r>
              <a:rPr lang="en-US" altLang="zh-CN" sz="2400" dirty="0" smtClean="0"/>
              <a:t>3 BCD</a:t>
            </a:r>
            <a:r>
              <a:rPr lang="zh-CN" altLang="zh-CN" sz="2400" dirty="0" smtClean="0"/>
              <a:t>码</a:t>
            </a:r>
            <a:endParaRPr lang="zh-CN" altLang="zh-CN" sz="2400" dirty="0" smtClean="0"/>
          </a:p>
          <a:p>
            <a:r>
              <a:rPr lang="en-US" altLang="zh-CN" sz="2400" dirty="0" smtClean="0"/>
              <a:t>2. </a:t>
            </a:r>
            <a:r>
              <a:rPr lang="zh-CN" altLang="zh-CN" sz="2400" dirty="0" smtClean="0"/>
              <a:t>美国标准</a:t>
            </a:r>
            <a:r>
              <a:rPr lang="en-US" altLang="zh-CN" sz="2400" dirty="0" smtClean="0"/>
              <a:t>ABSII</a:t>
            </a:r>
            <a:r>
              <a:rPr lang="zh-CN" altLang="zh-CN" sz="2400" dirty="0" smtClean="0"/>
              <a:t>码</a:t>
            </a:r>
          </a:p>
          <a:p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30.jpg"/>
          <p:cNvPicPr>
            <a:picLocks noChangeAspect="1"/>
          </p:cNvPicPr>
          <p:nvPr/>
        </p:nvPicPr>
        <p:blipFill>
          <a:blip r:embed="rId3" cstate="print"/>
          <a:srcRect l="4882" t="2440" r="7317"/>
          <a:stretch>
            <a:fillRect/>
          </a:stretch>
        </p:blipFill>
        <p:spPr>
          <a:xfrm>
            <a:off x="0" y="3809990"/>
            <a:ext cx="2743128" cy="304801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95644" y="2057436"/>
            <a:ext cx="5257662" cy="342891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en-US" altLang="zh-CN" sz="1600" dirty="0" smtClean="0"/>
              <a:t>1.</a:t>
            </a:r>
            <a:r>
              <a:rPr lang="zh-CN" altLang="zh-CN" sz="1600" dirty="0" smtClean="0"/>
              <a:t>数制就是计数的方法。数字电路中一位二进制计数单元可计一个二进制数，三位二进制计数单元可计一位八进制数，四位二进制计数单元可计一位十六进制数，所以二、八、十六进制在数字电路中都用的到；十进制数是我们生活中的计数方法，数字通过数字电路处理后以十进制数显示出来我们才看的清楚，所以又有各种数制之间的相互转换。我们要掌握各种数制及相互转换，他是学习数字电路的基础。</a:t>
            </a:r>
          </a:p>
          <a:p>
            <a:r>
              <a:rPr lang="en-US" altLang="zh-CN" sz="1600" dirty="0" smtClean="0"/>
              <a:t>2. </a:t>
            </a:r>
            <a:r>
              <a:rPr lang="zh-CN" altLang="zh-CN" sz="1600" dirty="0" smtClean="0"/>
              <a:t>将数字信号赋予特定的含义，就是码制。代表特定含义的数字信号称为代码，数字信号只有形成代码，才能处理具体事物。要理解、掌握</a:t>
            </a:r>
            <a:r>
              <a:rPr lang="en-US" altLang="zh-CN" sz="1600" dirty="0" smtClean="0"/>
              <a:t>BCD</a:t>
            </a:r>
            <a:r>
              <a:rPr lang="zh-CN" altLang="zh-CN" sz="1600" dirty="0" smtClean="0"/>
              <a:t>码的编码方法，了解</a:t>
            </a:r>
            <a:r>
              <a:rPr lang="en-US" altLang="zh-CN" sz="1600" dirty="0" smtClean="0"/>
              <a:t>ACSII</a:t>
            </a:r>
            <a:r>
              <a:rPr lang="zh-CN" altLang="zh-CN" sz="1600" dirty="0" smtClean="0"/>
              <a:t>码。</a:t>
            </a:r>
            <a:endParaRPr lang="zh-CN" altLang="zh-CN" sz="1600" dirty="0"/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zh-CN" altLang="en-US" sz="4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小结</a:t>
            </a:r>
            <a:endParaRPr lang="zh-CN" altLang="zh-CN" sz="4400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-template-24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0C209B"/>
        </a:lt2>
        <a:accent1>
          <a:srgbClr val="2167BF"/>
        </a:accent1>
        <a:accent2>
          <a:srgbClr val="C60C0D"/>
        </a:accent2>
        <a:accent3>
          <a:srgbClr val="FFFFFF"/>
        </a:accent3>
        <a:accent4>
          <a:srgbClr val="404040"/>
        </a:accent4>
        <a:accent5>
          <a:srgbClr val="ABB8DC"/>
        </a:accent5>
        <a:accent6>
          <a:srgbClr val="B30A0B"/>
        </a:accent6>
        <a:hlink>
          <a:srgbClr val="4793C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0E0F83"/>
        </a:lt2>
        <a:accent1>
          <a:srgbClr val="4049D2"/>
        </a:accent1>
        <a:accent2>
          <a:srgbClr val="494FD9"/>
        </a:accent2>
        <a:accent3>
          <a:srgbClr val="FFFFFF"/>
        </a:accent3>
        <a:accent4>
          <a:srgbClr val="404040"/>
        </a:accent4>
        <a:accent5>
          <a:srgbClr val="AFB1E5"/>
        </a:accent5>
        <a:accent6>
          <a:srgbClr val="4147C4"/>
        </a:accent6>
        <a:hlink>
          <a:srgbClr val="757DD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4B8ACD"/>
        </a:lt2>
        <a:accent1>
          <a:srgbClr val="5C98C2"/>
        </a:accent1>
        <a:accent2>
          <a:srgbClr val="93BAD6"/>
        </a:accent2>
        <a:accent3>
          <a:srgbClr val="FFFFFF"/>
        </a:accent3>
        <a:accent4>
          <a:srgbClr val="404040"/>
        </a:accent4>
        <a:accent5>
          <a:srgbClr val="B5CADD"/>
        </a:accent5>
        <a:accent6>
          <a:srgbClr val="85A8C2"/>
        </a:accent6>
        <a:hlink>
          <a:srgbClr val="AECDE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114682"/>
        </a:lt2>
        <a:accent1>
          <a:srgbClr val="295B99"/>
        </a:accent1>
        <a:accent2>
          <a:srgbClr val="406DA6"/>
        </a:accent2>
        <a:accent3>
          <a:srgbClr val="FFFFFF"/>
        </a:accent3>
        <a:accent4>
          <a:srgbClr val="404040"/>
        </a:accent4>
        <a:accent5>
          <a:srgbClr val="ACB5CA"/>
        </a:accent5>
        <a:accent6>
          <a:srgbClr val="396296"/>
        </a:accent6>
        <a:hlink>
          <a:srgbClr val="5F84B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1984CC"/>
        </a:lt2>
        <a:accent1>
          <a:srgbClr val="0960AF"/>
        </a:accent1>
        <a:accent2>
          <a:srgbClr val="05438C"/>
        </a:accent2>
        <a:accent3>
          <a:srgbClr val="FFFFFF"/>
        </a:accent3>
        <a:accent4>
          <a:srgbClr val="404040"/>
        </a:accent4>
        <a:accent5>
          <a:srgbClr val="AAB6D4"/>
        </a:accent5>
        <a:accent6>
          <a:srgbClr val="043C7E"/>
        </a:accent6>
        <a:hlink>
          <a:srgbClr val="02306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116DE4"/>
        </a:lt2>
        <a:accent1>
          <a:srgbClr val="235CAF"/>
        </a:accent1>
        <a:accent2>
          <a:srgbClr val="54A1EE"/>
        </a:accent2>
        <a:accent3>
          <a:srgbClr val="FFFFFF"/>
        </a:accent3>
        <a:accent4>
          <a:srgbClr val="404040"/>
        </a:accent4>
        <a:accent5>
          <a:srgbClr val="ACB5D4"/>
        </a:accent5>
        <a:accent6>
          <a:srgbClr val="4B91D8"/>
        </a:accent6>
        <a:hlink>
          <a:srgbClr val="1391E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2A2637"/>
        </a:lt2>
        <a:accent1>
          <a:srgbClr val="382E46"/>
        </a:accent1>
        <a:accent2>
          <a:srgbClr val="D2A13B"/>
        </a:accent2>
        <a:accent3>
          <a:srgbClr val="FFFFFF"/>
        </a:accent3>
        <a:accent4>
          <a:srgbClr val="404040"/>
        </a:accent4>
        <a:accent5>
          <a:srgbClr val="AEADB0"/>
        </a:accent5>
        <a:accent6>
          <a:srgbClr val="BE9135"/>
        </a:accent6>
        <a:hlink>
          <a:srgbClr val="B41D4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2A2637"/>
        </a:lt2>
        <a:accent1>
          <a:srgbClr val="382E46"/>
        </a:accent1>
        <a:accent2>
          <a:srgbClr val="D2A13B"/>
        </a:accent2>
        <a:accent3>
          <a:srgbClr val="FFFFFF"/>
        </a:accent3>
        <a:accent4>
          <a:srgbClr val="404040"/>
        </a:accent4>
        <a:accent5>
          <a:srgbClr val="AEADB0"/>
        </a:accent5>
        <a:accent6>
          <a:srgbClr val="BE9135"/>
        </a:accent6>
        <a:hlink>
          <a:srgbClr val="5A3D8D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382E46"/>
        </a:lt2>
        <a:accent1>
          <a:srgbClr val="B40940"/>
        </a:accent1>
        <a:accent2>
          <a:srgbClr val="D2A13B"/>
        </a:accent2>
        <a:accent3>
          <a:srgbClr val="FFFFFF"/>
        </a:accent3>
        <a:accent4>
          <a:srgbClr val="404040"/>
        </a:accent4>
        <a:accent5>
          <a:srgbClr val="D6AAAF"/>
        </a:accent5>
        <a:accent6>
          <a:srgbClr val="BE9135"/>
        </a:accent6>
        <a:hlink>
          <a:srgbClr val="5A3D8D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powerpoint-template-24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1_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powerpoint-template-24 1">
        <a:dk1>
          <a:srgbClr val="4D4D4D"/>
        </a:dk1>
        <a:lt1>
          <a:srgbClr val="FFFFFF"/>
        </a:lt1>
        <a:dk2>
          <a:srgbClr val="4D4D4D"/>
        </a:dk2>
        <a:lt2>
          <a:srgbClr val="0C209B"/>
        </a:lt2>
        <a:accent1>
          <a:srgbClr val="2167BF"/>
        </a:accent1>
        <a:accent2>
          <a:srgbClr val="C60C0D"/>
        </a:accent2>
        <a:accent3>
          <a:srgbClr val="FFFFFF"/>
        </a:accent3>
        <a:accent4>
          <a:srgbClr val="404040"/>
        </a:accent4>
        <a:accent5>
          <a:srgbClr val="ABB8DC"/>
        </a:accent5>
        <a:accent6>
          <a:srgbClr val="B30A0B"/>
        </a:accent6>
        <a:hlink>
          <a:srgbClr val="4793C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-template-24 2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-template-24 3">
        <a:dk1>
          <a:srgbClr val="4D4D4D"/>
        </a:dk1>
        <a:lt1>
          <a:srgbClr val="FFFFFF"/>
        </a:lt1>
        <a:dk2>
          <a:srgbClr val="4D4D4D"/>
        </a:dk2>
        <a:lt2>
          <a:srgbClr val="0E0F83"/>
        </a:lt2>
        <a:accent1>
          <a:srgbClr val="4049D2"/>
        </a:accent1>
        <a:accent2>
          <a:srgbClr val="494FD9"/>
        </a:accent2>
        <a:accent3>
          <a:srgbClr val="FFFFFF"/>
        </a:accent3>
        <a:accent4>
          <a:srgbClr val="404040"/>
        </a:accent4>
        <a:accent5>
          <a:srgbClr val="AFB1E5"/>
        </a:accent5>
        <a:accent6>
          <a:srgbClr val="4147C4"/>
        </a:accent6>
        <a:hlink>
          <a:srgbClr val="757DD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-template-24 4">
        <a:dk1>
          <a:srgbClr val="4D4D4D"/>
        </a:dk1>
        <a:lt1>
          <a:srgbClr val="FFFFFF"/>
        </a:lt1>
        <a:dk2>
          <a:srgbClr val="4D4D4D"/>
        </a:dk2>
        <a:lt2>
          <a:srgbClr val="4B8ACD"/>
        </a:lt2>
        <a:accent1>
          <a:srgbClr val="5C98C2"/>
        </a:accent1>
        <a:accent2>
          <a:srgbClr val="93BAD6"/>
        </a:accent2>
        <a:accent3>
          <a:srgbClr val="FFFFFF"/>
        </a:accent3>
        <a:accent4>
          <a:srgbClr val="404040"/>
        </a:accent4>
        <a:accent5>
          <a:srgbClr val="B5CADD"/>
        </a:accent5>
        <a:accent6>
          <a:srgbClr val="85A8C2"/>
        </a:accent6>
        <a:hlink>
          <a:srgbClr val="AECDE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-template-24 5">
        <a:dk1>
          <a:srgbClr val="4D4D4D"/>
        </a:dk1>
        <a:lt1>
          <a:srgbClr val="FFFFFF"/>
        </a:lt1>
        <a:dk2>
          <a:srgbClr val="4D4D4D"/>
        </a:dk2>
        <a:lt2>
          <a:srgbClr val="114682"/>
        </a:lt2>
        <a:accent1>
          <a:srgbClr val="295B99"/>
        </a:accent1>
        <a:accent2>
          <a:srgbClr val="406DA6"/>
        </a:accent2>
        <a:accent3>
          <a:srgbClr val="FFFFFF"/>
        </a:accent3>
        <a:accent4>
          <a:srgbClr val="404040"/>
        </a:accent4>
        <a:accent5>
          <a:srgbClr val="ACB5CA"/>
        </a:accent5>
        <a:accent6>
          <a:srgbClr val="396296"/>
        </a:accent6>
        <a:hlink>
          <a:srgbClr val="5F84B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-template-24 6">
        <a:dk1>
          <a:srgbClr val="4D4D4D"/>
        </a:dk1>
        <a:lt1>
          <a:srgbClr val="FFFFFF"/>
        </a:lt1>
        <a:dk2>
          <a:srgbClr val="4D4D4D"/>
        </a:dk2>
        <a:lt2>
          <a:srgbClr val="1984CC"/>
        </a:lt2>
        <a:accent1>
          <a:srgbClr val="0960AF"/>
        </a:accent1>
        <a:accent2>
          <a:srgbClr val="05438C"/>
        </a:accent2>
        <a:accent3>
          <a:srgbClr val="FFFFFF"/>
        </a:accent3>
        <a:accent4>
          <a:srgbClr val="404040"/>
        </a:accent4>
        <a:accent5>
          <a:srgbClr val="AAB6D4"/>
        </a:accent5>
        <a:accent6>
          <a:srgbClr val="043C7E"/>
        </a:accent6>
        <a:hlink>
          <a:srgbClr val="02306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-template-24 7">
        <a:dk1>
          <a:srgbClr val="4D4D4D"/>
        </a:dk1>
        <a:lt1>
          <a:srgbClr val="FFFFFF"/>
        </a:lt1>
        <a:dk2>
          <a:srgbClr val="4D4D4D"/>
        </a:dk2>
        <a:lt2>
          <a:srgbClr val="116DE4"/>
        </a:lt2>
        <a:accent1>
          <a:srgbClr val="235CAF"/>
        </a:accent1>
        <a:accent2>
          <a:srgbClr val="54A1EE"/>
        </a:accent2>
        <a:accent3>
          <a:srgbClr val="FFFFFF"/>
        </a:accent3>
        <a:accent4>
          <a:srgbClr val="404040"/>
        </a:accent4>
        <a:accent5>
          <a:srgbClr val="ACB5D4"/>
        </a:accent5>
        <a:accent6>
          <a:srgbClr val="4B91D8"/>
        </a:accent6>
        <a:hlink>
          <a:srgbClr val="1391E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-template-24 8">
        <a:dk1>
          <a:srgbClr val="4D4D4D"/>
        </a:dk1>
        <a:lt1>
          <a:srgbClr val="FFFFFF"/>
        </a:lt1>
        <a:dk2>
          <a:srgbClr val="4D4D4D"/>
        </a:dk2>
        <a:lt2>
          <a:srgbClr val="2A2637"/>
        </a:lt2>
        <a:accent1>
          <a:srgbClr val="382E46"/>
        </a:accent1>
        <a:accent2>
          <a:srgbClr val="D2A13B"/>
        </a:accent2>
        <a:accent3>
          <a:srgbClr val="FFFFFF"/>
        </a:accent3>
        <a:accent4>
          <a:srgbClr val="404040"/>
        </a:accent4>
        <a:accent5>
          <a:srgbClr val="AEADB0"/>
        </a:accent5>
        <a:accent6>
          <a:srgbClr val="BE9135"/>
        </a:accent6>
        <a:hlink>
          <a:srgbClr val="B41D4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-template-24 9">
        <a:dk1>
          <a:srgbClr val="4D4D4D"/>
        </a:dk1>
        <a:lt1>
          <a:srgbClr val="FFFFFF"/>
        </a:lt1>
        <a:dk2>
          <a:srgbClr val="4D4D4D"/>
        </a:dk2>
        <a:lt2>
          <a:srgbClr val="2A2637"/>
        </a:lt2>
        <a:accent1>
          <a:srgbClr val="382E46"/>
        </a:accent1>
        <a:accent2>
          <a:srgbClr val="D2A13B"/>
        </a:accent2>
        <a:accent3>
          <a:srgbClr val="FFFFFF"/>
        </a:accent3>
        <a:accent4>
          <a:srgbClr val="404040"/>
        </a:accent4>
        <a:accent5>
          <a:srgbClr val="AEADB0"/>
        </a:accent5>
        <a:accent6>
          <a:srgbClr val="BE9135"/>
        </a:accent6>
        <a:hlink>
          <a:srgbClr val="5A3D8D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-template-24 10">
        <a:dk1>
          <a:srgbClr val="4D4D4D"/>
        </a:dk1>
        <a:lt1>
          <a:srgbClr val="FFFFFF"/>
        </a:lt1>
        <a:dk2>
          <a:srgbClr val="4D4D4D"/>
        </a:dk2>
        <a:lt2>
          <a:srgbClr val="382E46"/>
        </a:lt2>
        <a:accent1>
          <a:srgbClr val="B40940"/>
        </a:accent1>
        <a:accent2>
          <a:srgbClr val="D2A13B"/>
        </a:accent2>
        <a:accent3>
          <a:srgbClr val="FFFFFF"/>
        </a:accent3>
        <a:accent4>
          <a:srgbClr val="404040"/>
        </a:accent4>
        <a:accent5>
          <a:srgbClr val="D6AAAF"/>
        </a:accent5>
        <a:accent6>
          <a:srgbClr val="BE9135"/>
        </a:accent6>
        <a:hlink>
          <a:srgbClr val="5A3D8D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4162</TotalTime>
  <Pages>0</Pages>
  <Words>710</Words>
  <Characters>0</Characters>
  <Application>Microsoft Office PowerPoint</Application>
  <DocSecurity>0</DocSecurity>
  <PresentationFormat>全屏显示(4:3)</PresentationFormat>
  <Lines>0</Lines>
  <Paragraphs>104</Paragraphs>
  <Slides>17</Slides>
  <Notes>16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powerpoint-template-24</vt:lpstr>
      <vt:lpstr>1_powerpoint-template-24</vt:lpstr>
      <vt:lpstr>位图图像</vt:lpstr>
      <vt:lpstr>Microsoft 公式 3.0</vt:lpstr>
      <vt:lpstr>第十章　数字电路基础</vt:lpstr>
      <vt:lpstr>学前提示</vt:lpstr>
      <vt:lpstr>10.1.1数字、模拟信号的区别及脉冲波形的常用参数</vt:lpstr>
      <vt:lpstr>2.时序波形与数字波形</vt:lpstr>
      <vt:lpstr>3. 脉冲波形的常用参数</vt:lpstr>
      <vt:lpstr>10.1.2  数字电路的研究对象及特点</vt:lpstr>
      <vt:lpstr>10.2.1 数制</vt:lpstr>
      <vt:lpstr>10.2.2 码制</vt:lpstr>
      <vt:lpstr>幻灯片 9</vt:lpstr>
      <vt:lpstr>幻灯片 10</vt:lpstr>
      <vt:lpstr>10.3.1 什么是逻辑代数</vt:lpstr>
      <vt:lpstr>10.3.2 基本逻辑及运算</vt:lpstr>
      <vt:lpstr>2．或逻辑及或运算</vt:lpstr>
      <vt:lpstr>3．非逻辑及非运算</vt:lpstr>
      <vt:lpstr>10.3.3 复合逻辑及运算</vt:lpstr>
      <vt:lpstr>10.3.4 逻辑运算的基本定律及常用公式</vt:lpstr>
      <vt:lpstr>幻灯片 17</vt:lpstr>
    </vt:vector>
  </TitlesOfParts>
  <Manager/>
  <Company>Templates</Company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 直流电路 1.1 电路的组成 1.2 电路基本物理量 1.3 电阻</dc:title>
  <dc:subject/>
  <dc:creator/>
  <cp:keywords/>
  <dc:description/>
  <cp:lastModifiedBy>hepsh</cp:lastModifiedBy>
  <cp:revision>893</cp:revision>
  <cp:lastPrinted>1899-12-30T00:00:00Z</cp:lastPrinted>
  <dcterms:created xsi:type="dcterms:W3CDTF">2007-01-28T20:13:27Z</dcterms:created>
  <dcterms:modified xsi:type="dcterms:W3CDTF">2012-04-18T02:27:47Z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2052-6.6.0.2877</vt:lpwstr>
  </property>
</Properties>
</file>