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Default Extension="png" ContentType="image/png"/>
  <Default Extension="bin" ContentType="application/vnd.openxmlformats-officedocument.oleObject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2.xml" ContentType="application/vnd.openxmlformats-officedocument.themeOverride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Default Extension="vml" ContentType="application/vnd.openxmlformats-officedocument.vmlDrawing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theme/themeOverride3.xml" ContentType="application/vnd.openxmlformats-officedocument.themeOverride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layout3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</p:sldMasterIdLst>
  <p:notesMasterIdLst>
    <p:notesMasterId r:id="rId37"/>
  </p:notesMasterIdLst>
  <p:sldIdLst>
    <p:sldId id="256" r:id="rId3"/>
    <p:sldId id="453" r:id="rId4"/>
    <p:sldId id="654" r:id="rId5"/>
    <p:sldId id="655" r:id="rId6"/>
    <p:sldId id="656" r:id="rId7"/>
    <p:sldId id="653" r:id="rId8"/>
    <p:sldId id="658" r:id="rId9"/>
    <p:sldId id="657" r:id="rId10"/>
    <p:sldId id="659" r:id="rId11"/>
    <p:sldId id="660" r:id="rId12"/>
    <p:sldId id="661" r:id="rId13"/>
    <p:sldId id="662" r:id="rId14"/>
    <p:sldId id="663" r:id="rId15"/>
    <p:sldId id="664" r:id="rId16"/>
    <p:sldId id="665" r:id="rId17"/>
    <p:sldId id="666" r:id="rId18"/>
    <p:sldId id="667" r:id="rId19"/>
    <p:sldId id="668" r:id="rId20"/>
    <p:sldId id="669" r:id="rId21"/>
    <p:sldId id="670" r:id="rId22"/>
    <p:sldId id="671" r:id="rId23"/>
    <p:sldId id="672" r:id="rId24"/>
    <p:sldId id="673" r:id="rId25"/>
    <p:sldId id="674" r:id="rId26"/>
    <p:sldId id="675" r:id="rId27"/>
    <p:sldId id="676" r:id="rId28"/>
    <p:sldId id="677" r:id="rId29"/>
    <p:sldId id="678" r:id="rId30"/>
    <p:sldId id="679" r:id="rId31"/>
    <p:sldId id="680" r:id="rId32"/>
    <p:sldId id="681" r:id="rId33"/>
    <p:sldId id="682" r:id="rId34"/>
    <p:sldId id="683" r:id="rId35"/>
    <p:sldId id="684" r:id="rId36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84CC"/>
    <a:srgbClr val="03136A"/>
    <a:srgbClr val="35759D"/>
    <a:srgbClr val="35B19D"/>
    <a:srgbClr val="000000"/>
    <a:srgbClr val="FFFF00"/>
    <a:srgbClr val="B3D3EA"/>
    <a:srgbClr val="78ADCD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1875" autoAdjust="0"/>
  </p:normalViewPr>
  <p:slideViewPr>
    <p:cSldViewPr>
      <p:cViewPr varScale="1">
        <p:scale>
          <a:sx n="98" d="100"/>
          <a:sy n="98" d="100"/>
        </p:scale>
        <p:origin x="-34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3104"/>
    </p:cViewPr>
  </p:outlineViewPr>
  <p:notesTextViewPr>
    <p:cViewPr>
      <p:scale>
        <a:sx n="100" d="100"/>
        <a:sy n="100" d="100"/>
      </p:scale>
      <p:origin x="0" y="0"/>
    </p:cViewPr>
  </p:notesTextViewPr>
  <p:gridSpacing cx="78027213" cy="780272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7A911EA-C25B-4069-A8FD-0706779CB9F4}" type="doc">
      <dgm:prSet loTypeId="urn:microsoft.com/office/officeart/2005/8/layout/hList1" loCatId="list" qsTypeId="urn:microsoft.com/office/officeart/2005/8/quickstyle/simple4" qsCatId="simple" csTypeId="urn:microsoft.com/office/officeart/2005/8/colors/accent5_1" csCatId="accent5" phldr="1"/>
      <dgm:spPr/>
      <dgm:t>
        <a:bodyPr/>
        <a:lstStyle/>
        <a:p>
          <a:endParaRPr lang="zh-CN" altLang="en-US"/>
        </a:p>
      </dgm:t>
    </dgm:pt>
    <dgm:pt modelId="{14AB667D-9C27-4117-A26B-BBA9A6AE7DF7}">
      <dgm:prSet phldrT="[文本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altLang="zh-CN" dirty="0" smtClean="0"/>
            <a:t>2</a:t>
          </a:r>
          <a:r>
            <a:rPr lang="zh-CN" altLang="zh-CN" dirty="0" smtClean="0"/>
            <a:t>．晶闸管的工作特性</a:t>
          </a:r>
          <a:endParaRPr lang="zh-CN" altLang="en-US" dirty="0" smtClean="0"/>
        </a:p>
      </dgm:t>
    </dgm:pt>
    <dgm:pt modelId="{95B2EB5C-DFC6-4B1A-89F5-60E205A5AC8C}" type="parTrans" cxnId="{E689EAE5-2D80-4066-96CD-198FCE7EDFE4}">
      <dgm:prSet/>
      <dgm:spPr/>
      <dgm:t>
        <a:bodyPr/>
        <a:lstStyle/>
        <a:p>
          <a:endParaRPr lang="zh-CN" altLang="en-US"/>
        </a:p>
      </dgm:t>
    </dgm:pt>
    <dgm:pt modelId="{5DD7EBB6-45E5-4150-A54E-5DB81EB26F8F}" type="sibTrans" cxnId="{E689EAE5-2D80-4066-96CD-198FCE7EDFE4}">
      <dgm:prSet/>
      <dgm:spPr/>
      <dgm:t>
        <a:bodyPr/>
        <a:lstStyle/>
        <a:p>
          <a:endParaRPr lang="zh-CN" altLang="en-US"/>
        </a:p>
      </dgm:t>
    </dgm:pt>
    <dgm:pt modelId="{181CDD8D-BBDA-433C-8B2A-3B8EB9CCA958}">
      <dgm:prSet phldrT="[文本]"/>
      <dgm:spPr/>
      <dgm:t>
        <a:bodyPr/>
        <a:lstStyle/>
        <a:p>
          <a:r>
            <a:rPr lang="zh-CN" altLang="zh-CN" dirty="0" smtClean="0"/>
            <a:t>①正反向阻断能力</a:t>
          </a:r>
          <a:endParaRPr lang="zh-CN" altLang="en-US" dirty="0"/>
        </a:p>
      </dgm:t>
    </dgm:pt>
    <dgm:pt modelId="{A4201458-433C-416E-88B9-B304C500BDE7}" type="parTrans" cxnId="{F8953E24-4C61-4593-990F-B700F742E8C9}">
      <dgm:prSet/>
      <dgm:spPr/>
      <dgm:t>
        <a:bodyPr/>
        <a:lstStyle/>
        <a:p>
          <a:endParaRPr lang="zh-CN" altLang="en-US"/>
        </a:p>
      </dgm:t>
    </dgm:pt>
    <dgm:pt modelId="{37E8C04D-2CAC-492D-B9C9-FE5975957276}" type="sibTrans" cxnId="{F8953E24-4C61-4593-990F-B700F742E8C9}">
      <dgm:prSet/>
      <dgm:spPr/>
      <dgm:t>
        <a:bodyPr/>
        <a:lstStyle/>
        <a:p>
          <a:endParaRPr lang="zh-CN" altLang="en-US"/>
        </a:p>
      </dgm:t>
    </dgm:pt>
    <dgm:pt modelId="{F4184975-610C-4978-89AC-2CFDF56AEA5E}">
      <dgm:prSet/>
      <dgm:spPr/>
      <dgm:t>
        <a:bodyPr/>
        <a:lstStyle/>
        <a:p>
          <a:r>
            <a:rPr lang="zh-CN" altLang="zh-CN" dirty="0" smtClean="0"/>
            <a:t>②触发导通特性</a:t>
          </a:r>
          <a:endParaRPr lang="en-US" altLang="zh-CN" dirty="0" smtClean="0"/>
        </a:p>
      </dgm:t>
    </dgm:pt>
    <dgm:pt modelId="{47F2FDAC-0005-4E40-81EC-AD78DC50C2B1}" type="parTrans" cxnId="{A2BEB563-8D53-442B-9063-D325161F1C8F}">
      <dgm:prSet/>
      <dgm:spPr/>
      <dgm:t>
        <a:bodyPr/>
        <a:lstStyle/>
        <a:p>
          <a:endParaRPr lang="zh-CN" altLang="en-US"/>
        </a:p>
      </dgm:t>
    </dgm:pt>
    <dgm:pt modelId="{9F986A64-1771-4388-825E-8F7F335EE626}" type="sibTrans" cxnId="{A2BEB563-8D53-442B-9063-D325161F1C8F}">
      <dgm:prSet/>
      <dgm:spPr/>
      <dgm:t>
        <a:bodyPr/>
        <a:lstStyle/>
        <a:p>
          <a:endParaRPr lang="zh-CN" altLang="en-US"/>
        </a:p>
      </dgm:t>
    </dgm:pt>
    <dgm:pt modelId="{44A12F1A-AE37-4AD9-8115-D5434C20CAD8}">
      <dgm:prSet/>
      <dgm:spPr/>
      <dgm:t>
        <a:bodyPr/>
        <a:lstStyle/>
        <a:p>
          <a:r>
            <a:rPr lang="zh-CN" altLang="zh-CN" dirty="0" smtClean="0"/>
            <a:t>③触发保持特性</a:t>
          </a:r>
          <a:endParaRPr lang="en-US" altLang="zh-CN" dirty="0" smtClean="0"/>
        </a:p>
      </dgm:t>
    </dgm:pt>
    <dgm:pt modelId="{4067D488-946C-4C55-9917-07F84F8D328F}" type="parTrans" cxnId="{2334F508-87A5-49CF-91AF-5F939A9BE677}">
      <dgm:prSet/>
      <dgm:spPr/>
      <dgm:t>
        <a:bodyPr/>
        <a:lstStyle/>
        <a:p>
          <a:endParaRPr lang="zh-CN" altLang="en-US"/>
        </a:p>
      </dgm:t>
    </dgm:pt>
    <dgm:pt modelId="{64CD0DFC-8908-4AB5-A511-EDEF5D841D98}" type="sibTrans" cxnId="{2334F508-87A5-49CF-91AF-5F939A9BE677}">
      <dgm:prSet/>
      <dgm:spPr/>
      <dgm:t>
        <a:bodyPr/>
        <a:lstStyle/>
        <a:p>
          <a:endParaRPr lang="zh-CN" altLang="en-US"/>
        </a:p>
      </dgm:t>
    </dgm:pt>
    <dgm:pt modelId="{C74F2E47-758D-4AC3-8EE3-C9B183965A74}">
      <dgm:prSet/>
      <dgm:spPr/>
      <dgm:t>
        <a:bodyPr/>
        <a:lstStyle/>
        <a:p>
          <a:r>
            <a:rPr lang="zh-CN" altLang="zh-CN" dirty="0" smtClean="0"/>
            <a:t>④ 要想使晶闸管关断，必须除去阳极电压或将阳极电压</a:t>
          </a:r>
          <a:endParaRPr lang="zh-CN" altLang="en-US" dirty="0"/>
        </a:p>
      </dgm:t>
    </dgm:pt>
    <dgm:pt modelId="{B5C4EEF5-5DEF-45D2-BB76-03A9FBC13E2C}" type="parTrans" cxnId="{9F07452C-A5B5-47D1-9061-AAC12B0721FA}">
      <dgm:prSet/>
      <dgm:spPr/>
      <dgm:t>
        <a:bodyPr/>
        <a:lstStyle/>
        <a:p>
          <a:endParaRPr lang="zh-CN" altLang="en-US"/>
        </a:p>
      </dgm:t>
    </dgm:pt>
    <dgm:pt modelId="{B8715CB4-01A0-4994-A02B-9FD27CD0C523}" type="sibTrans" cxnId="{9F07452C-A5B5-47D1-9061-AAC12B0721FA}">
      <dgm:prSet/>
      <dgm:spPr/>
      <dgm:t>
        <a:bodyPr/>
        <a:lstStyle/>
        <a:p>
          <a:endParaRPr lang="zh-CN" altLang="en-US"/>
        </a:p>
      </dgm:t>
    </dgm:pt>
    <dgm:pt modelId="{B195CC04-748D-4B04-A3FB-66BB6794C669}" type="pres">
      <dgm:prSet presAssocID="{E7A911EA-C25B-4069-A8FD-0706779CB9F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D43D438-101B-4774-8C0B-D1DBE8907CA0}" type="pres">
      <dgm:prSet presAssocID="{14AB667D-9C27-4117-A26B-BBA9A6AE7DF7}" presName="composite" presStyleCnt="0"/>
      <dgm:spPr/>
    </dgm:pt>
    <dgm:pt modelId="{C48C399D-DE8E-4768-854B-DFDBBA9F69FD}" type="pres">
      <dgm:prSet presAssocID="{14AB667D-9C27-4117-A26B-BBA9A6AE7DF7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03A7F42-7FBA-42DF-996A-08DB194B234C}" type="pres">
      <dgm:prSet presAssocID="{14AB667D-9C27-4117-A26B-BBA9A6AE7DF7}" presName="desTx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689EAE5-2D80-4066-96CD-198FCE7EDFE4}" srcId="{E7A911EA-C25B-4069-A8FD-0706779CB9F4}" destId="{14AB667D-9C27-4117-A26B-BBA9A6AE7DF7}" srcOrd="0" destOrd="0" parTransId="{95B2EB5C-DFC6-4B1A-89F5-60E205A5AC8C}" sibTransId="{5DD7EBB6-45E5-4150-A54E-5DB81EB26F8F}"/>
    <dgm:cxn modelId="{F8953E24-4C61-4593-990F-B700F742E8C9}" srcId="{14AB667D-9C27-4117-A26B-BBA9A6AE7DF7}" destId="{181CDD8D-BBDA-433C-8B2A-3B8EB9CCA958}" srcOrd="0" destOrd="0" parTransId="{A4201458-433C-416E-88B9-B304C500BDE7}" sibTransId="{37E8C04D-2CAC-492D-B9C9-FE5975957276}"/>
    <dgm:cxn modelId="{9F07452C-A5B5-47D1-9061-AAC12B0721FA}" srcId="{14AB667D-9C27-4117-A26B-BBA9A6AE7DF7}" destId="{C74F2E47-758D-4AC3-8EE3-C9B183965A74}" srcOrd="3" destOrd="0" parTransId="{B5C4EEF5-5DEF-45D2-BB76-03A9FBC13E2C}" sibTransId="{B8715CB4-01A0-4994-A02B-9FD27CD0C523}"/>
    <dgm:cxn modelId="{86B30606-1F53-4397-A999-D12462FA4C30}" type="presOf" srcId="{14AB667D-9C27-4117-A26B-BBA9A6AE7DF7}" destId="{C48C399D-DE8E-4768-854B-DFDBBA9F69FD}" srcOrd="0" destOrd="0" presId="urn:microsoft.com/office/officeart/2005/8/layout/hList1"/>
    <dgm:cxn modelId="{A2BEB563-8D53-442B-9063-D325161F1C8F}" srcId="{14AB667D-9C27-4117-A26B-BBA9A6AE7DF7}" destId="{F4184975-610C-4978-89AC-2CFDF56AEA5E}" srcOrd="1" destOrd="0" parTransId="{47F2FDAC-0005-4E40-81EC-AD78DC50C2B1}" sibTransId="{9F986A64-1771-4388-825E-8F7F335EE626}"/>
    <dgm:cxn modelId="{140925DF-299A-4626-A0A7-4C5C17076ABB}" type="presOf" srcId="{181CDD8D-BBDA-433C-8B2A-3B8EB9CCA958}" destId="{403A7F42-7FBA-42DF-996A-08DB194B234C}" srcOrd="0" destOrd="0" presId="urn:microsoft.com/office/officeart/2005/8/layout/hList1"/>
    <dgm:cxn modelId="{88F49CFF-A80A-4010-A651-8B093428DA2C}" type="presOf" srcId="{44A12F1A-AE37-4AD9-8115-D5434C20CAD8}" destId="{403A7F42-7FBA-42DF-996A-08DB194B234C}" srcOrd="0" destOrd="2" presId="urn:microsoft.com/office/officeart/2005/8/layout/hList1"/>
    <dgm:cxn modelId="{C76AE949-57B2-4883-A9D1-D0AC929795FB}" type="presOf" srcId="{C74F2E47-758D-4AC3-8EE3-C9B183965A74}" destId="{403A7F42-7FBA-42DF-996A-08DB194B234C}" srcOrd="0" destOrd="3" presId="urn:microsoft.com/office/officeart/2005/8/layout/hList1"/>
    <dgm:cxn modelId="{6D09AA46-F404-48FF-9E9F-650189975AFB}" type="presOf" srcId="{E7A911EA-C25B-4069-A8FD-0706779CB9F4}" destId="{B195CC04-748D-4B04-A3FB-66BB6794C669}" srcOrd="0" destOrd="0" presId="urn:microsoft.com/office/officeart/2005/8/layout/hList1"/>
    <dgm:cxn modelId="{2334F508-87A5-49CF-91AF-5F939A9BE677}" srcId="{14AB667D-9C27-4117-A26B-BBA9A6AE7DF7}" destId="{44A12F1A-AE37-4AD9-8115-D5434C20CAD8}" srcOrd="2" destOrd="0" parTransId="{4067D488-946C-4C55-9917-07F84F8D328F}" sibTransId="{64CD0DFC-8908-4AB5-A511-EDEF5D841D98}"/>
    <dgm:cxn modelId="{FDCD6C7F-8C3F-48C5-8B84-851CA4276366}" type="presOf" srcId="{F4184975-610C-4978-89AC-2CFDF56AEA5E}" destId="{403A7F42-7FBA-42DF-996A-08DB194B234C}" srcOrd="0" destOrd="1" presId="urn:microsoft.com/office/officeart/2005/8/layout/hList1"/>
    <dgm:cxn modelId="{871F9C4E-05E2-4918-8681-F739B01AD357}" type="presParOf" srcId="{B195CC04-748D-4B04-A3FB-66BB6794C669}" destId="{2D43D438-101B-4774-8C0B-D1DBE8907CA0}" srcOrd="0" destOrd="0" presId="urn:microsoft.com/office/officeart/2005/8/layout/hList1"/>
    <dgm:cxn modelId="{1679F309-BD69-49CC-B2C3-CDDEFEB087B7}" type="presParOf" srcId="{2D43D438-101B-4774-8C0B-D1DBE8907CA0}" destId="{C48C399D-DE8E-4768-854B-DFDBBA9F69FD}" srcOrd="0" destOrd="0" presId="urn:microsoft.com/office/officeart/2005/8/layout/hList1"/>
    <dgm:cxn modelId="{E78ABDA1-7261-4793-94D3-C758F9CCCF3D}" type="presParOf" srcId="{2D43D438-101B-4774-8C0B-D1DBE8907CA0}" destId="{403A7F42-7FBA-42DF-996A-08DB194B234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7A911EA-C25B-4069-A8FD-0706779CB9F4}" type="doc">
      <dgm:prSet loTypeId="urn:microsoft.com/office/officeart/2005/8/layout/hList1" loCatId="list" qsTypeId="urn:microsoft.com/office/officeart/2005/8/quickstyle/simple5" qsCatId="simple" csTypeId="urn:microsoft.com/office/officeart/2005/8/colors/accent5_1" csCatId="accent5" phldr="1"/>
      <dgm:spPr/>
      <dgm:t>
        <a:bodyPr/>
        <a:lstStyle/>
        <a:p>
          <a:endParaRPr lang="zh-CN" altLang="en-US"/>
        </a:p>
      </dgm:t>
    </dgm:pt>
    <dgm:pt modelId="{14AB667D-9C27-4117-A26B-BBA9A6AE7DF7}">
      <dgm:prSet phldrT="[文本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400" dirty="0" smtClean="0"/>
            <a:t>3</a:t>
          </a:r>
          <a:r>
            <a:rPr lang="zh-CN" sz="2400" dirty="0" smtClean="0"/>
            <a:t>．晶闸管的主要参数</a:t>
          </a:r>
          <a:endParaRPr lang="zh-CN" altLang="en-US" sz="2400" dirty="0" smtClean="0"/>
        </a:p>
      </dgm:t>
    </dgm:pt>
    <dgm:pt modelId="{95B2EB5C-DFC6-4B1A-89F5-60E205A5AC8C}" type="parTrans" cxnId="{E689EAE5-2D80-4066-96CD-198FCE7EDFE4}">
      <dgm:prSet/>
      <dgm:spPr/>
      <dgm:t>
        <a:bodyPr/>
        <a:lstStyle/>
        <a:p>
          <a:endParaRPr lang="zh-CN" altLang="en-US"/>
        </a:p>
      </dgm:t>
    </dgm:pt>
    <dgm:pt modelId="{5DD7EBB6-45E5-4150-A54E-5DB81EB26F8F}" type="sibTrans" cxnId="{E689EAE5-2D80-4066-96CD-198FCE7EDFE4}">
      <dgm:prSet/>
      <dgm:spPr/>
      <dgm:t>
        <a:bodyPr/>
        <a:lstStyle/>
        <a:p>
          <a:endParaRPr lang="zh-CN" altLang="en-US"/>
        </a:p>
      </dgm:t>
    </dgm:pt>
    <dgm:pt modelId="{181CDD8D-BBDA-433C-8B2A-3B8EB9CCA958}">
      <dgm:prSet phldrT="[文本]" custT="1"/>
      <dgm:spPr/>
      <dgm:t>
        <a:bodyPr/>
        <a:lstStyle/>
        <a:p>
          <a:r>
            <a:rPr lang="zh-CN" sz="2400" dirty="0" smtClean="0"/>
            <a:t>（</a:t>
          </a:r>
          <a:r>
            <a:rPr lang="en-US" sz="2400" dirty="0" smtClean="0"/>
            <a:t>1</a:t>
          </a:r>
          <a:r>
            <a:rPr lang="zh-CN" sz="2400" dirty="0" smtClean="0"/>
            <a:t>）额定正向平均电流</a:t>
          </a:r>
          <a:r>
            <a:rPr lang="en-US" sz="2400" i="1" dirty="0" smtClean="0"/>
            <a:t>I</a:t>
          </a:r>
          <a:r>
            <a:rPr lang="en-US" sz="2400" baseline="-25000" dirty="0" smtClean="0"/>
            <a:t>F</a:t>
          </a:r>
          <a:endParaRPr lang="zh-CN" altLang="en-US" sz="2400" dirty="0"/>
        </a:p>
      </dgm:t>
    </dgm:pt>
    <dgm:pt modelId="{A4201458-433C-416E-88B9-B304C500BDE7}" type="parTrans" cxnId="{F8953E24-4C61-4593-990F-B700F742E8C9}">
      <dgm:prSet/>
      <dgm:spPr/>
      <dgm:t>
        <a:bodyPr/>
        <a:lstStyle/>
        <a:p>
          <a:endParaRPr lang="zh-CN" altLang="en-US"/>
        </a:p>
      </dgm:t>
    </dgm:pt>
    <dgm:pt modelId="{37E8C04D-2CAC-492D-B9C9-FE5975957276}" type="sibTrans" cxnId="{F8953E24-4C61-4593-990F-B700F742E8C9}">
      <dgm:prSet/>
      <dgm:spPr/>
      <dgm:t>
        <a:bodyPr/>
        <a:lstStyle/>
        <a:p>
          <a:endParaRPr lang="zh-CN" altLang="en-US"/>
        </a:p>
      </dgm:t>
    </dgm:pt>
    <dgm:pt modelId="{39177466-252A-4D07-BB8A-D1A2AA33303F}">
      <dgm:prSet phldrT="[文本]" custT="1"/>
      <dgm:spPr/>
      <dgm:t>
        <a:bodyPr/>
        <a:lstStyle/>
        <a:p>
          <a:r>
            <a:rPr lang="zh-CN" sz="2400" dirty="0" smtClean="0"/>
            <a:t>（</a:t>
          </a:r>
          <a:r>
            <a:rPr lang="en-US" sz="2400" dirty="0" smtClean="0"/>
            <a:t>2</a:t>
          </a:r>
          <a:r>
            <a:rPr lang="zh-CN" sz="2400" dirty="0" smtClean="0"/>
            <a:t>）额定电压</a:t>
          </a:r>
          <a:r>
            <a:rPr lang="en-US" sz="2400" i="1" dirty="0" smtClean="0"/>
            <a:t>U</a:t>
          </a:r>
          <a:r>
            <a:rPr lang="en-US" sz="2400" baseline="-25000" dirty="0" smtClean="0"/>
            <a:t>N</a:t>
          </a:r>
          <a:endParaRPr lang="zh-CN" altLang="en-US" sz="2400" dirty="0"/>
        </a:p>
      </dgm:t>
    </dgm:pt>
    <dgm:pt modelId="{789E08DF-3FB1-4448-BE36-A927B0D65CC5}" type="parTrans" cxnId="{229EBC54-7FF6-4B62-85E1-BF45383E25C8}">
      <dgm:prSet/>
      <dgm:spPr/>
      <dgm:t>
        <a:bodyPr/>
        <a:lstStyle/>
        <a:p>
          <a:endParaRPr lang="zh-CN" altLang="en-US"/>
        </a:p>
      </dgm:t>
    </dgm:pt>
    <dgm:pt modelId="{EC07A3B7-BD9A-4A44-9B50-34C4004DEE76}" type="sibTrans" cxnId="{229EBC54-7FF6-4B62-85E1-BF45383E25C8}">
      <dgm:prSet/>
      <dgm:spPr/>
      <dgm:t>
        <a:bodyPr/>
        <a:lstStyle/>
        <a:p>
          <a:endParaRPr lang="zh-CN" altLang="en-US"/>
        </a:p>
      </dgm:t>
    </dgm:pt>
    <dgm:pt modelId="{E657DFE3-944B-4A5F-9F77-B1A3EBB0889D}">
      <dgm:prSet phldrT="[文本]" custT="1"/>
      <dgm:spPr/>
      <dgm:t>
        <a:bodyPr/>
        <a:lstStyle/>
        <a:p>
          <a:r>
            <a:rPr lang="zh-CN" sz="2400" dirty="0" smtClean="0"/>
            <a:t>（</a:t>
          </a:r>
          <a:r>
            <a:rPr lang="en-US" sz="2400" dirty="0" smtClean="0"/>
            <a:t>3</a:t>
          </a:r>
          <a:r>
            <a:rPr lang="zh-CN" sz="2400" dirty="0" smtClean="0"/>
            <a:t>）维持电流</a:t>
          </a:r>
          <a:r>
            <a:rPr lang="en-US" sz="2400" i="1" dirty="0" smtClean="0"/>
            <a:t>I</a:t>
          </a:r>
          <a:r>
            <a:rPr lang="en-US" sz="2400" baseline="-25000" dirty="0" smtClean="0"/>
            <a:t>H</a:t>
          </a:r>
          <a:r>
            <a:rPr lang="en-US" sz="2400" dirty="0" smtClean="0"/>
            <a:t> </a:t>
          </a:r>
          <a:endParaRPr lang="zh-CN" altLang="en-US" sz="2400" dirty="0"/>
        </a:p>
      </dgm:t>
    </dgm:pt>
    <dgm:pt modelId="{51804538-AE9D-40DD-A453-ACD63A4A91F2}" type="parTrans" cxnId="{5D96040B-4134-435D-8039-A62467056DB5}">
      <dgm:prSet/>
      <dgm:spPr/>
      <dgm:t>
        <a:bodyPr/>
        <a:lstStyle/>
        <a:p>
          <a:endParaRPr lang="zh-CN" altLang="en-US"/>
        </a:p>
      </dgm:t>
    </dgm:pt>
    <dgm:pt modelId="{1B11ECC3-5D18-4467-B607-5872358ED9CD}" type="sibTrans" cxnId="{5D96040B-4134-435D-8039-A62467056DB5}">
      <dgm:prSet/>
      <dgm:spPr/>
      <dgm:t>
        <a:bodyPr/>
        <a:lstStyle/>
        <a:p>
          <a:endParaRPr lang="zh-CN" altLang="en-US"/>
        </a:p>
      </dgm:t>
    </dgm:pt>
    <dgm:pt modelId="{B195CC04-748D-4B04-A3FB-66BB6794C669}" type="pres">
      <dgm:prSet presAssocID="{E7A911EA-C25B-4069-A8FD-0706779CB9F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D43D438-101B-4774-8C0B-D1DBE8907CA0}" type="pres">
      <dgm:prSet presAssocID="{14AB667D-9C27-4117-A26B-BBA9A6AE7DF7}" presName="composite" presStyleCnt="0"/>
      <dgm:spPr/>
    </dgm:pt>
    <dgm:pt modelId="{C48C399D-DE8E-4768-854B-DFDBBA9F69FD}" type="pres">
      <dgm:prSet presAssocID="{14AB667D-9C27-4117-A26B-BBA9A6AE7DF7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03A7F42-7FBA-42DF-996A-08DB194B234C}" type="pres">
      <dgm:prSet presAssocID="{14AB667D-9C27-4117-A26B-BBA9A6AE7DF7}" presName="desTx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689EAE5-2D80-4066-96CD-198FCE7EDFE4}" srcId="{E7A911EA-C25B-4069-A8FD-0706779CB9F4}" destId="{14AB667D-9C27-4117-A26B-BBA9A6AE7DF7}" srcOrd="0" destOrd="0" parTransId="{95B2EB5C-DFC6-4B1A-89F5-60E205A5AC8C}" sibTransId="{5DD7EBB6-45E5-4150-A54E-5DB81EB26F8F}"/>
    <dgm:cxn modelId="{F8953E24-4C61-4593-990F-B700F742E8C9}" srcId="{14AB667D-9C27-4117-A26B-BBA9A6AE7DF7}" destId="{181CDD8D-BBDA-433C-8B2A-3B8EB9CCA958}" srcOrd="0" destOrd="0" parTransId="{A4201458-433C-416E-88B9-B304C500BDE7}" sibTransId="{37E8C04D-2CAC-492D-B9C9-FE5975957276}"/>
    <dgm:cxn modelId="{017A4772-E93E-41F6-8CE8-7B37344932E2}" type="presOf" srcId="{E7A911EA-C25B-4069-A8FD-0706779CB9F4}" destId="{B195CC04-748D-4B04-A3FB-66BB6794C669}" srcOrd="0" destOrd="0" presId="urn:microsoft.com/office/officeart/2005/8/layout/hList1"/>
    <dgm:cxn modelId="{2C209B85-2EA0-476C-A165-39B19A6E071B}" type="presOf" srcId="{E657DFE3-944B-4A5F-9F77-B1A3EBB0889D}" destId="{403A7F42-7FBA-42DF-996A-08DB194B234C}" srcOrd="0" destOrd="2" presId="urn:microsoft.com/office/officeart/2005/8/layout/hList1"/>
    <dgm:cxn modelId="{8D922DF5-5D28-4C95-A350-7E8A410F1F12}" type="presOf" srcId="{181CDD8D-BBDA-433C-8B2A-3B8EB9CCA958}" destId="{403A7F42-7FBA-42DF-996A-08DB194B234C}" srcOrd="0" destOrd="0" presId="urn:microsoft.com/office/officeart/2005/8/layout/hList1"/>
    <dgm:cxn modelId="{6C1031CC-05AA-4A77-8E76-CBBA0D28B140}" type="presOf" srcId="{14AB667D-9C27-4117-A26B-BBA9A6AE7DF7}" destId="{C48C399D-DE8E-4768-854B-DFDBBA9F69FD}" srcOrd="0" destOrd="0" presId="urn:microsoft.com/office/officeart/2005/8/layout/hList1"/>
    <dgm:cxn modelId="{B4CBAEAA-A40D-499D-ADCA-30DFFC97D70E}" type="presOf" srcId="{39177466-252A-4D07-BB8A-D1A2AA33303F}" destId="{403A7F42-7FBA-42DF-996A-08DB194B234C}" srcOrd="0" destOrd="1" presId="urn:microsoft.com/office/officeart/2005/8/layout/hList1"/>
    <dgm:cxn modelId="{5D96040B-4134-435D-8039-A62467056DB5}" srcId="{14AB667D-9C27-4117-A26B-BBA9A6AE7DF7}" destId="{E657DFE3-944B-4A5F-9F77-B1A3EBB0889D}" srcOrd="2" destOrd="0" parTransId="{51804538-AE9D-40DD-A453-ACD63A4A91F2}" sibTransId="{1B11ECC3-5D18-4467-B607-5872358ED9CD}"/>
    <dgm:cxn modelId="{229EBC54-7FF6-4B62-85E1-BF45383E25C8}" srcId="{14AB667D-9C27-4117-A26B-BBA9A6AE7DF7}" destId="{39177466-252A-4D07-BB8A-D1A2AA33303F}" srcOrd="1" destOrd="0" parTransId="{789E08DF-3FB1-4448-BE36-A927B0D65CC5}" sibTransId="{EC07A3B7-BD9A-4A44-9B50-34C4004DEE76}"/>
    <dgm:cxn modelId="{68D51DAA-18E5-4866-B6F5-A45CA4B153C9}" type="presParOf" srcId="{B195CC04-748D-4B04-A3FB-66BB6794C669}" destId="{2D43D438-101B-4774-8C0B-D1DBE8907CA0}" srcOrd="0" destOrd="0" presId="urn:microsoft.com/office/officeart/2005/8/layout/hList1"/>
    <dgm:cxn modelId="{BC8995A0-91C9-4912-AAEE-49579242ECDB}" type="presParOf" srcId="{2D43D438-101B-4774-8C0B-D1DBE8907CA0}" destId="{C48C399D-DE8E-4768-854B-DFDBBA9F69FD}" srcOrd="0" destOrd="0" presId="urn:microsoft.com/office/officeart/2005/8/layout/hList1"/>
    <dgm:cxn modelId="{D3AA0E18-8B6C-417D-BF9F-5021550ED3E3}" type="presParOf" srcId="{2D43D438-101B-4774-8C0B-D1DBE8907CA0}" destId="{403A7F42-7FBA-42DF-996A-08DB194B234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449F35B-C64B-4FFE-AD1C-9727BA56D4AA}" type="doc">
      <dgm:prSet loTypeId="urn:microsoft.com/office/officeart/2005/8/layout/cycle4" loCatId="relationship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2ADE2B7A-B0F1-4DFC-A060-C7F33E2AFCD5}">
      <dgm:prSet phldrT="[文本]"/>
      <dgm:spPr/>
      <dgm:t>
        <a:bodyPr/>
        <a:lstStyle/>
        <a:p>
          <a:pPr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zh-CN" dirty="0" smtClean="0"/>
            <a:t>恒压频比控制</a:t>
          </a:r>
          <a:endParaRPr lang="zh-CN" altLang="en-US" dirty="0"/>
        </a:p>
      </dgm:t>
    </dgm:pt>
    <dgm:pt modelId="{620925A6-B389-432E-9FC9-C8E20528C5E9}" type="parTrans" cxnId="{95FB7F12-A0E2-4F00-9C5B-6A6DC25EEFFC}">
      <dgm:prSet/>
      <dgm:spPr/>
      <dgm:t>
        <a:bodyPr/>
        <a:lstStyle/>
        <a:p>
          <a:endParaRPr lang="zh-CN" altLang="en-US"/>
        </a:p>
      </dgm:t>
    </dgm:pt>
    <dgm:pt modelId="{9F6E2203-866C-40BE-80AD-4839718E9D8C}" type="sibTrans" cxnId="{95FB7F12-A0E2-4F00-9C5B-6A6DC25EEFFC}">
      <dgm:prSet/>
      <dgm:spPr/>
      <dgm:t>
        <a:bodyPr/>
        <a:lstStyle/>
        <a:p>
          <a:endParaRPr lang="zh-CN" altLang="en-US"/>
        </a:p>
      </dgm:t>
    </dgm:pt>
    <dgm:pt modelId="{290199ED-0AB4-49BD-8F45-BCEDF44D19BE}">
      <dgm:prSet phldrT="[文本]" custT="1"/>
      <dgm:spPr/>
      <dgm:t>
        <a:bodyPr/>
        <a:lstStyle/>
        <a:p>
          <a:r>
            <a:rPr lang="zh-CN" altLang="en-US" sz="1400" dirty="0" smtClean="0"/>
            <a:t>应用于对转速控制精度要求不高的场合</a:t>
          </a:r>
          <a:endParaRPr lang="zh-CN" altLang="en-US" sz="1400" dirty="0"/>
        </a:p>
      </dgm:t>
    </dgm:pt>
    <dgm:pt modelId="{6D20C0AB-1862-4999-8E5C-C6C9A9FABA72}" type="parTrans" cxnId="{488B86E8-3247-489F-9A8F-5F129978CF9A}">
      <dgm:prSet/>
      <dgm:spPr/>
      <dgm:t>
        <a:bodyPr/>
        <a:lstStyle/>
        <a:p>
          <a:endParaRPr lang="zh-CN" altLang="en-US"/>
        </a:p>
      </dgm:t>
    </dgm:pt>
    <dgm:pt modelId="{294FEF0D-E4A0-450F-A3DC-C8794638755E}" type="sibTrans" cxnId="{488B86E8-3247-489F-9A8F-5F129978CF9A}">
      <dgm:prSet/>
      <dgm:spPr/>
      <dgm:t>
        <a:bodyPr/>
        <a:lstStyle/>
        <a:p>
          <a:endParaRPr lang="zh-CN" altLang="en-US"/>
        </a:p>
      </dgm:t>
    </dgm:pt>
    <dgm:pt modelId="{6866C0EF-DCE9-4669-A5B6-8EDCC23792DF}">
      <dgm:prSet/>
      <dgm:spPr/>
      <dgm:t>
        <a:bodyPr/>
        <a:lstStyle/>
        <a:p>
          <a:r>
            <a:rPr lang="en-US" altLang="zh-CN" dirty="0" smtClean="0"/>
            <a:t>PID</a:t>
          </a:r>
          <a:r>
            <a:rPr lang="zh-CN" altLang="zh-CN" dirty="0" smtClean="0"/>
            <a:t>控制</a:t>
          </a:r>
          <a:endParaRPr lang="zh-CN" altLang="en-US" dirty="0"/>
        </a:p>
      </dgm:t>
    </dgm:pt>
    <dgm:pt modelId="{DFF5AC41-F76E-4041-A975-2B099F385740}" type="parTrans" cxnId="{453028C6-8655-433F-867E-6E6DB7753A47}">
      <dgm:prSet/>
      <dgm:spPr/>
      <dgm:t>
        <a:bodyPr/>
        <a:lstStyle/>
        <a:p>
          <a:endParaRPr lang="zh-CN" altLang="en-US"/>
        </a:p>
      </dgm:t>
    </dgm:pt>
    <dgm:pt modelId="{B7254E48-6157-4DE7-8CF6-211E16FD5DB0}" type="sibTrans" cxnId="{453028C6-8655-433F-867E-6E6DB7753A47}">
      <dgm:prSet/>
      <dgm:spPr/>
      <dgm:t>
        <a:bodyPr/>
        <a:lstStyle/>
        <a:p>
          <a:endParaRPr lang="zh-CN" altLang="en-US"/>
        </a:p>
      </dgm:t>
    </dgm:pt>
    <dgm:pt modelId="{0612233B-9461-4F35-82D8-51B5B7383A95}">
      <dgm:prSet/>
      <dgm:spPr/>
      <dgm:t>
        <a:bodyPr/>
        <a:lstStyle/>
        <a:p>
          <a:r>
            <a:rPr lang="zh-CN" altLang="zh-CN" dirty="0" smtClean="0"/>
            <a:t>直接转矩控制</a:t>
          </a:r>
          <a:endParaRPr lang="zh-CN" altLang="en-US" dirty="0"/>
        </a:p>
      </dgm:t>
    </dgm:pt>
    <dgm:pt modelId="{4615A843-B4FA-44C1-A470-60255DD81369}" type="parTrans" cxnId="{34D5FFA4-5827-4B3F-A265-9017B2AE6F4C}">
      <dgm:prSet/>
      <dgm:spPr/>
      <dgm:t>
        <a:bodyPr/>
        <a:lstStyle/>
        <a:p>
          <a:endParaRPr lang="zh-CN" altLang="en-US"/>
        </a:p>
      </dgm:t>
    </dgm:pt>
    <dgm:pt modelId="{6FB055C1-7715-42FB-A510-DF0BAFA84D90}" type="sibTrans" cxnId="{34D5FFA4-5827-4B3F-A265-9017B2AE6F4C}">
      <dgm:prSet/>
      <dgm:spPr/>
      <dgm:t>
        <a:bodyPr/>
        <a:lstStyle/>
        <a:p>
          <a:endParaRPr lang="zh-CN" altLang="en-US"/>
        </a:p>
      </dgm:t>
    </dgm:pt>
    <dgm:pt modelId="{FC560C9C-CE2E-4051-8CBC-02BA8C588A69}">
      <dgm:prSet phldrT="[文本]" custT="1"/>
      <dgm:spPr/>
      <dgm:t>
        <a:bodyPr/>
        <a:lstStyle/>
        <a:p>
          <a:r>
            <a:rPr lang="zh-CN" altLang="en-US" sz="1400" dirty="0" smtClean="0"/>
            <a:t>开环控制</a:t>
          </a:r>
          <a:endParaRPr lang="zh-CN" altLang="en-US" sz="1400" dirty="0"/>
        </a:p>
      </dgm:t>
    </dgm:pt>
    <dgm:pt modelId="{97E7B0B8-E7FE-4A42-A898-038E3D3EED23}" type="parTrans" cxnId="{9A5A697B-5E52-481C-BF51-4B88B2DAE317}">
      <dgm:prSet/>
      <dgm:spPr/>
      <dgm:t>
        <a:bodyPr/>
        <a:lstStyle/>
        <a:p>
          <a:endParaRPr lang="zh-CN" altLang="en-US"/>
        </a:p>
      </dgm:t>
    </dgm:pt>
    <dgm:pt modelId="{A8D598F3-2FCD-4E76-BDD3-6C8AAB27A900}" type="sibTrans" cxnId="{9A5A697B-5E52-481C-BF51-4B88B2DAE317}">
      <dgm:prSet/>
      <dgm:spPr/>
      <dgm:t>
        <a:bodyPr/>
        <a:lstStyle/>
        <a:p>
          <a:endParaRPr lang="zh-CN" altLang="en-US"/>
        </a:p>
      </dgm:t>
    </dgm:pt>
    <dgm:pt modelId="{509CBF1E-D985-4AB1-9FAF-52836AFDFC7A}">
      <dgm:prSet custT="1"/>
      <dgm:spPr/>
      <dgm:t>
        <a:bodyPr/>
        <a:lstStyle/>
        <a:p>
          <a:r>
            <a:rPr lang="zh-CN" altLang="en-US" sz="1400" dirty="0" smtClean="0"/>
            <a:t>闭环控制</a:t>
          </a:r>
        </a:p>
      </dgm:t>
    </dgm:pt>
    <dgm:pt modelId="{AF664151-2F55-444C-AF06-D0354BF80345}" type="parTrans" cxnId="{33E77EFD-7C01-469C-B17F-97DC96F5109B}">
      <dgm:prSet/>
      <dgm:spPr/>
      <dgm:t>
        <a:bodyPr/>
        <a:lstStyle/>
        <a:p>
          <a:endParaRPr lang="zh-CN" altLang="en-US"/>
        </a:p>
      </dgm:t>
    </dgm:pt>
    <dgm:pt modelId="{C3167F21-2E46-4F1C-97A9-0C7F81F27398}" type="sibTrans" cxnId="{33E77EFD-7C01-469C-B17F-97DC96F5109B}">
      <dgm:prSet/>
      <dgm:spPr/>
      <dgm:t>
        <a:bodyPr/>
        <a:lstStyle/>
        <a:p>
          <a:endParaRPr lang="zh-CN" altLang="en-US"/>
        </a:p>
      </dgm:t>
    </dgm:pt>
    <dgm:pt modelId="{207F1F03-3D3A-4DBA-8BC4-0C45B85C3A61}">
      <dgm:prSet custT="1"/>
      <dgm:spPr/>
      <dgm:t>
        <a:bodyPr/>
        <a:lstStyle/>
        <a:p>
          <a:r>
            <a:rPr lang="zh-CN" altLang="en-US" sz="1400" dirty="0" smtClean="0"/>
            <a:t>多用于水泵和风机的恒压控制</a:t>
          </a:r>
        </a:p>
      </dgm:t>
    </dgm:pt>
    <dgm:pt modelId="{3E8A10D4-7F5B-4215-8AA9-7B9C80BDE920}" type="parTrans" cxnId="{6FCBCD63-2936-41F2-9A4E-5E45425040C8}">
      <dgm:prSet/>
      <dgm:spPr/>
      <dgm:t>
        <a:bodyPr/>
        <a:lstStyle/>
        <a:p>
          <a:endParaRPr lang="zh-CN" altLang="en-US"/>
        </a:p>
      </dgm:t>
    </dgm:pt>
    <dgm:pt modelId="{6F983824-D105-4403-87EC-A520A38DB386}" type="sibTrans" cxnId="{6FCBCD63-2936-41F2-9A4E-5E45425040C8}">
      <dgm:prSet/>
      <dgm:spPr/>
      <dgm:t>
        <a:bodyPr/>
        <a:lstStyle/>
        <a:p>
          <a:endParaRPr lang="zh-CN" altLang="en-US"/>
        </a:p>
      </dgm:t>
    </dgm:pt>
    <dgm:pt modelId="{2FBADA84-B6BD-4FEE-BFBF-79FB0FB9E08D}">
      <dgm:prSet/>
      <dgm:spPr/>
      <dgm:t>
        <a:bodyPr/>
        <a:lstStyle/>
        <a:p>
          <a:r>
            <a:rPr lang="zh-CN" altLang="zh-CN" dirty="0" smtClean="0"/>
            <a:t>矢量控制</a:t>
          </a:r>
          <a:endParaRPr lang="zh-CN" altLang="en-US" dirty="0"/>
        </a:p>
      </dgm:t>
    </dgm:pt>
    <dgm:pt modelId="{D77E72E3-03FF-4D34-97D3-0901F71F4EE5}" type="parTrans" cxnId="{3BFE6297-53B4-4F63-849F-9E7098907F1F}">
      <dgm:prSet/>
      <dgm:spPr/>
      <dgm:t>
        <a:bodyPr/>
        <a:lstStyle/>
        <a:p>
          <a:endParaRPr lang="zh-CN" altLang="en-US"/>
        </a:p>
      </dgm:t>
    </dgm:pt>
    <dgm:pt modelId="{FE866810-BCBC-438D-81AE-578F4F1B4FA6}" type="sibTrans" cxnId="{3BFE6297-53B4-4F63-849F-9E7098907F1F}">
      <dgm:prSet/>
      <dgm:spPr/>
      <dgm:t>
        <a:bodyPr/>
        <a:lstStyle/>
        <a:p>
          <a:endParaRPr lang="zh-CN" altLang="en-US"/>
        </a:p>
      </dgm:t>
    </dgm:pt>
    <dgm:pt modelId="{43761B6E-0612-4F23-9CB1-6AB5F032132B}">
      <dgm:prSet custT="1"/>
      <dgm:spPr/>
      <dgm:t>
        <a:bodyPr/>
        <a:lstStyle/>
        <a:p>
          <a:r>
            <a:rPr lang="zh-CN" altLang="en-US" sz="1400" dirty="0" smtClean="0"/>
            <a:t>多用于要求速度控制精度高、快速性好的轧钢、造纸、起重等场合</a:t>
          </a:r>
        </a:p>
      </dgm:t>
    </dgm:pt>
    <dgm:pt modelId="{A9260717-9EEC-450A-90ED-65D78C0FDF82}" type="parTrans" cxnId="{6F250C10-2A16-46E7-87EA-DD474F7CDD02}">
      <dgm:prSet/>
      <dgm:spPr/>
      <dgm:t>
        <a:bodyPr/>
        <a:lstStyle/>
        <a:p>
          <a:endParaRPr lang="zh-CN" altLang="en-US"/>
        </a:p>
      </dgm:t>
    </dgm:pt>
    <dgm:pt modelId="{7728E2B2-1EF7-4A46-93A9-57863A89BD8A}" type="sibTrans" cxnId="{6F250C10-2A16-46E7-87EA-DD474F7CDD02}">
      <dgm:prSet/>
      <dgm:spPr/>
      <dgm:t>
        <a:bodyPr/>
        <a:lstStyle/>
        <a:p>
          <a:endParaRPr lang="zh-CN" altLang="en-US"/>
        </a:p>
      </dgm:t>
    </dgm:pt>
    <dgm:pt modelId="{82AC1E69-E23C-4EA4-833A-D0909116D28D}">
      <dgm:prSet custT="1"/>
      <dgm:spPr/>
      <dgm:t>
        <a:bodyPr/>
        <a:lstStyle/>
        <a:p>
          <a:r>
            <a:rPr lang="zh-CN" altLang="en-US" sz="1400" dirty="0" smtClean="0"/>
            <a:t>同矢量控制</a:t>
          </a:r>
        </a:p>
      </dgm:t>
    </dgm:pt>
    <dgm:pt modelId="{A9C947B9-8CE1-45F4-BDE3-8FE3FF382D03}" type="parTrans" cxnId="{F6A4299B-945F-450E-9E35-27723AFD7ACD}">
      <dgm:prSet/>
      <dgm:spPr/>
      <dgm:t>
        <a:bodyPr/>
        <a:lstStyle/>
        <a:p>
          <a:endParaRPr lang="zh-CN" altLang="en-US"/>
        </a:p>
      </dgm:t>
    </dgm:pt>
    <dgm:pt modelId="{621125EA-22A5-4808-B286-3FEAFFB37FFD}" type="sibTrans" cxnId="{F6A4299B-945F-450E-9E35-27723AFD7ACD}">
      <dgm:prSet/>
      <dgm:spPr/>
      <dgm:t>
        <a:bodyPr/>
        <a:lstStyle/>
        <a:p>
          <a:endParaRPr lang="zh-CN" altLang="en-US"/>
        </a:p>
      </dgm:t>
    </dgm:pt>
    <dgm:pt modelId="{8C1B33E8-0CEA-4E61-86B8-2DE140765855}" type="pres">
      <dgm:prSet presAssocID="{C449F35B-C64B-4FFE-AD1C-9727BA56D4AA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0BAF4DB6-383C-4C44-8489-066A804BE45B}" type="pres">
      <dgm:prSet presAssocID="{C449F35B-C64B-4FFE-AD1C-9727BA56D4AA}" presName="children" presStyleCnt="0"/>
      <dgm:spPr/>
    </dgm:pt>
    <dgm:pt modelId="{8FEB1EE1-5A23-4FC2-AA3A-0DEC3B8147BD}" type="pres">
      <dgm:prSet presAssocID="{C449F35B-C64B-4FFE-AD1C-9727BA56D4AA}" presName="child1group" presStyleCnt="0"/>
      <dgm:spPr/>
    </dgm:pt>
    <dgm:pt modelId="{12D6A122-DD32-4C5F-A59F-7D8DF9E9979D}" type="pres">
      <dgm:prSet presAssocID="{C449F35B-C64B-4FFE-AD1C-9727BA56D4AA}" presName="child1" presStyleLbl="bgAcc1" presStyleIdx="0" presStyleCnt="4"/>
      <dgm:spPr/>
      <dgm:t>
        <a:bodyPr/>
        <a:lstStyle/>
        <a:p>
          <a:endParaRPr lang="zh-CN" altLang="en-US"/>
        </a:p>
      </dgm:t>
    </dgm:pt>
    <dgm:pt modelId="{985E1719-AA8B-4DFE-8DAB-3DF785AAEDEE}" type="pres">
      <dgm:prSet presAssocID="{C449F35B-C64B-4FFE-AD1C-9727BA56D4AA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2EEE8D8-BD77-41BF-B305-473C659CA554}" type="pres">
      <dgm:prSet presAssocID="{C449F35B-C64B-4FFE-AD1C-9727BA56D4AA}" presName="child2group" presStyleCnt="0"/>
      <dgm:spPr/>
    </dgm:pt>
    <dgm:pt modelId="{E0D463AF-7437-45DF-A8D7-49D87FCE8236}" type="pres">
      <dgm:prSet presAssocID="{C449F35B-C64B-4FFE-AD1C-9727BA56D4AA}" presName="child2" presStyleLbl="bgAcc1" presStyleIdx="1" presStyleCnt="4"/>
      <dgm:spPr/>
      <dgm:t>
        <a:bodyPr/>
        <a:lstStyle/>
        <a:p>
          <a:endParaRPr lang="zh-CN" altLang="en-US"/>
        </a:p>
      </dgm:t>
    </dgm:pt>
    <dgm:pt modelId="{1A12CCF1-9E46-4963-961E-15A828514FF6}" type="pres">
      <dgm:prSet presAssocID="{C449F35B-C64B-4FFE-AD1C-9727BA56D4AA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A2E0B4E-31DD-4803-9539-34E13893471F}" type="pres">
      <dgm:prSet presAssocID="{C449F35B-C64B-4FFE-AD1C-9727BA56D4AA}" presName="child3group" presStyleCnt="0"/>
      <dgm:spPr/>
    </dgm:pt>
    <dgm:pt modelId="{1911F7D8-9523-4DDE-9EC0-4F2AF842A09A}" type="pres">
      <dgm:prSet presAssocID="{C449F35B-C64B-4FFE-AD1C-9727BA56D4AA}" presName="child3" presStyleLbl="bgAcc1" presStyleIdx="2" presStyleCnt="4"/>
      <dgm:spPr/>
      <dgm:t>
        <a:bodyPr/>
        <a:lstStyle/>
        <a:p>
          <a:endParaRPr lang="zh-CN" altLang="en-US"/>
        </a:p>
      </dgm:t>
    </dgm:pt>
    <dgm:pt modelId="{315ADB18-0771-4147-97A4-5A31CD168C4B}" type="pres">
      <dgm:prSet presAssocID="{C449F35B-C64B-4FFE-AD1C-9727BA56D4AA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CE4E1CF-AD29-4F55-8DE6-E9A41F5B8B25}" type="pres">
      <dgm:prSet presAssocID="{C449F35B-C64B-4FFE-AD1C-9727BA56D4AA}" presName="child4group" presStyleCnt="0"/>
      <dgm:spPr/>
    </dgm:pt>
    <dgm:pt modelId="{ECFAC470-98A4-4C72-9362-DF79D04ACF16}" type="pres">
      <dgm:prSet presAssocID="{C449F35B-C64B-4FFE-AD1C-9727BA56D4AA}" presName="child4" presStyleLbl="bgAcc1" presStyleIdx="3" presStyleCnt="4"/>
      <dgm:spPr/>
      <dgm:t>
        <a:bodyPr/>
        <a:lstStyle/>
        <a:p>
          <a:endParaRPr lang="zh-CN" altLang="en-US"/>
        </a:p>
      </dgm:t>
    </dgm:pt>
    <dgm:pt modelId="{2868449A-34F1-41C7-99B7-56211146C4A4}" type="pres">
      <dgm:prSet presAssocID="{C449F35B-C64B-4FFE-AD1C-9727BA56D4AA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AA628B7-7AEF-40C7-B658-EF881BF1C1CE}" type="pres">
      <dgm:prSet presAssocID="{C449F35B-C64B-4FFE-AD1C-9727BA56D4AA}" presName="childPlaceholder" presStyleCnt="0"/>
      <dgm:spPr/>
    </dgm:pt>
    <dgm:pt modelId="{F1C55667-E5AA-4FB7-8778-AE7F6FCD9388}" type="pres">
      <dgm:prSet presAssocID="{C449F35B-C64B-4FFE-AD1C-9727BA56D4AA}" presName="circle" presStyleCnt="0"/>
      <dgm:spPr/>
    </dgm:pt>
    <dgm:pt modelId="{F3B0C8BE-C0ED-4AAF-BBA5-7E3D28558990}" type="pres">
      <dgm:prSet presAssocID="{C449F35B-C64B-4FFE-AD1C-9727BA56D4AA}" presName="quadrant1" presStyleLbl="node1" presStyleIdx="0" presStyleCnt="4">
        <dgm:presLayoutVars>
          <dgm:chMax val="1"/>
          <dgm:bulletEnabled val="1"/>
        </dgm:presLayoutVars>
      </dgm:prSet>
      <dgm:spPr/>
    </dgm:pt>
    <dgm:pt modelId="{C22DB723-6744-4C67-8A28-3B64D68B07DB}" type="pres">
      <dgm:prSet presAssocID="{C449F35B-C64B-4FFE-AD1C-9727BA56D4AA}" presName="quadrant2" presStyleLbl="node1" presStyleIdx="1" presStyleCnt="4">
        <dgm:presLayoutVars>
          <dgm:chMax val="1"/>
          <dgm:bulletEnabled val="1"/>
        </dgm:presLayoutVars>
      </dgm:prSet>
      <dgm:spPr/>
    </dgm:pt>
    <dgm:pt modelId="{57390DA0-2A19-4B28-9BAE-23A9ABA02E94}" type="pres">
      <dgm:prSet presAssocID="{C449F35B-C64B-4FFE-AD1C-9727BA56D4AA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A368949-D96F-4B3E-B55D-AA574751BEC1}" type="pres">
      <dgm:prSet presAssocID="{C449F35B-C64B-4FFE-AD1C-9727BA56D4AA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85F4B82-67E6-4A0A-9EA5-9DBEDF41C8AA}" type="pres">
      <dgm:prSet presAssocID="{C449F35B-C64B-4FFE-AD1C-9727BA56D4AA}" presName="quadrantPlaceholder" presStyleCnt="0"/>
      <dgm:spPr/>
    </dgm:pt>
    <dgm:pt modelId="{24FC2555-6C70-46E1-9EBD-FB85BBEDE8CD}" type="pres">
      <dgm:prSet presAssocID="{C449F35B-C64B-4FFE-AD1C-9727BA56D4AA}" presName="center1" presStyleLbl="fgShp" presStyleIdx="0" presStyleCnt="2"/>
      <dgm:spPr/>
    </dgm:pt>
    <dgm:pt modelId="{04531505-43DE-41D9-87A3-B5C49AA670DA}" type="pres">
      <dgm:prSet presAssocID="{C449F35B-C64B-4FFE-AD1C-9727BA56D4AA}" presName="center2" presStyleLbl="fgShp" presStyleIdx="1" presStyleCnt="2"/>
      <dgm:spPr/>
    </dgm:pt>
  </dgm:ptLst>
  <dgm:cxnLst>
    <dgm:cxn modelId="{95FB7F12-A0E2-4F00-9C5B-6A6DC25EEFFC}" srcId="{C449F35B-C64B-4FFE-AD1C-9727BA56D4AA}" destId="{2ADE2B7A-B0F1-4DFC-A060-C7F33E2AFCD5}" srcOrd="0" destOrd="0" parTransId="{620925A6-B389-432E-9FC9-C8E20528C5E9}" sibTransId="{9F6E2203-866C-40BE-80AD-4839718E9D8C}"/>
    <dgm:cxn modelId="{9A4A5720-76D8-4302-986B-C6F1F59BEF17}" type="presOf" srcId="{290199ED-0AB4-49BD-8F45-BCEDF44D19BE}" destId="{12D6A122-DD32-4C5F-A59F-7D8DF9E9979D}" srcOrd="0" destOrd="1" presId="urn:microsoft.com/office/officeart/2005/8/layout/cycle4"/>
    <dgm:cxn modelId="{9BC326A4-762A-433D-98B4-930D22C6594A}" type="presOf" srcId="{2FBADA84-B6BD-4FEE-BFBF-79FB0FB9E08D}" destId="{7A368949-D96F-4B3E-B55D-AA574751BEC1}" srcOrd="0" destOrd="0" presId="urn:microsoft.com/office/officeart/2005/8/layout/cycle4"/>
    <dgm:cxn modelId="{CFB895D2-D8FE-4693-9049-CC945A09E23E}" type="presOf" srcId="{43761B6E-0612-4F23-9CB1-6AB5F032132B}" destId="{2868449A-34F1-41C7-99B7-56211146C4A4}" srcOrd="1" destOrd="0" presId="urn:microsoft.com/office/officeart/2005/8/layout/cycle4"/>
    <dgm:cxn modelId="{22F34551-F0C7-40C7-A0A8-A986EF89640A}" type="presOf" srcId="{6866C0EF-DCE9-4669-A5B6-8EDCC23792DF}" destId="{C22DB723-6744-4C67-8A28-3B64D68B07DB}" srcOrd="0" destOrd="0" presId="urn:microsoft.com/office/officeart/2005/8/layout/cycle4"/>
    <dgm:cxn modelId="{488B86E8-3247-489F-9A8F-5F129978CF9A}" srcId="{2ADE2B7A-B0F1-4DFC-A060-C7F33E2AFCD5}" destId="{290199ED-0AB4-49BD-8F45-BCEDF44D19BE}" srcOrd="1" destOrd="0" parTransId="{6D20C0AB-1862-4999-8E5C-C6C9A9FABA72}" sibTransId="{294FEF0D-E4A0-450F-A3DC-C8794638755E}"/>
    <dgm:cxn modelId="{DF8A60DA-072F-42AB-A08F-B508DB6485E1}" type="presOf" srcId="{509CBF1E-D985-4AB1-9FAF-52836AFDFC7A}" destId="{E0D463AF-7437-45DF-A8D7-49D87FCE8236}" srcOrd="0" destOrd="0" presId="urn:microsoft.com/office/officeart/2005/8/layout/cycle4"/>
    <dgm:cxn modelId="{6FCBCD63-2936-41F2-9A4E-5E45425040C8}" srcId="{6866C0EF-DCE9-4669-A5B6-8EDCC23792DF}" destId="{207F1F03-3D3A-4DBA-8BC4-0C45B85C3A61}" srcOrd="1" destOrd="0" parTransId="{3E8A10D4-7F5B-4215-8AA9-7B9C80BDE920}" sibTransId="{6F983824-D105-4403-87EC-A520A38DB386}"/>
    <dgm:cxn modelId="{55D315BD-B6D6-4622-967B-19903A3F924A}" type="presOf" srcId="{290199ED-0AB4-49BD-8F45-BCEDF44D19BE}" destId="{985E1719-AA8B-4DFE-8DAB-3DF785AAEDEE}" srcOrd="1" destOrd="1" presId="urn:microsoft.com/office/officeart/2005/8/layout/cycle4"/>
    <dgm:cxn modelId="{C089D3EF-D2C2-44D8-B49F-9B3885AE9AC4}" type="presOf" srcId="{FC560C9C-CE2E-4051-8CBC-02BA8C588A69}" destId="{985E1719-AA8B-4DFE-8DAB-3DF785AAEDEE}" srcOrd="1" destOrd="0" presId="urn:microsoft.com/office/officeart/2005/8/layout/cycle4"/>
    <dgm:cxn modelId="{33E77EFD-7C01-469C-B17F-97DC96F5109B}" srcId="{6866C0EF-DCE9-4669-A5B6-8EDCC23792DF}" destId="{509CBF1E-D985-4AB1-9FAF-52836AFDFC7A}" srcOrd="0" destOrd="0" parTransId="{AF664151-2F55-444C-AF06-D0354BF80345}" sibTransId="{C3167F21-2E46-4F1C-97A9-0C7F81F27398}"/>
    <dgm:cxn modelId="{6B5D974E-D911-47A2-BFAC-46EDAF4992C5}" type="presOf" srcId="{82AC1E69-E23C-4EA4-833A-D0909116D28D}" destId="{1911F7D8-9523-4DDE-9EC0-4F2AF842A09A}" srcOrd="0" destOrd="0" presId="urn:microsoft.com/office/officeart/2005/8/layout/cycle4"/>
    <dgm:cxn modelId="{453028C6-8655-433F-867E-6E6DB7753A47}" srcId="{C449F35B-C64B-4FFE-AD1C-9727BA56D4AA}" destId="{6866C0EF-DCE9-4669-A5B6-8EDCC23792DF}" srcOrd="1" destOrd="0" parTransId="{DFF5AC41-F76E-4041-A975-2B099F385740}" sibTransId="{B7254E48-6157-4DE7-8CF6-211E16FD5DB0}"/>
    <dgm:cxn modelId="{58F46EDE-6979-48F7-A12F-357A52A2CA89}" type="presOf" srcId="{509CBF1E-D985-4AB1-9FAF-52836AFDFC7A}" destId="{1A12CCF1-9E46-4963-961E-15A828514FF6}" srcOrd="1" destOrd="0" presId="urn:microsoft.com/office/officeart/2005/8/layout/cycle4"/>
    <dgm:cxn modelId="{34D5FFA4-5827-4B3F-A265-9017B2AE6F4C}" srcId="{C449F35B-C64B-4FFE-AD1C-9727BA56D4AA}" destId="{0612233B-9461-4F35-82D8-51B5B7383A95}" srcOrd="2" destOrd="0" parTransId="{4615A843-B4FA-44C1-A470-60255DD81369}" sibTransId="{6FB055C1-7715-42FB-A510-DF0BAFA84D90}"/>
    <dgm:cxn modelId="{6272550E-419B-47BA-BB54-1FF837E9BA9B}" type="presOf" srcId="{C449F35B-C64B-4FFE-AD1C-9727BA56D4AA}" destId="{8C1B33E8-0CEA-4E61-86B8-2DE140765855}" srcOrd="0" destOrd="0" presId="urn:microsoft.com/office/officeart/2005/8/layout/cycle4"/>
    <dgm:cxn modelId="{A472E301-1D16-4DB2-91DE-B5460C3D20F2}" type="presOf" srcId="{207F1F03-3D3A-4DBA-8BC4-0C45B85C3A61}" destId="{1A12CCF1-9E46-4963-961E-15A828514FF6}" srcOrd="1" destOrd="1" presId="urn:microsoft.com/office/officeart/2005/8/layout/cycle4"/>
    <dgm:cxn modelId="{9A5A697B-5E52-481C-BF51-4B88B2DAE317}" srcId="{2ADE2B7A-B0F1-4DFC-A060-C7F33E2AFCD5}" destId="{FC560C9C-CE2E-4051-8CBC-02BA8C588A69}" srcOrd="0" destOrd="0" parTransId="{97E7B0B8-E7FE-4A42-A898-038E3D3EED23}" sibTransId="{A8D598F3-2FCD-4E76-BDD3-6C8AAB27A900}"/>
    <dgm:cxn modelId="{B5A39489-6D37-4998-A283-472F3D3FEDB6}" type="presOf" srcId="{207F1F03-3D3A-4DBA-8BC4-0C45B85C3A61}" destId="{E0D463AF-7437-45DF-A8D7-49D87FCE8236}" srcOrd="0" destOrd="1" presId="urn:microsoft.com/office/officeart/2005/8/layout/cycle4"/>
    <dgm:cxn modelId="{E3BFA666-92BD-4CFA-95B5-E564120246F3}" type="presOf" srcId="{0612233B-9461-4F35-82D8-51B5B7383A95}" destId="{57390DA0-2A19-4B28-9BAE-23A9ABA02E94}" srcOrd="0" destOrd="0" presId="urn:microsoft.com/office/officeart/2005/8/layout/cycle4"/>
    <dgm:cxn modelId="{5DDD51BE-3BFD-45BA-9651-7C55F9A7CBD5}" type="presOf" srcId="{43761B6E-0612-4F23-9CB1-6AB5F032132B}" destId="{ECFAC470-98A4-4C72-9362-DF79D04ACF16}" srcOrd="0" destOrd="0" presId="urn:microsoft.com/office/officeart/2005/8/layout/cycle4"/>
    <dgm:cxn modelId="{C14BC5A9-E307-448A-9DEC-9DF4D6094A2F}" type="presOf" srcId="{FC560C9C-CE2E-4051-8CBC-02BA8C588A69}" destId="{12D6A122-DD32-4C5F-A59F-7D8DF9E9979D}" srcOrd="0" destOrd="0" presId="urn:microsoft.com/office/officeart/2005/8/layout/cycle4"/>
    <dgm:cxn modelId="{6F250C10-2A16-46E7-87EA-DD474F7CDD02}" srcId="{2FBADA84-B6BD-4FEE-BFBF-79FB0FB9E08D}" destId="{43761B6E-0612-4F23-9CB1-6AB5F032132B}" srcOrd="0" destOrd="0" parTransId="{A9260717-9EEC-450A-90ED-65D78C0FDF82}" sibTransId="{7728E2B2-1EF7-4A46-93A9-57863A89BD8A}"/>
    <dgm:cxn modelId="{F6A4299B-945F-450E-9E35-27723AFD7ACD}" srcId="{0612233B-9461-4F35-82D8-51B5B7383A95}" destId="{82AC1E69-E23C-4EA4-833A-D0909116D28D}" srcOrd="0" destOrd="0" parTransId="{A9C947B9-8CE1-45F4-BDE3-8FE3FF382D03}" sibTransId="{621125EA-22A5-4808-B286-3FEAFFB37FFD}"/>
    <dgm:cxn modelId="{DAD5E8CD-05B7-4F4C-A4C9-C4AEADF57047}" type="presOf" srcId="{2ADE2B7A-B0F1-4DFC-A060-C7F33E2AFCD5}" destId="{F3B0C8BE-C0ED-4AAF-BBA5-7E3D28558990}" srcOrd="0" destOrd="0" presId="urn:microsoft.com/office/officeart/2005/8/layout/cycle4"/>
    <dgm:cxn modelId="{3BFE6297-53B4-4F63-849F-9E7098907F1F}" srcId="{C449F35B-C64B-4FFE-AD1C-9727BA56D4AA}" destId="{2FBADA84-B6BD-4FEE-BFBF-79FB0FB9E08D}" srcOrd="3" destOrd="0" parTransId="{D77E72E3-03FF-4D34-97D3-0901F71F4EE5}" sibTransId="{FE866810-BCBC-438D-81AE-578F4F1B4FA6}"/>
    <dgm:cxn modelId="{883B5049-3FA4-44D5-B990-DD5DBE4AE836}" type="presOf" srcId="{82AC1E69-E23C-4EA4-833A-D0909116D28D}" destId="{315ADB18-0771-4147-97A4-5A31CD168C4B}" srcOrd="1" destOrd="0" presId="urn:microsoft.com/office/officeart/2005/8/layout/cycle4"/>
    <dgm:cxn modelId="{A4CDFBB1-8A03-4364-BA81-E3EBDCA09DB0}" type="presParOf" srcId="{8C1B33E8-0CEA-4E61-86B8-2DE140765855}" destId="{0BAF4DB6-383C-4C44-8489-066A804BE45B}" srcOrd="0" destOrd="0" presId="urn:microsoft.com/office/officeart/2005/8/layout/cycle4"/>
    <dgm:cxn modelId="{D79205DC-3E8A-497C-835F-5DCBDA502415}" type="presParOf" srcId="{0BAF4DB6-383C-4C44-8489-066A804BE45B}" destId="{8FEB1EE1-5A23-4FC2-AA3A-0DEC3B8147BD}" srcOrd="0" destOrd="0" presId="urn:microsoft.com/office/officeart/2005/8/layout/cycle4"/>
    <dgm:cxn modelId="{84AB469B-9EF8-40C3-9AAC-6268A40541C3}" type="presParOf" srcId="{8FEB1EE1-5A23-4FC2-AA3A-0DEC3B8147BD}" destId="{12D6A122-DD32-4C5F-A59F-7D8DF9E9979D}" srcOrd="0" destOrd="0" presId="urn:microsoft.com/office/officeart/2005/8/layout/cycle4"/>
    <dgm:cxn modelId="{41C94BB3-2661-4B7B-8055-FD2E95E81023}" type="presParOf" srcId="{8FEB1EE1-5A23-4FC2-AA3A-0DEC3B8147BD}" destId="{985E1719-AA8B-4DFE-8DAB-3DF785AAEDEE}" srcOrd="1" destOrd="0" presId="urn:microsoft.com/office/officeart/2005/8/layout/cycle4"/>
    <dgm:cxn modelId="{3385A5E9-9A17-452A-85C4-7FFDECD96F5B}" type="presParOf" srcId="{0BAF4DB6-383C-4C44-8489-066A804BE45B}" destId="{72EEE8D8-BD77-41BF-B305-473C659CA554}" srcOrd="1" destOrd="0" presId="urn:microsoft.com/office/officeart/2005/8/layout/cycle4"/>
    <dgm:cxn modelId="{A4CFF451-3AA1-45A8-8994-8EE2C0028821}" type="presParOf" srcId="{72EEE8D8-BD77-41BF-B305-473C659CA554}" destId="{E0D463AF-7437-45DF-A8D7-49D87FCE8236}" srcOrd="0" destOrd="0" presId="urn:microsoft.com/office/officeart/2005/8/layout/cycle4"/>
    <dgm:cxn modelId="{AE2F1ED1-EA9E-48B4-99FD-F7D73D830721}" type="presParOf" srcId="{72EEE8D8-BD77-41BF-B305-473C659CA554}" destId="{1A12CCF1-9E46-4963-961E-15A828514FF6}" srcOrd="1" destOrd="0" presId="urn:microsoft.com/office/officeart/2005/8/layout/cycle4"/>
    <dgm:cxn modelId="{584392A7-2D3B-483B-B992-8693248B4A1B}" type="presParOf" srcId="{0BAF4DB6-383C-4C44-8489-066A804BE45B}" destId="{5A2E0B4E-31DD-4803-9539-34E13893471F}" srcOrd="2" destOrd="0" presId="urn:microsoft.com/office/officeart/2005/8/layout/cycle4"/>
    <dgm:cxn modelId="{5E809E8E-099F-43E7-8B4A-0F7F10732688}" type="presParOf" srcId="{5A2E0B4E-31DD-4803-9539-34E13893471F}" destId="{1911F7D8-9523-4DDE-9EC0-4F2AF842A09A}" srcOrd="0" destOrd="0" presId="urn:microsoft.com/office/officeart/2005/8/layout/cycle4"/>
    <dgm:cxn modelId="{88AF3671-7FA9-4A45-BBAE-78C3CFB98E0B}" type="presParOf" srcId="{5A2E0B4E-31DD-4803-9539-34E13893471F}" destId="{315ADB18-0771-4147-97A4-5A31CD168C4B}" srcOrd="1" destOrd="0" presId="urn:microsoft.com/office/officeart/2005/8/layout/cycle4"/>
    <dgm:cxn modelId="{10A0647F-9276-432E-AC56-8AC124274B9F}" type="presParOf" srcId="{0BAF4DB6-383C-4C44-8489-066A804BE45B}" destId="{0CE4E1CF-AD29-4F55-8DE6-E9A41F5B8B25}" srcOrd="3" destOrd="0" presId="urn:microsoft.com/office/officeart/2005/8/layout/cycle4"/>
    <dgm:cxn modelId="{6CF53295-45C7-410E-9173-54D6ACA7D64D}" type="presParOf" srcId="{0CE4E1CF-AD29-4F55-8DE6-E9A41F5B8B25}" destId="{ECFAC470-98A4-4C72-9362-DF79D04ACF16}" srcOrd="0" destOrd="0" presId="urn:microsoft.com/office/officeart/2005/8/layout/cycle4"/>
    <dgm:cxn modelId="{28A19852-E6CF-4E6D-82A5-C114FFF2B5A0}" type="presParOf" srcId="{0CE4E1CF-AD29-4F55-8DE6-E9A41F5B8B25}" destId="{2868449A-34F1-41C7-99B7-56211146C4A4}" srcOrd="1" destOrd="0" presId="urn:microsoft.com/office/officeart/2005/8/layout/cycle4"/>
    <dgm:cxn modelId="{95F3B5F2-C2E4-40DE-83F5-8BF3112B4B0F}" type="presParOf" srcId="{0BAF4DB6-383C-4C44-8489-066A804BE45B}" destId="{0AA628B7-7AEF-40C7-B658-EF881BF1C1CE}" srcOrd="4" destOrd="0" presId="urn:microsoft.com/office/officeart/2005/8/layout/cycle4"/>
    <dgm:cxn modelId="{366C153D-6DA7-476C-9E00-4E190CD2A4C4}" type="presParOf" srcId="{8C1B33E8-0CEA-4E61-86B8-2DE140765855}" destId="{F1C55667-E5AA-4FB7-8778-AE7F6FCD9388}" srcOrd="1" destOrd="0" presId="urn:microsoft.com/office/officeart/2005/8/layout/cycle4"/>
    <dgm:cxn modelId="{6D855EF2-E73D-458B-87E0-D829ABA1E7A4}" type="presParOf" srcId="{F1C55667-E5AA-4FB7-8778-AE7F6FCD9388}" destId="{F3B0C8BE-C0ED-4AAF-BBA5-7E3D28558990}" srcOrd="0" destOrd="0" presId="urn:microsoft.com/office/officeart/2005/8/layout/cycle4"/>
    <dgm:cxn modelId="{A8B95D35-0E07-46B6-B42D-0C9EB0F5007C}" type="presParOf" srcId="{F1C55667-E5AA-4FB7-8778-AE7F6FCD9388}" destId="{C22DB723-6744-4C67-8A28-3B64D68B07DB}" srcOrd="1" destOrd="0" presId="urn:microsoft.com/office/officeart/2005/8/layout/cycle4"/>
    <dgm:cxn modelId="{60DC2281-E365-466C-BAB0-9C0F8614D4F4}" type="presParOf" srcId="{F1C55667-E5AA-4FB7-8778-AE7F6FCD9388}" destId="{57390DA0-2A19-4B28-9BAE-23A9ABA02E94}" srcOrd="2" destOrd="0" presId="urn:microsoft.com/office/officeart/2005/8/layout/cycle4"/>
    <dgm:cxn modelId="{ADAAC591-718B-40D6-8D2F-6F69D7C3BA4A}" type="presParOf" srcId="{F1C55667-E5AA-4FB7-8778-AE7F6FCD9388}" destId="{7A368949-D96F-4B3E-B55D-AA574751BEC1}" srcOrd="3" destOrd="0" presId="urn:microsoft.com/office/officeart/2005/8/layout/cycle4"/>
    <dgm:cxn modelId="{D35491EE-BDAF-4B89-959B-8F9C65AFF8D1}" type="presParOf" srcId="{F1C55667-E5AA-4FB7-8778-AE7F6FCD9388}" destId="{285F4B82-67E6-4A0A-9EA5-9DBEDF41C8AA}" srcOrd="4" destOrd="0" presId="urn:microsoft.com/office/officeart/2005/8/layout/cycle4"/>
    <dgm:cxn modelId="{0E31AC4A-A00E-4FC5-9311-14EA0F78BFB0}" type="presParOf" srcId="{8C1B33E8-0CEA-4E61-86B8-2DE140765855}" destId="{24FC2555-6C70-46E1-9EBD-FB85BBEDE8CD}" srcOrd="2" destOrd="0" presId="urn:microsoft.com/office/officeart/2005/8/layout/cycle4"/>
    <dgm:cxn modelId="{740F3FE8-9DBE-487F-9D9C-341D95BC7C16}" type="presParOf" srcId="{8C1B33E8-0CEA-4E61-86B8-2DE140765855}" destId="{04531505-43DE-41D9-87A3-B5C49AA670DA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48C399D-DE8E-4768-854B-DFDBBA9F69FD}">
      <dsp:nvSpPr>
        <dsp:cNvPr id="0" name=""/>
        <dsp:cNvSpPr/>
      </dsp:nvSpPr>
      <dsp:spPr>
        <a:xfrm>
          <a:off x="0" y="97677"/>
          <a:ext cx="3581400" cy="74880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05664" rIns="184912" bIns="105664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altLang="zh-CN" sz="2600" kern="1200" dirty="0" smtClean="0"/>
            <a:t>2</a:t>
          </a:r>
          <a:r>
            <a:rPr lang="zh-CN" altLang="zh-CN" sz="2600" kern="1200" dirty="0" smtClean="0"/>
            <a:t>．晶闸管的工作特性</a:t>
          </a:r>
          <a:endParaRPr lang="zh-CN" altLang="en-US" sz="2600" kern="1200" dirty="0" smtClean="0"/>
        </a:p>
      </dsp:txBody>
      <dsp:txXfrm>
        <a:off x="0" y="97677"/>
        <a:ext cx="3581400" cy="748800"/>
      </dsp:txXfrm>
    </dsp:sp>
    <dsp:sp modelId="{403A7F42-7FBA-42DF-996A-08DB194B234C}">
      <dsp:nvSpPr>
        <dsp:cNvPr id="0" name=""/>
        <dsp:cNvSpPr/>
      </dsp:nvSpPr>
      <dsp:spPr>
        <a:xfrm>
          <a:off x="0" y="846477"/>
          <a:ext cx="3581400" cy="2926169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8684" tIns="138684" rIns="184912" bIns="208026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zh-CN" sz="2600" kern="1200" dirty="0" smtClean="0"/>
            <a:t>①正反向阻断能力</a:t>
          </a:r>
          <a:endParaRPr lang="zh-CN" altLang="en-US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zh-CN" sz="2600" kern="1200" dirty="0" smtClean="0"/>
            <a:t>②触发导通特性</a:t>
          </a:r>
          <a:endParaRPr lang="en-US" altLang="zh-CN" sz="2600" kern="1200" dirty="0" smtClean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zh-CN" sz="2600" kern="1200" dirty="0" smtClean="0"/>
            <a:t>③触发保持特性</a:t>
          </a:r>
          <a:endParaRPr lang="en-US" altLang="zh-CN" sz="2600" kern="1200" dirty="0" smtClean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zh-CN" sz="2600" kern="1200" dirty="0" smtClean="0"/>
            <a:t>④ 要想使晶闸管关断，必须除去阳极电压或将阳极电压</a:t>
          </a:r>
          <a:endParaRPr lang="zh-CN" altLang="en-US" sz="2600" kern="1200" dirty="0"/>
        </a:p>
      </dsp:txBody>
      <dsp:txXfrm>
        <a:off x="0" y="846477"/>
        <a:ext cx="3581400" cy="292616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48C399D-DE8E-4768-854B-DFDBBA9F69FD}">
      <dsp:nvSpPr>
        <dsp:cNvPr id="0" name=""/>
        <dsp:cNvSpPr/>
      </dsp:nvSpPr>
      <dsp:spPr>
        <a:xfrm>
          <a:off x="0" y="8696"/>
          <a:ext cx="3581400" cy="143256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400" kern="1200" dirty="0" smtClean="0"/>
            <a:t>3</a:t>
          </a:r>
          <a:r>
            <a:rPr lang="zh-CN" sz="2400" kern="1200" dirty="0" smtClean="0"/>
            <a:t>．晶闸管的主要参数</a:t>
          </a:r>
          <a:endParaRPr lang="zh-CN" altLang="en-US" sz="2400" kern="1200" dirty="0" smtClean="0"/>
        </a:p>
      </dsp:txBody>
      <dsp:txXfrm>
        <a:off x="0" y="8696"/>
        <a:ext cx="3581400" cy="1432560"/>
      </dsp:txXfrm>
    </dsp:sp>
    <dsp:sp modelId="{403A7F42-7FBA-42DF-996A-08DB194B234C}">
      <dsp:nvSpPr>
        <dsp:cNvPr id="0" name=""/>
        <dsp:cNvSpPr/>
      </dsp:nvSpPr>
      <dsp:spPr>
        <a:xfrm>
          <a:off x="0" y="1441256"/>
          <a:ext cx="3581400" cy="2283840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400" kern="1200" dirty="0" smtClean="0"/>
            <a:t>（</a:t>
          </a:r>
          <a:r>
            <a:rPr lang="en-US" sz="2400" kern="1200" dirty="0" smtClean="0"/>
            <a:t>1</a:t>
          </a:r>
          <a:r>
            <a:rPr lang="zh-CN" sz="2400" kern="1200" dirty="0" smtClean="0"/>
            <a:t>）额定正向平均电流</a:t>
          </a:r>
          <a:r>
            <a:rPr lang="en-US" sz="2400" i="1" kern="1200" dirty="0" smtClean="0"/>
            <a:t>I</a:t>
          </a:r>
          <a:r>
            <a:rPr lang="en-US" sz="2400" kern="1200" baseline="-25000" dirty="0" smtClean="0"/>
            <a:t>F</a:t>
          </a:r>
          <a:endParaRPr lang="zh-CN" altLang="en-US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400" kern="1200" dirty="0" smtClean="0"/>
            <a:t>（</a:t>
          </a:r>
          <a:r>
            <a:rPr lang="en-US" sz="2400" kern="1200" dirty="0" smtClean="0"/>
            <a:t>2</a:t>
          </a:r>
          <a:r>
            <a:rPr lang="zh-CN" sz="2400" kern="1200" dirty="0" smtClean="0"/>
            <a:t>）额定电压</a:t>
          </a:r>
          <a:r>
            <a:rPr lang="en-US" sz="2400" i="1" kern="1200" dirty="0" smtClean="0"/>
            <a:t>U</a:t>
          </a:r>
          <a:r>
            <a:rPr lang="en-US" sz="2400" kern="1200" baseline="-25000" dirty="0" smtClean="0"/>
            <a:t>N</a:t>
          </a:r>
          <a:endParaRPr lang="zh-CN" altLang="en-US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400" kern="1200" dirty="0" smtClean="0"/>
            <a:t>（</a:t>
          </a:r>
          <a:r>
            <a:rPr lang="en-US" sz="2400" kern="1200" dirty="0" smtClean="0"/>
            <a:t>3</a:t>
          </a:r>
          <a:r>
            <a:rPr lang="zh-CN" sz="2400" kern="1200" dirty="0" smtClean="0"/>
            <a:t>）维持电流</a:t>
          </a:r>
          <a:r>
            <a:rPr lang="en-US" sz="2400" i="1" kern="1200" dirty="0" smtClean="0"/>
            <a:t>I</a:t>
          </a:r>
          <a:r>
            <a:rPr lang="en-US" sz="2400" kern="1200" baseline="-25000" dirty="0" smtClean="0"/>
            <a:t>H</a:t>
          </a:r>
          <a:r>
            <a:rPr lang="en-US" sz="2400" kern="1200" dirty="0" smtClean="0"/>
            <a:t> </a:t>
          </a:r>
          <a:endParaRPr lang="zh-CN" altLang="en-US" sz="2400" kern="1200" dirty="0"/>
        </a:p>
      </dsp:txBody>
      <dsp:txXfrm>
        <a:off x="0" y="1441256"/>
        <a:ext cx="3581400" cy="228384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911F7D8-9523-4DDE-9EC0-4F2AF842A09A}">
      <dsp:nvSpPr>
        <dsp:cNvPr id="0" name=""/>
        <dsp:cNvSpPr/>
      </dsp:nvSpPr>
      <dsp:spPr>
        <a:xfrm>
          <a:off x="4358843" y="3057121"/>
          <a:ext cx="2220908" cy="14386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/>
            <a:t>同矢量控制</a:t>
          </a:r>
        </a:p>
      </dsp:txBody>
      <dsp:txXfrm>
        <a:off x="5025116" y="3416782"/>
        <a:ext cx="1554636" cy="1078984"/>
      </dsp:txXfrm>
    </dsp:sp>
    <dsp:sp modelId="{ECFAC470-98A4-4C72-9362-DF79D04ACF16}">
      <dsp:nvSpPr>
        <dsp:cNvPr id="0" name=""/>
        <dsp:cNvSpPr/>
      </dsp:nvSpPr>
      <dsp:spPr>
        <a:xfrm>
          <a:off x="735255" y="3057121"/>
          <a:ext cx="2220908" cy="14386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/>
            <a:t>多用于要求速度控制精度高、快速性好的轧钢、造纸、起重等场合</a:t>
          </a:r>
        </a:p>
      </dsp:txBody>
      <dsp:txXfrm>
        <a:off x="735255" y="3416782"/>
        <a:ext cx="1554636" cy="1078984"/>
      </dsp:txXfrm>
    </dsp:sp>
    <dsp:sp modelId="{E0D463AF-7437-45DF-A8D7-49D87FCE8236}">
      <dsp:nvSpPr>
        <dsp:cNvPr id="0" name=""/>
        <dsp:cNvSpPr/>
      </dsp:nvSpPr>
      <dsp:spPr>
        <a:xfrm>
          <a:off x="4358843" y="0"/>
          <a:ext cx="2220908" cy="14386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/>
            <a:t>闭环控制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/>
            <a:t>多用于水泵和风机的恒压控制</a:t>
          </a:r>
        </a:p>
      </dsp:txBody>
      <dsp:txXfrm>
        <a:off x="5025116" y="0"/>
        <a:ext cx="1554636" cy="1078984"/>
      </dsp:txXfrm>
    </dsp:sp>
    <dsp:sp modelId="{12D6A122-DD32-4C5F-A59F-7D8DF9E9979D}">
      <dsp:nvSpPr>
        <dsp:cNvPr id="0" name=""/>
        <dsp:cNvSpPr/>
      </dsp:nvSpPr>
      <dsp:spPr>
        <a:xfrm>
          <a:off x="735255" y="0"/>
          <a:ext cx="2220908" cy="14386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/>
            <a:t>开环控制</a:t>
          </a:r>
          <a:endParaRPr lang="zh-CN" alt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/>
            <a:t>应用于对转速控制精度要求不高的场合</a:t>
          </a:r>
          <a:endParaRPr lang="zh-CN" altLang="en-US" sz="1400" kern="1200" dirty="0"/>
        </a:p>
      </dsp:txBody>
      <dsp:txXfrm>
        <a:off x="735255" y="0"/>
        <a:ext cx="1554636" cy="1078984"/>
      </dsp:txXfrm>
    </dsp:sp>
    <dsp:sp modelId="{F3B0C8BE-C0ED-4AAF-BBA5-7E3D28558990}">
      <dsp:nvSpPr>
        <dsp:cNvPr id="0" name=""/>
        <dsp:cNvSpPr/>
      </dsp:nvSpPr>
      <dsp:spPr>
        <a:xfrm>
          <a:off x="1665879" y="256258"/>
          <a:ext cx="1946667" cy="1946667"/>
        </a:xfrm>
        <a:prstGeom prst="pieWedg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zh-CN" sz="2600" kern="1200" dirty="0" smtClean="0"/>
            <a:t>恒压频比控制</a:t>
          </a:r>
          <a:endParaRPr lang="zh-CN" altLang="en-US" sz="2600" kern="1200" dirty="0"/>
        </a:p>
      </dsp:txBody>
      <dsp:txXfrm>
        <a:off x="1665879" y="256258"/>
        <a:ext cx="1946667" cy="1946667"/>
      </dsp:txXfrm>
    </dsp:sp>
    <dsp:sp modelId="{C22DB723-6744-4C67-8A28-3B64D68B07DB}">
      <dsp:nvSpPr>
        <dsp:cNvPr id="0" name=""/>
        <dsp:cNvSpPr/>
      </dsp:nvSpPr>
      <dsp:spPr>
        <a:xfrm rot="5400000">
          <a:off x="3702461" y="256258"/>
          <a:ext cx="1946667" cy="1946667"/>
        </a:xfrm>
        <a:prstGeom prst="pieWedg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600" kern="1200" dirty="0" smtClean="0"/>
            <a:t>PID</a:t>
          </a:r>
          <a:r>
            <a:rPr lang="zh-CN" altLang="zh-CN" sz="2600" kern="1200" dirty="0" smtClean="0"/>
            <a:t>控制</a:t>
          </a:r>
          <a:endParaRPr lang="zh-CN" altLang="en-US" sz="2600" kern="1200" dirty="0"/>
        </a:p>
      </dsp:txBody>
      <dsp:txXfrm rot="5400000">
        <a:off x="3702461" y="256258"/>
        <a:ext cx="1946667" cy="1946667"/>
      </dsp:txXfrm>
    </dsp:sp>
    <dsp:sp modelId="{57390DA0-2A19-4B28-9BAE-23A9ABA02E94}">
      <dsp:nvSpPr>
        <dsp:cNvPr id="0" name=""/>
        <dsp:cNvSpPr/>
      </dsp:nvSpPr>
      <dsp:spPr>
        <a:xfrm rot="10800000">
          <a:off x="3702461" y="2292841"/>
          <a:ext cx="1946667" cy="1946667"/>
        </a:xfrm>
        <a:prstGeom prst="pieWedg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zh-CN" sz="2600" kern="1200" dirty="0" smtClean="0"/>
            <a:t>直接转矩控制</a:t>
          </a:r>
          <a:endParaRPr lang="zh-CN" altLang="en-US" sz="2600" kern="1200" dirty="0"/>
        </a:p>
      </dsp:txBody>
      <dsp:txXfrm rot="10800000">
        <a:off x="3702461" y="2292841"/>
        <a:ext cx="1946667" cy="1946667"/>
      </dsp:txXfrm>
    </dsp:sp>
    <dsp:sp modelId="{7A368949-D96F-4B3E-B55D-AA574751BEC1}">
      <dsp:nvSpPr>
        <dsp:cNvPr id="0" name=""/>
        <dsp:cNvSpPr/>
      </dsp:nvSpPr>
      <dsp:spPr>
        <a:xfrm rot="16200000">
          <a:off x="1665879" y="2292841"/>
          <a:ext cx="1946667" cy="1946667"/>
        </a:xfrm>
        <a:prstGeom prst="pieWedg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zh-CN" sz="2600" kern="1200" dirty="0" smtClean="0"/>
            <a:t>矢量控制</a:t>
          </a:r>
          <a:endParaRPr lang="zh-CN" altLang="en-US" sz="2600" kern="1200" dirty="0"/>
        </a:p>
      </dsp:txBody>
      <dsp:txXfrm rot="16200000">
        <a:off x="1665879" y="2292841"/>
        <a:ext cx="1946667" cy="1946667"/>
      </dsp:txXfrm>
    </dsp:sp>
    <dsp:sp modelId="{24FC2555-6C70-46E1-9EBD-FB85BBEDE8CD}">
      <dsp:nvSpPr>
        <dsp:cNvPr id="0" name=""/>
        <dsp:cNvSpPr/>
      </dsp:nvSpPr>
      <dsp:spPr>
        <a:xfrm>
          <a:off x="3321445" y="1843264"/>
          <a:ext cx="672117" cy="584449"/>
        </a:xfrm>
        <a:prstGeom prst="circularArrow">
          <a:avLst/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04531505-43DE-41D9-87A3-B5C49AA670DA}">
      <dsp:nvSpPr>
        <dsp:cNvPr id="0" name=""/>
        <dsp:cNvSpPr/>
      </dsp:nvSpPr>
      <dsp:spPr>
        <a:xfrm rot="10800000">
          <a:off x="3321445" y="2068052"/>
          <a:ext cx="672117" cy="584449"/>
        </a:xfrm>
        <a:prstGeom prst="circularArrow">
          <a:avLst/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zh-CN" altLang="en-US"/>
          </a:p>
        </p:txBody>
      </p:sp>
      <p:sp>
        <p:nvSpPr>
          <p:cNvPr id="4100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宋体" pitchFamily="2" charset="-122"/>
              </a:defRPr>
            </a:lvl1pPr>
          </a:lstStyle>
          <a:p>
            <a:fld id="{C5DE16FD-1C85-4C12-B65A-702D8289E9F7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9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6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4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27CA159-B284-4182-BD38-E008D564FB6A}" type="slidenum">
              <a:rPr lang="en-US" sz="1200">
                <a:ea typeface="宋体" pitchFamily="2" charset="-122"/>
              </a:rPr>
              <a:pPr algn="r"/>
              <a:t>1</a:t>
            </a:fld>
            <a:endParaRPr lang="en-US" sz="1200" dirty="0">
              <a:ea typeface="宋体" pitchFamily="2" charset="-122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anchor="t"/>
          <a:lstStyle/>
          <a:p>
            <a:r>
              <a:rPr lang="zh-CN" altLang="en-US"/>
              <a:t>素材天下网 </a:t>
            </a:r>
            <a:r>
              <a:rPr lang="en-US" dirty="0">
                <a:ea typeface="宋体" pitchFamily="2" charset="-122"/>
              </a:rPr>
              <a:t>sucaitianxia.com-PPT</a:t>
            </a:r>
            <a:r>
              <a:rPr lang="zh-CN" altLang="en-US"/>
              <a:t>模板免费下载</a:t>
            </a:r>
            <a:endParaRPr lang="ru-RU" altLang="en-US">
              <a:ea typeface="宋体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 smtClean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 smtClean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 smtClean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定义：将交流电变为直流电的过程称为整流。根据交流电源的相数不同，整流电路可分为单相整流和三相整流，根据整流电压是否可控又分为可控整流和非可控整流。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定义：将交流电变为直流电的过程称为整流。根据交流电源的相数不同，整流电路可分为单相整流和三相整流，根据整流电压是否可控又分为可控整流和非可控整流。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定义：将交流电变为直流电的过程称为整流。根据交流电源的相数不同，整流电路可分为单相整流和三相整流，根据整流电压是否可控又分为可控整流和非可控整流。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15</a:t>
            </a:fld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定义：将交流电变为直流电的过程称为整流。根据交流电源的相数不同，整流电路可分为单相整流和三相整流，根据整流电压是否可控又分为可控整流和非可控整流。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16</a:t>
            </a:fld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 smtClean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17</a:t>
            </a:fld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18</a:t>
            </a:fld>
            <a:endParaRPr 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27CA159-B284-4182-BD38-E008D564FB6A}" type="slidenum">
              <a:rPr lang="en-US" sz="1200">
                <a:solidFill>
                  <a:srgbClr val="000000"/>
                </a:solidFill>
                <a:ea typeface="宋体" pitchFamily="2" charset="-122"/>
              </a:rPr>
              <a:pPr algn="r"/>
              <a:t>19</a:t>
            </a:fld>
            <a:endParaRPr lang="en-US" sz="1200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anchor="t"/>
          <a:lstStyle/>
          <a:p>
            <a:endParaRPr lang="ru-RU" altLang="en-US" dirty="0">
              <a:ea typeface="宋体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 smtClean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>
                <a:solidFill>
                  <a:prstClr val="black"/>
                </a:solidFill>
              </a:rPr>
              <a:pPr/>
              <a:t>20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 smtClean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>
                <a:solidFill>
                  <a:prstClr val="black"/>
                </a:solidFill>
              </a:rPr>
              <a:pPr/>
              <a:t>21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 smtClean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>
                <a:solidFill>
                  <a:prstClr val="black"/>
                </a:solidFill>
              </a:rPr>
              <a:pPr/>
              <a:t>22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 smtClean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>
                <a:solidFill>
                  <a:prstClr val="black"/>
                </a:solidFill>
              </a:rPr>
              <a:pPr/>
              <a:t>23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zh-CN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过去电子设备中，供电直流电是将交流电采用变压器降压，桥式整流，滤波后再通过稳压电路得到的。因为变压器体积大，消耗有色金属，稳压电路效率低发热严重，现在基本上已经淘汰。</a:t>
            </a:r>
          </a:p>
          <a:p>
            <a:r>
              <a:rPr lang="zh-CN" altLang="zh-CN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开关电源因为具有体积小、损耗小、成本低、输出电压精度高、电磁隔离以及可以方便的实现多路输出等，在计算机、数控机床、变频器、家用电器、直流充电器等供电电源上得到广泛的应用。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>
                <a:solidFill>
                  <a:prstClr val="black"/>
                </a:solidFill>
              </a:rPr>
              <a:pPr/>
              <a:t>24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25</a:t>
            </a:fld>
            <a:endParaRPr 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27CA159-B284-4182-BD38-E008D564FB6A}" type="slidenum">
              <a:rPr lang="en-US" sz="1200">
                <a:solidFill>
                  <a:srgbClr val="000000"/>
                </a:solidFill>
                <a:ea typeface="宋体" pitchFamily="2" charset="-122"/>
              </a:rPr>
              <a:pPr algn="r"/>
              <a:t>26</a:t>
            </a:fld>
            <a:endParaRPr lang="en-US" sz="1200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anchor="t"/>
          <a:lstStyle/>
          <a:p>
            <a:endParaRPr lang="ru-RU" altLang="en-US" dirty="0">
              <a:ea typeface="宋体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 smtClean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>
                <a:solidFill>
                  <a:prstClr val="black"/>
                </a:solidFill>
              </a:rPr>
              <a:pPr/>
              <a:t>27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 smtClean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>
                <a:solidFill>
                  <a:prstClr val="black"/>
                </a:solidFill>
              </a:rPr>
              <a:pPr/>
              <a:t>28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 smtClean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>
                <a:solidFill>
                  <a:prstClr val="black"/>
                </a:solidFill>
              </a:rPr>
              <a:pPr/>
              <a:t>29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 smtClean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>
                <a:solidFill>
                  <a:prstClr val="black"/>
                </a:solidFill>
              </a:rPr>
              <a:pPr/>
              <a:t>30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 smtClean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>
                <a:solidFill>
                  <a:prstClr val="black"/>
                </a:solidFill>
              </a:rPr>
              <a:pPr/>
              <a:t>31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 smtClean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>
                <a:solidFill>
                  <a:prstClr val="black"/>
                </a:solidFill>
              </a:rPr>
              <a:pPr/>
              <a:t>32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 smtClean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>
                <a:solidFill>
                  <a:prstClr val="black"/>
                </a:solidFill>
              </a:rPr>
              <a:pPr/>
              <a:t>33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34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27CA159-B284-4182-BD38-E008D564FB6A}" type="slidenum">
              <a:rPr lang="en-US" sz="1200">
                <a:solidFill>
                  <a:srgbClr val="000000"/>
                </a:solidFill>
                <a:ea typeface="宋体" pitchFamily="2" charset="-122"/>
              </a:rPr>
              <a:pPr algn="r"/>
              <a:t>7</a:t>
            </a:fld>
            <a:endParaRPr lang="en-US" sz="1200" dirty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anchor="t"/>
          <a:lstStyle/>
          <a:p>
            <a:endParaRPr lang="ru-RU" altLang="en-US" dirty="0">
              <a:ea typeface="宋体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定义：将交流电变为直流电的过程称为整流。根据交流电源的相数不同，整流电路可分为单相整流和三相整流，根据整流电压是否可控又分为可控整流和非可控整流。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 smtClean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DE16FD-1C85-4C12-B65A-702D8289E9F7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77000" y="1722438"/>
            <a:ext cx="1828800" cy="49069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90600" y="1722438"/>
            <a:ext cx="5334000" cy="49069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90600" y="2759075"/>
            <a:ext cx="3581400" cy="3870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24400" y="2759075"/>
            <a:ext cx="3581400" cy="3870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77000" y="1722438"/>
            <a:ext cx="1828800" cy="49069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90600" y="1722438"/>
            <a:ext cx="5334000" cy="49069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90600" y="2759075"/>
            <a:ext cx="3581400" cy="3870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24400" y="2759075"/>
            <a:ext cx="3581400" cy="3870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90600" y="1722438"/>
            <a:ext cx="7315200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90600" y="2759075"/>
            <a:ext cx="7315200" cy="387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90600" y="1722438"/>
            <a:ext cx="7315200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90600" y="2759075"/>
            <a:ext cx="7315200" cy="387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3.bin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5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indent="266700" algn="ctr"/>
            <a:r>
              <a:rPr lang="zh-CN" altLang="zh-CN" sz="4000" b="1" kern="12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n-cs"/>
              </a:rPr>
              <a:t>第</a:t>
            </a:r>
            <a:r>
              <a:rPr lang="zh-CN" altLang="en-US" sz="4000" b="1" kern="12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n-cs"/>
              </a:rPr>
              <a:t>十三</a:t>
            </a:r>
            <a:r>
              <a:rPr lang="zh-CN" altLang="zh-CN" sz="4000" b="1" kern="12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n-cs"/>
              </a:rPr>
              <a:t>章</a:t>
            </a:r>
            <a:r>
              <a:rPr lang="zh-CN" altLang="en-US" sz="4000" b="1" kern="12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n-cs"/>
              </a:rPr>
              <a:t>　电力电子技术应用</a:t>
            </a:r>
            <a:endParaRPr lang="zh-CN" altLang="zh-CN" sz="4000" b="1" kern="1200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n-cs"/>
            </a:endParaRPr>
          </a:p>
        </p:txBody>
      </p:sp>
      <p:sp>
        <p:nvSpPr>
          <p:cNvPr id="512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95318" y="4114736"/>
            <a:ext cx="6400800" cy="1752600"/>
          </a:xfrm>
        </p:spPr>
        <p:txBody>
          <a:bodyPr/>
          <a:lstStyle/>
          <a:p>
            <a:pPr indent="266700" algn="l">
              <a:spcAft>
                <a:spcPts val="0"/>
              </a:spcAft>
            </a:pP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课题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266700" algn="l">
              <a:spcAft>
                <a:spcPts val="0"/>
              </a:spcAft>
              <a:buFont typeface="Wingdings" pitchFamily="2" charset="2"/>
              <a:buChar char="l"/>
            </a:pP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13.1  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大功率半导体器件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13.2  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整流电路</a:t>
            </a:r>
          </a:p>
        </p:txBody>
      </p:sp>
      <p:sp>
        <p:nvSpPr>
          <p:cNvPr id="16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13.2.2  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二极管单相桥式整流电路</a:t>
            </a:r>
            <a:endParaRPr lang="zh-CN" altLang="en-US" sz="32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．</a:t>
            </a:r>
            <a:r>
              <a:rPr lang="zh-CN" altLang="zh-CN" dirty="0" smtClean="0"/>
              <a:t>电路结构</a:t>
            </a:r>
          </a:p>
          <a:p>
            <a:endParaRPr lang="zh-CN" altLang="en-US" dirty="0"/>
          </a:p>
        </p:txBody>
      </p:sp>
      <p:sp>
        <p:nvSpPr>
          <p:cNvPr id="11" name="内容占位符 10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altLang="zh-CN" sz="2000" dirty="0" smtClean="0"/>
              <a:t>2</a:t>
            </a:r>
            <a:r>
              <a:rPr lang="zh-CN" altLang="en-US" sz="2000" dirty="0" smtClean="0"/>
              <a:t>．</a:t>
            </a:r>
            <a:r>
              <a:rPr lang="zh-CN" altLang="zh-CN" sz="2000" dirty="0" smtClean="0"/>
              <a:t>工作过程</a:t>
            </a:r>
          </a:p>
          <a:p>
            <a:r>
              <a:rPr lang="zh-CN" altLang="zh-CN" sz="1800" dirty="0" smtClean="0">
                <a:solidFill>
                  <a:schemeClr val="accent2"/>
                </a:solidFill>
              </a:rPr>
              <a:t>当</a:t>
            </a:r>
            <a:r>
              <a:rPr lang="en-US" altLang="zh-CN" sz="1800" i="1" dirty="0" smtClean="0">
                <a:solidFill>
                  <a:schemeClr val="accent2"/>
                </a:solidFill>
              </a:rPr>
              <a:t>u</a:t>
            </a:r>
            <a:r>
              <a:rPr lang="en-US" altLang="zh-CN" sz="1800" baseline="-25000" dirty="0" smtClean="0">
                <a:solidFill>
                  <a:schemeClr val="accent2"/>
                </a:solidFill>
              </a:rPr>
              <a:t>2</a:t>
            </a:r>
            <a:r>
              <a:rPr lang="zh-CN" altLang="zh-CN" sz="1800" dirty="0" smtClean="0">
                <a:solidFill>
                  <a:schemeClr val="accent2"/>
                </a:solidFill>
              </a:rPr>
              <a:t>正半周：</a:t>
            </a:r>
            <a:r>
              <a:rPr lang="zh-CN" altLang="zh-CN" sz="1800" dirty="0" smtClean="0"/>
              <a:t>变压器的极性为上正下负，二极管</a:t>
            </a:r>
            <a:r>
              <a:rPr lang="en-US" altLang="zh-CN" sz="1800" dirty="0" smtClean="0"/>
              <a:t>VD1</a:t>
            </a:r>
            <a:r>
              <a:rPr lang="zh-CN" altLang="zh-CN" sz="1800" dirty="0" smtClean="0"/>
              <a:t>、</a:t>
            </a:r>
            <a:r>
              <a:rPr lang="en-US" altLang="zh-CN" sz="1800" dirty="0" smtClean="0"/>
              <a:t>VD3</a:t>
            </a:r>
            <a:r>
              <a:rPr lang="zh-CN" altLang="zh-CN" sz="1800" dirty="0" smtClean="0"/>
              <a:t>受正向电压导通，电流自变压器的</a:t>
            </a:r>
            <a:r>
              <a:rPr lang="en-US" altLang="zh-CN" sz="1800" dirty="0" smtClean="0"/>
              <a:t>a</a:t>
            </a:r>
            <a:r>
              <a:rPr lang="zh-CN" altLang="zh-CN" sz="1800" dirty="0" smtClean="0"/>
              <a:t>端流出，经</a:t>
            </a:r>
            <a:r>
              <a:rPr lang="en-US" altLang="zh-CN" sz="1800" dirty="0" smtClean="0"/>
              <a:t>VD1</a:t>
            </a:r>
            <a:r>
              <a:rPr lang="zh-CN" altLang="zh-CN" sz="1800" dirty="0" smtClean="0"/>
              <a:t>、</a:t>
            </a:r>
            <a:r>
              <a:rPr lang="en-US" altLang="zh-CN" sz="1800" i="1" dirty="0" smtClean="0"/>
              <a:t>R</a:t>
            </a:r>
            <a:r>
              <a:rPr lang="en-US" altLang="zh-CN" sz="1800" baseline="-25000" dirty="0" smtClean="0"/>
              <a:t>L</a:t>
            </a:r>
            <a:r>
              <a:rPr lang="zh-CN" altLang="zh-CN" sz="1800" dirty="0" smtClean="0"/>
              <a:t>、</a:t>
            </a:r>
            <a:r>
              <a:rPr lang="en-US" altLang="zh-CN" sz="1800" dirty="0" smtClean="0"/>
              <a:t>VD3</a:t>
            </a:r>
            <a:r>
              <a:rPr lang="zh-CN" altLang="zh-CN" sz="1800" dirty="0" smtClean="0"/>
              <a:t>流进变压器</a:t>
            </a:r>
            <a:r>
              <a:rPr lang="en-US" altLang="zh-CN" sz="1800" dirty="0" smtClean="0"/>
              <a:t>b</a:t>
            </a:r>
            <a:r>
              <a:rPr lang="zh-CN" altLang="zh-CN" sz="1800" dirty="0" smtClean="0"/>
              <a:t>端，负载上得到半个周期波形。</a:t>
            </a:r>
          </a:p>
          <a:p>
            <a:r>
              <a:rPr lang="zh-CN" altLang="zh-CN" sz="1800" dirty="0" smtClean="0">
                <a:solidFill>
                  <a:schemeClr val="accent2"/>
                </a:solidFill>
              </a:rPr>
              <a:t>当</a:t>
            </a:r>
            <a:r>
              <a:rPr lang="en-US" altLang="zh-CN" sz="1800" i="1" dirty="0" smtClean="0">
                <a:solidFill>
                  <a:schemeClr val="accent2"/>
                </a:solidFill>
              </a:rPr>
              <a:t>u</a:t>
            </a:r>
            <a:r>
              <a:rPr lang="en-US" altLang="zh-CN" sz="1800" baseline="-25000" dirty="0" smtClean="0">
                <a:solidFill>
                  <a:schemeClr val="accent2"/>
                </a:solidFill>
              </a:rPr>
              <a:t>2</a:t>
            </a:r>
            <a:r>
              <a:rPr lang="zh-CN" altLang="zh-CN" sz="1800" dirty="0" smtClean="0">
                <a:solidFill>
                  <a:schemeClr val="accent2"/>
                </a:solidFill>
              </a:rPr>
              <a:t>负半周：</a:t>
            </a:r>
            <a:r>
              <a:rPr lang="zh-CN" altLang="zh-CN" sz="1800" dirty="0" smtClean="0"/>
              <a:t>变压器的极性为上负下正，二极管</a:t>
            </a:r>
            <a:r>
              <a:rPr lang="en-US" altLang="zh-CN" sz="1800" dirty="0" smtClean="0"/>
              <a:t>VD2</a:t>
            </a:r>
            <a:r>
              <a:rPr lang="zh-CN" altLang="zh-CN" sz="1800" dirty="0" smtClean="0"/>
              <a:t>、</a:t>
            </a:r>
            <a:r>
              <a:rPr lang="en-US" altLang="zh-CN" sz="1800" dirty="0" smtClean="0"/>
              <a:t>VD4</a:t>
            </a:r>
            <a:r>
              <a:rPr lang="zh-CN" altLang="zh-CN" sz="1800" dirty="0" smtClean="0"/>
              <a:t>受正向电压导通，电流自变压器的</a:t>
            </a:r>
            <a:r>
              <a:rPr lang="en-US" altLang="zh-CN" sz="1800" dirty="0" smtClean="0"/>
              <a:t>b</a:t>
            </a:r>
            <a:r>
              <a:rPr lang="zh-CN" altLang="zh-CN" sz="1800" dirty="0" smtClean="0"/>
              <a:t>端流出，经</a:t>
            </a:r>
            <a:r>
              <a:rPr lang="en-US" altLang="zh-CN" sz="1800" dirty="0" smtClean="0"/>
              <a:t>VD2</a:t>
            </a:r>
            <a:r>
              <a:rPr lang="zh-CN" altLang="zh-CN" sz="1800" dirty="0" smtClean="0"/>
              <a:t>、</a:t>
            </a:r>
            <a:r>
              <a:rPr lang="en-US" altLang="zh-CN" sz="1800" i="1" dirty="0" smtClean="0"/>
              <a:t>R</a:t>
            </a:r>
            <a:r>
              <a:rPr lang="en-US" altLang="zh-CN" sz="1800" baseline="-25000" dirty="0" smtClean="0"/>
              <a:t>L</a:t>
            </a:r>
            <a:r>
              <a:rPr lang="zh-CN" altLang="zh-CN" sz="1800" dirty="0" smtClean="0"/>
              <a:t>、</a:t>
            </a:r>
            <a:r>
              <a:rPr lang="en-US" altLang="zh-CN" sz="1800" dirty="0" smtClean="0"/>
              <a:t>VD4</a:t>
            </a:r>
            <a:r>
              <a:rPr lang="zh-CN" altLang="zh-CN" sz="1800" dirty="0" smtClean="0"/>
              <a:t>流进</a:t>
            </a:r>
            <a:r>
              <a:rPr lang="en-US" altLang="zh-CN" sz="1800" dirty="0" smtClean="0"/>
              <a:t>a</a:t>
            </a:r>
            <a:r>
              <a:rPr lang="zh-CN" altLang="zh-CN" sz="1800" dirty="0" smtClean="0"/>
              <a:t>端，负载上又得到半个周期波形</a:t>
            </a:r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631810" name="Picture 2" descr="e138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704" y="3352802"/>
            <a:ext cx="3953606" cy="2666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 bwMode="auto">
          <a:xfrm>
            <a:off x="4876792" y="2590822"/>
            <a:ext cx="3276514" cy="3886098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990694" y="2590822"/>
            <a:ext cx="3276514" cy="3886098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13.2  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整流电路</a:t>
            </a:r>
          </a:p>
        </p:txBody>
      </p:sp>
      <p:sp>
        <p:nvSpPr>
          <p:cNvPr id="16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13.2.3  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三相全波整流电路</a:t>
            </a:r>
            <a:endParaRPr lang="zh-CN" altLang="en-US" sz="32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内容占位符 9"/>
          <p:cNvSpPr>
            <a:spLocks noGrp="1"/>
          </p:cNvSpPr>
          <p:nvPr>
            <p:ph sz="half" idx="2"/>
          </p:nvPr>
        </p:nvSpPr>
        <p:spPr>
          <a:xfrm>
            <a:off x="4876792" y="2743218"/>
            <a:ext cx="3428906" cy="3870325"/>
          </a:xfrm>
        </p:spPr>
        <p:txBody>
          <a:bodyPr/>
          <a:lstStyle/>
          <a:p>
            <a:r>
              <a:rPr lang="zh-CN" altLang="zh-CN" sz="2000" dirty="0" smtClean="0"/>
              <a:t>因为三相交流电按互差</a:t>
            </a:r>
            <a:r>
              <a:rPr lang="en-US" altLang="zh-CN" sz="2000" dirty="0" smtClean="0"/>
              <a:t>120</a:t>
            </a:r>
            <a:r>
              <a:rPr lang="en-US" altLang="zh-CN" sz="2000" baseline="30000" dirty="0" smtClean="0"/>
              <a:t>o</a:t>
            </a:r>
            <a:r>
              <a:rPr lang="zh-CN" altLang="zh-CN" sz="2000" dirty="0" smtClean="0"/>
              <a:t>电角的相序流动，整流过程中电流按下面路径</a:t>
            </a:r>
            <a:r>
              <a:rPr lang="zh-CN" altLang="zh-CN" sz="2000" b="1" dirty="0" smtClean="0">
                <a:solidFill>
                  <a:schemeClr val="accent2"/>
                </a:solidFill>
              </a:rPr>
              <a:t>循环流动</a:t>
            </a:r>
            <a:endParaRPr lang="zh-CN" altLang="en-US" sz="2000" dirty="0">
              <a:solidFill>
                <a:schemeClr val="accent2"/>
              </a:solidFill>
            </a:endParaRPr>
          </a:p>
        </p:txBody>
      </p:sp>
      <p:pic>
        <p:nvPicPr>
          <p:cNvPr id="632834" name="Picture 2" descr="e139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90" y="2667020"/>
            <a:ext cx="3047920" cy="1958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/>
        </p:nvSpPr>
        <p:spPr>
          <a:xfrm>
            <a:off x="990694" y="4800564"/>
            <a:ext cx="327651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eaLnBrk="0" hangingPunct="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zh-CN" sz="2000" dirty="0" smtClean="0">
                <a:latin typeface="+mn-lt"/>
              </a:rPr>
              <a:t>电路中采用了</a:t>
            </a:r>
            <a:r>
              <a:rPr lang="en-US" altLang="zh-CN" sz="2000" dirty="0" smtClean="0">
                <a:latin typeface="+mn-lt"/>
              </a:rPr>
              <a:t>6</a:t>
            </a:r>
            <a:r>
              <a:rPr lang="zh-CN" altLang="zh-CN" sz="2000" dirty="0" smtClean="0">
                <a:latin typeface="+mn-lt"/>
              </a:rPr>
              <a:t>只整流二极管，上</a:t>
            </a:r>
            <a:r>
              <a:rPr lang="en-US" altLang="zh-CN" sz="2000" dirty="0" smtClean="0">
                <a:latin typeface="+mn-lt"/>
              </a:rPr>
              <a:t>3</a:t>
            </a:r>
            <a:r>
              <a:rPr lang="zh-CN" altLang="zh-CN" sz="2000" dirty="0" smtClean="0">
                <a:latin typeface="+mn-lt"/>
              </a:rPr>
              <a:t>只二极管为由相线流进负载，下</a:t>
            </a:r>
            <a:r>
              <a:rPr lang="en-US" altLang="zh-CN" sz="2000" dirty="0" smtClean="0">
                <a:latin typeface="+mn-lt"/>
              </a:rPr>
              <a:t>3</a:t>
            </a:r>
            <a:r>
              <a:rPr lang="zh-CN" altLang="zh-CN" sz="2000" dirty="0" smtClean="0">
                <a:latin typeface="+mn-lt"/>
              </a:rPr>
              <a:t>只二极管为由负载流进相线</a:t>
            </a:r>
          </a:p>
        </p:txBody>
      </p:sp>
      <p:sp>
        <p:nvSpPr>
          <p:cNvPr id="6328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32835" name="Object 3"/>
          <p:cNvGraphicFramePr>
            <a:graphicFrameLocks noChangeAspect="1"/>
          </p:cNvGraphicFramePr>
          <p:nvPr/>
        </p:nvGraphicFramePr>
        <p:xfrm>
          <a:off x="5181584" y="4114782"/>
          <a:ext cx="2743128" cy="2274217"/>
        </p:xfrm>
        <a:graphic>
          <a:graphicData uri="http://schemas.openxmlformats.org/presentationml/2006/ole">
            <p:oleObj spid="_x0000_s632835" name="位图图像" r:id="rId5" imgW="4761905" imgH="3943901" progId="PBrush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13.2  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整流电路</a:t>
            </a:r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328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2.</a:t>
            </a:r>
            <a:r>
              <a:rPr lang="zh-CN" altLang="zh-CN" dirty="0" smtClean="0"/>
              <a:t>整流波形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altLang="zh-CN" dirty="0" smtClean="0"/>
              <a:t>3.</a:t>
            </a:r>
            <a:r>
              <a:rPr lang="zh-CN" altLang="zh-CN" dirty="0" smtClean="0"/>
              <a:t>输出电流电压平均值</a:t>
            </a:r>
          </a:p>
        </p:txBody>
      </p:sp>
      <p:sp>
        <p:nvSpPr>
          <p:cNvPr id="23" name="内容占位符 22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zh-CN" altLang="zh-CN" dirty="0" smtClean="0"/>
              <a:t>（</a:t>
            </a:r>
            <a:r>
              <a:rPr lang="en-US" altLang="zh-CN" dirty="0" smtClean="0"/>
              <a:t>1</a:t>
            </a:r>
            <a:r>
              <a:rPr lang="zh-CN" altLang="zh-CN" dirty="0" smtClean="0"/>
              <a:t>）平均值电压：</a:t>
            </a:r>
          </a:p>
          <a:p>
            <a:r>
              <a:rPr lang="en-US" altLang="zh-CN" i="1" dirty="0" err="1" smtClean="0"/>
              <a:t>U</a:t>
            </a:r>
            <a:r>
              <a:rPr lang="en-US" altLang="zh-CN" baseline="-25000" dirty="0" err="1" smtClean="0"/>
              <a:t>o</a:t>
            </a:r>
            <a:r>
              <a:rPr lang="en-US" altLang="zh-CN" dirty="0" smtClean="0"/>
              <a:t>=2.34</a:t>
            </a:r>
            <a:r>
              <a:rPr lang="en-US" altLang="zh-CN" i="1" dirty="0" smtClean="0"/>
              <a:t>U</a:t>
            </a:r>
            <a:r>
              <a:rPr lang="en-US" altLang="zh-CN" baseline="-25000" dirty="0" smtClean="0"/>
              <a:t>2</a:t>
            </a:r>
            <a:endParaRPr lang="zh-CN" altLang="zh-CN" dirty="0" smtClean="0"/>
          </a:p>
          <a:p>
            <a:r>
              <a:rPr lang="zh-CN" altLang="zh-CN" dirty="0" smtClean="0"/>
              <a:t>（</a:t>
            </a:r>
            <a:r>
              <a:rPr lang="en-US" altLang="zh-CN" dirty="0" smtClean="0"/>
              <a:t>2</a:t>
            </a:r>
            <a:r>
              <a:rPr lang="zh-CN" altLang="zh-CN" dirty="0" smtClean="0"/>
              <a:t>）二极管反向最高电压为：</a:t>
            </a:r>
          </a:p>
          <a:p>
            <a:r>
              <a:rPr lang="en-US" altLang="zh-CN" i="1" dirty="0" smtClean="0"/>
              <a:t>U</a:t>
            </a:r>
            <a:r>
              <a:rPr lang="en-US" altLang="zh-CN" baseline="-25000" dirty="0" smtClean="0"/>
              <a:t>m</a:t>
            </a:r>
            <a:r>
              <a:rPr lang="en-US" altLang="zh-CN" dirty="0" smtClean="0"/>
              <a:t>= </a:t>
            </a:r>
          </a:p>
          <a:p>
            <a:r>
              <a:rPr lang="zh-CN" altLang="zh-CN" dirty="0" smtClean="0"/>
              <a:t>（</a:t>
            </a:r>
            <a:r>
              <a:rPr lang="en-US" altLang="zh-CN" dirty="0" smtClean="0"/>
              <a:t>3</a:t>
            </a:r>
            <a:r>
              <a:rPr lang="zh-CN" altLang="zh-CN" dirty="0" smtClean="0"/>
              <a:t>）二极管平均电流为</a:t>
            </a:r>
          </a:p>
          <a:p>
            <a:r>
              <a:rPr lang="en-US" altLang="zh-CN" i="1" dirty="0" smtClean="0"/>
              <a:t>I</a:t>
            </a:r>
            <a:r>
              <a:rPr lang="en-US" altLang="zh-CN" baseline="-25000" dirty="0" smtClean="0"/>
              <a:t>D</a:t>
            </a:r>
            <a:r>
              <a:rPr lang="en-US" altLang="zh-CN" dirty="0" smtClean="0"/>
              <a:t> </a:t>
            </a:r>
            <a:endParaRPr lang="zh-CN" altLang="zh-CN" dirty="0" smtClean="0"/>
          </a:p>
          <a:p>
            <a:endParaRPr lang="zh-CN" altLang="zh-CN" dirty="0" smtClean="0"/>
          </a:p>
          <a:p>
            <a:r>
              <a:rPr lang="en-US" altLang="zh-CN" sz="1800" dirty="0" smtClean="0"/>
              <a:t>4.</a:t>
            </a:r>
            <a:r>
              <a:rPr lang="zh-CN" altLang="zh-CN" sz="1800" dirty="0" smtClean="0"/>
              <a:t>电路应用</a:t>
            </a:r>
          </a:p>
          <a:p>
            <a:r>
              <a:rPr lang="zh-CN" altLang="zh-CN" sz="1800" dirty="0" smtClean="0"/>
              <a:t>广泛应用于三相电力电子电器作为整流电路。如变频器、三相直流调速器、数控机床等。</a:t>
            </a:r>
          </a:p>
          <a:p>
            <a:endParaRPr lang="zh-CN" altLang="en-US" dirty="0"/>
          </a:p>
        </p:txBody>
      </p:sp>
      <p:pic>
        <p:nvPicPr>
          <p:cNvPr id="635907" name="Picture 3" descr="e1310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704" y="2286030"/>
            <a:ext cx="3633752" cy="396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590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35908" name="Object 4"/>
          <p:cNvGraphicFramePr>
            <a:graphicFrameLocks noChangeAspect="1"/>
          </p:cNvGraphicFramePr>
          <p:nvPr/>
        </p:nvGraphicFramePr>
        <p:xfrm>
          <a:off x="5791168" y="3809990"/>
          <a:ext cx="761980" cy="464622"/>
        </p:xfrm>
        <a:graphic>
          <a:graphicData uri="http://schemas.openxmlformats.org/presentationml/2006/ole">
            <p:oleObj spid="_x0000_s635908" name="公式" r:id="rId5" imgW="393529" imgH="241195" progId="Equation.3">
              <p:embed/>
            </p:oleObj>
          </a:graphicData>
        </a:graphic>
      </p:graphicFrame>
      <p:sp>
        <p:nvSpPr>
          <p:cNvPr id="63591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35910" name="Object 6"/>
          <p:cNvGraphicFramePr>
            <a:graphicFrameLocks noChangeAspect="1"/>
          </p:cNvGraphicFramePr>
          <p:nvPr/>
        </p:nvGraphicFramePr>
        <p:xfrm>
          <a:off x="5410178" y="4648168"/>
          <a:ext cx="838178" cy="781030"/>
        </p:xfrm>
        <a:graphic>
          <a:graphicData uri="http://schemas.openxmlformats.org/presentationml/2006/ole">
            <p:oleObj spid="_x0000_s635910" name="公式" r:id="rId6" imgW="418918" imgH="393529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13.2  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整流电路</a:t>
            </a:r>
          </a:p>
        </p:txBody>
      </p:sp>
      <p:sp>
        <p:nvSpPr>
          <p:cNvPr id="16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13.2.4 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单相桥式半控整流电路</a:t>
            </a:r>
            <a:endParaRPr lang="zh-CN" altLang="en-US" sz="32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328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altLang="zh-CN" dirty="0" smtClean="0"/>
              <a:t>2</a:t>
            </a:r>
            <a:r>
              <a:rPr lang="zh-CN" altLang="zh-CN" dirty="0" smtClean="0"/>
              <a:t>．整流原理（电阻性负载）</a:t>
            </a:r>
            <a:endParaRPr lang="zh-CN" altLang="en-US" dirty="0"/>
          </a:p>
        </p:txBody>
      </p:sp>
      <p:sp>
        <p:nvSpPr>
          <p:cNvPr id="17" name="内容占位符 1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zh-CN" dirty="0" smtClean="0"/>
              <a:t>．电路结构</a:t>
            </a:r>
          </a:p>
          <a:p>
            <a:endParaRPr lang="zh-CN" altLang="en-US" dirty="0"/>
          </a:p>
        </p:txBody>
      </p:sp>
      <p:pic>
        <p:nvPicPr>
          <p:cNvPr id="637955" name="Picture 3" descr="e13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100" y="3733792"/>
            <a:ext cx="3863445" cy="2133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7956" name="Picture 4" descr="e13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0178" y="3809990"/>
            <a:ext cx="2360620" cy="2743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13.2  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整流电路</a:t>
            </a:r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328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1" name="内容占位符 10"/>
          <p:cNvSpPr>
            <a:spLocks noGrp="1"/>
          </p:cNvSpPr>
          <p:nvPr>
            <p:ph sz="half" idx="2"/>
          </p:nvPr>
        </p:nvSpPr>
        <p:spPr>
          <a:xfrm>
            <a:off x="1219288" y="4114782"/>
            <a:ext cx="3581400" cy="1355791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zh-CN" altLang="zh-CN" b="1" dirty="0" smtClean="0">
                <a:solidFill>
                  <a:schemeClr val="accent2"/>
                </a:solidFill>
              </a:rPr>
              <a:t>电感性负载中必须接入续流二极管。</a:t>
            </a:r>
            <a:endParaRPr lang="zh-CN" altLang="zh-CN" dirty="0" smtClean="0">
              <a:solidFill>
                <a:schemeClr val="accent2"/>
              </a:solidFill>
            </a:endParaRPr>
          </a:p>
          <a:p>
            <a:endParaRPr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zh-CN" dirty="0" smtClean="0"/>
              <a:t>3.</a:t>
            </a:r>
            <a:r>
              <a:rPr lang="zh-CN" altLang="zh-CN" dirty="0" smtClean="0"/>
              <a:t>电感性负载</a:t>
            </a:r>
            <a:endParaRPr lang="zh-CN" altLang="en-US" dirty="0" smtClean="0"/>
          </a:p>
          <a:p>
            <a:endParaRPr lang="zh-CN" altLang="en-US" dirty="0"/>
          </a:p>
        </p:txBody>
      </p:sp>
      <p:pic>
        <p:nvPicPr>
          <p:cNvPr id="638978" name="Picture 2" descr="e13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2990" y="3200406"/>
            <a:ext cx="2438336" cy="3320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13.2  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整流电路</a:t>
            </a:r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328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" name="内容占位符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 smtClean="0"/>
              <a:t>3</a:t>
            </a:r>
            <a:r>
              <a:rPr lang="zh-CN" altLang="zh-CN" sz="2400" dirty="0" smtClean="0"/>
              <a:t>．负载中的平均电压与平均电流</a:t>
            </a:r>
          </a:p>
          <a:p>
            <a:r>
              <a:rPr lang="en-US" altLang="zh-CN" sz="2400" dirty="0" smtClean="0"/>
              <a:t>4</a:t>
            </a:r>
            <a:r>
              <a:rPr lang="zh-CN" altLang="zh-CN" sz="2400" dirty="0" smtClean="0"/>
              <a:t>．晶闸管电流和电压</a:t>
            </a:r>
          </a:p>
          <a:p>
            <a:r>
              <a:rPr lang="en-US" altLang="zh-CN" sz="2400" dirty="0" smtClean="0"/>
              <a:t>5</a:t>
            </a:r>
            <a:r>
              <a:rPr lang="zh-CN" altLang="zh-CN" sz="2400" dirty="0" smtClean="0"/>
              <a:t> ．电路用途</a:t>
            </a:r>
          </a:p>
          <a:p>
            <a:r>
              <a:rPr lang="zh-CN" altLang="zh-CN" sz="2400" dirty="0" smtClean="0"/>
              <a:t>该电路在小型直流电动机的调速、小型可控设备的调压中常被采用。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13.3</a:t>
            </a:r>
            <a:r>
              <a:rPr lang="zh-CN" altLang="en-US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　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滤波电路</a:t>
            </a:r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328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内容占位符 9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CN" altLang="zh-CN" dirty="0" smtClean="0"/>
              <a:t>电容滤波适应电流比较稳定的场合。</a:t>
            </a:r>
          </a:p>
          <a:p>
            <a:endParaRPr lang="zh-CN" altLang="en-US" dirty="0"/>
          </a:p>
        </p:txBody>
      </p:sp>
      <p:sp>
        <p:nvSpPr>
          <p:cNvPr id="11" name="内容占位符 10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zh-CN" dirty="0" smtClean="0"/>
              <a:t>．电容滤波</a:t>
            </a:r>
          </a:p>
          <a:p>
            <a:endParaRPr lang="zh-CN" altLang="en-US" dirty="0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40002" name="Picture 2" descr="e13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902" y="3809990"/>
            <a:ext cx="3431478" cy="1828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0003" name="Picture 3" descr="e13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67208" y="4114782"/>
            <a:ext cx="4002175" cy="1523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13.3</a:t>
            </a:r>
            <a:r>
              <a:rPr lang="zh-CN" altLang="en-US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　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滤波电路</a:t>
            </a:r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328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内容占位符 9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CN" altLang="zh-CN" sz="2000" dirty="0" smtClean="0"/>
              <a:t>电感滤波适用于负载电流较大且经常变化的电路，因为电感线圈的直流电阻很小，直流电压降较小，当负载电流变化时，负载电压波动不大。由于电感元件消耗有色金属，又含有铁心，体积较大，所以只有在大功率整流电源中才采用</a:t>
            </a:r>
            <a:endParaRPr lang="zh-CN" altLang="en-US" sz="2000" dirty="0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400" dirty="0" smtClean="0"/>
              <a:t>2</a:t>
            </a:r>
            <a:r>
              <a:rPr lang="zh-CN" altLang="zh-CN" sz="2400" dirty="0" smtClean="0"/>
              <a:t>、电感滤波</a:t>
            </a:r>
            <a:endParaRPr lang="zh-CN" altLang="en-US" sz="2400" dirty="0"/>
          </a:p>
        </p:txBody>
      </p:sp>
      <p:pic>
        <p:nvPicPr>
          <p:cNvPr id="641026" name="Picture 2" descr="e13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98" y="2743218"/>
            <a:ext cx="3505108" cy="1344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1027" name="Picture 3" descr="e1317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506" y="4419574"/>
            <a:ext cx="4544297" cy="1676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zh-CN" altLang="en-US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小结</a:t>
            </a:r>
            <a:endParaRPr lang="zh-CN" altLang="zh-CN" sz="4400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  <p:pic>
        <p:nvPicPr>
          <p:cNvPr id="7" name="图片 6" descr="7.jpg"/>
          <p:cNvPicPr>
            <a:picLocks noChangeAspect="1"/>
          </p:cNvPicPr>
          <p:nvPr/>
        </p:nvPicPr>
        <p:blipFill>
          <a:blip r:embed="rId3" cstate="print"/>
          <a:srcRect t="14445" b="11112"/>
          <a:stretch>
            <a:fillRect/>
          </a:stretch>
        </p:blipFill>
        <p:spPr>
          <a:xfrm flipH="1">
            <a:off x="5819721" y="4419574"/>
            <a:ext cx="3324279" cy="2438426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100" y="2209832"/>
            <a:ext cx="5791048" cy="2743128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n-US" altLang="zh-CN" sz="1800" dirty="0" smtClean="0"/>
              <a:t>1.</a:t>
            </a:r>
            <a:r>
              <a:rPr lang="zh-CN" altLang="zh-CN" sz="1800" dirty="0" smtClean="0"/>
              <a:t>随着电力电子技术的推广应用，整流滤波电路用量越来越大。电力电子设备都是先把交流电变为直流电，再进行其他变换，所以整流滤波是必须的。</a:t>
            </a:r>
          </a:p>
          <a:p>
            <a:r>
              <a:rPr lang="en-US" altLang="zh-CN" sz="1800" dirty="0" smtClean="0"/>
              <a:t>2.</a:t>
            </a:r>
            <a:r>
              <a:rPr lang="zh-CN" altLang="zh-CN" sz="1800" dirty="0" smtClean="0"/>
              <a:t>晶闸管可控整流，曾经是过去直流调速最好的方法。但因为对电网的干扰太大，现在很多地方已被脉宽斩波调速或变频调速所取代了。但在某些场合还有应用，如轧钢机的驱动电机，有的就是晶闸管组成的交流变频调速系统来驱动的。</a:t>
            </a:r>
            <a:endParaRPr lang="zh-CN" altLang="zh-CN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95318" y="4114736"/>
            <a:ext cx="6400800" cy="1752600"/>
          </a:xfrm>
        </p:spPr>
        <p:txBody>
          <a:bodyPr/>
          <a:lstStyle/>
          <a:p>
            <a:pPr indent="266700" algn="l">
              <a:spcAft>
                <a:spcPts val="0"/>
              </a:spcAft>
            </a:pP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课题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266700" algn="l">
              <a:spcAft>
                <a:spcPts val="0"/>
              </a:spcAft>
              <a:buFont typeface="Wingdings" pitchFamily="2" charset="2"/>
              <a:buChar char="l"/>
            </a:pP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13.4 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直流斩波器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与开关电源</a:t>
            </a:r>
            <a:endParaRPr lang="zh-CN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36.jpg"/>
          <p:cNvPicPr>
            <a:picLocks noChangeAspect="1"/>
          </p:cNvPicPr>
          <p:nvPr/>
        </p:nvPicPr>
        <p:blipFill>
          <a:blip r:embed="rId3" cstate="print"/>
          <a:srcRect l="25556" t="24445" r="26667" b="23334"/>
          <a:stretch>
            <a:fillRect/>
          </a:stretch>
        </p:blipFill>
        <p:spPr>
          <a:xfrm>
            <a:off x="5181584" y="3429000"/>
            <a:ext cx="2895524" cy="3164875"/>
          </a:xfrm>
          <a:prstGeom prst="rect">
            <a:avLst/>
          </a:prstGeom>
        </p:spPr>
      </p:pic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13.1  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大功率半导体器件</a:t>
            </a:r>
          </a:p>
        </p:txBody>
      </p:sp>
      <p:sp>
        <p:nvSpPr>
          <p:cNvPr id="16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13.1.1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晶闸管</a:t>
            </a:r>
            <a:endParaRPr lang="zh-CN" altLang="en-US" sz="32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3" name="内容占位符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400" dirty="0" smtClean="0"/>
              <a:t>晶闸管全称为晶体闸流管，又称可控硅，简称</a:t>
            </a:r>
            <a:r>
              <a:rPr lang="en-US" altLang="zh-CN" sz="2400" dirty="0" smtClean="0"/>
              <a:t>SCR</a:t>
            </a:r>
            <a:endParaRPr lang="zh-CN" altLang="zh-CN" sz="2400" dirty="0"/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08929" name="Rectangle 1"/>
          <p:cNvSpPr>
            <a:spLocks noChangeArrowheads="1"/>
          </p:cNvSpPr>
          <p:nvPr/>
        </p:nvSpPr>
        <p:spPr bwMode="auto">
          <a:xfrm>
            <a:off x="914496" y="3809990"/>
            <a:ext cx="396229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　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晶闸管全称为晶体闸流管，又称可控硅，简称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SCR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　　晶闸管分为普通晶闸管和由它派生出的可关断晶闸管、双向晶闸管、光控晶闸管、逆导晶闸管等。普通晶闸管是第一代晶闸管，应用很广泛。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 13.4 </a:t>
            </a:r>
            <a:r>
              <a:rPr lang="zh-CN" altLang="zh-CN" sz="40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直流斩波器</a:t>
            </a:r>
          </a:p>
        </p:txBody>
      </p:sp>
      <p:sp>
        <p:nvSpPr>
          <p:cNvPr id="16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13.4.1 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降压型直流斩波器</a:t>
            </a:r>
            <a:endParaRPr lang="zh-CN" altLang="en-US" sz="32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328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内容占位符 10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zh-CN" sz="2000" dirty="0" smtClean="0"/>
              <a:t>1. </a:t>
            </a:r>
            <a:r>
              <a:rPr lang="zh-CN" altLang="zh-CN" sz="2000" dirty="0" smtClean="0"/>
              <a:t>斩波原理</a:t>
            </a:r>
          </a:p>
          <a:p>
            <a:r>
              <a:rPr lang="zh-CN" altLang="zh-CN" sz="2000" dirty="0" smtClean="0"/>
              <a:t>图中</a:t>
            </a:r>
            <a:r>
              <a:rPr lang="en-US" altLang="zh-CN" sz="2000" dirty="0" smtClean="0"/>
              <a:t>S</a:t>
            </a:r>
            <a:r>
              <a:rPr lang="zh-CN" altLang="zh-CN" sz="2000" dirty="0" smtClean="0"/>
              <a:t>为一电子开关，当</a:t>
            </a:r>
            <a:r>
              <a:rPr lang="en-US" altLang="zh-CN" sz="2000" dirty="0" smtClean="0"/>
              <a:t>S</a:t>
            </a:r>
            <a:r>
              <a:rPr lang="zh-CN" altLang="zh-CN" sz="2000" dirty="0" smtClean="0"/>
              <a:t>闭合时，负载两端电压</a:t>
            </a:r>
            <a:r>
              <a:rPr lang="en-US" altLang="zh-CN" sz="2000" i="1" dirty="0" err="1" smtClean="0"/>
              <a:t>u</a:t>
            </a:r>
            <a:r>
              <a:rPr lang="en-US" altLang="zh-CN" sz="2000" baseline="-25000" dirty="0" err="1" smtClean="0"/>
              <a:t>o</a:t>
            </a:r>
            <a:r>
              <a:rPr lang="en-US" altLang="zh-CN" sz="2000" baseline="-25000" dirty="0" smtClean="0"/>
              <a:t> </a:t>
            </a:r>
            <a:r>
              <a:rPr lang="en-US" altLang="zh-CN" sz="2000" dirty="0" smtClean="0"/>
              <a:t>=</a:t>
            </a:r>
            <a:r>
              <a:rPr lang="en-US" altLang="zh-CN" sz="2000" baseline="30000" dirty="0" smtClean="0"/>
              <a:t> </a:t>
            </a:r>
            <a:r>
              <a:rPr lang="en-US" altLang="zh-CN" sz="2000" i="1" dirty="0" smtClean="0"/>
              <a:t>U</a:t>
            </a:r>
            <a:r>
              <a:rPr lang="zh-CN" altLang="zh-CN" sz="2000" dirty="0" smtClean="0"/>
              <a:t>；当</a:t>
            </a:r>
            <a:r>
              <a:rPr lang="en-US" altLang="zh-CN" sz="2000" dirty="0" smtClean="0"/>
              <a:t>S</a:t>
            </a:r>
            <a:r>
              <a:rPr lang="zh-CN" altLang="zh-CN" sz="2000" dirty="0" smtClean="0"/>
              <a:t>断开时，</a:t>
            </a:r>
            <a:r>
              <a:rPr lang="en-US" altLang="zh-CN" sz="2000" i="1" dirty="0" err="1" smtClean="0"/>
              <a:t>u</a:t>
            </a:r>
            <a:r>
              <a:rPr lang="en-US" altLang="zh-CN" sz="2000" baseline="-25000" dirty="0" err="1" smtClean="0"/>
              <a:t>o</a:t>
            </a:r>
            <a:r>
              <a:rPr lang="en-US" altLang="zh-CN" sz="2000" baseline="-25000" dirty="0" smtClean="0"/>
              <a:t> </a:t>
            </a:r>
            <a:r>
              <a:rPr lang="en-US" altLang="zh-CN" sz="2000" dirty="0" smtClean="0"/>
              <a:t>=</a:t>
            </a:r>
            <a:r>
              <a:rPr lang="en-US" altLang="zh-CN" sz="2000" baseline="30000" dirty="0" smtClean="0"/>
              <a:t> </a:t>
            </a:r>
            <a:r>
              <a:rPr lang="en-US" altLang="zh-CN" sz="2000" dirty="0" smtClean="0"/>
              <a:t>0</a:t>
            </a:r>
            <a:r>
              <a:rPr lang="en-US" altLang="zh-CN" sz="2000" baseline="-25000" dirty="0" smtClean="0"/>
              <a:t> </a:t>
            </a:r>
            <a:r>
              <a:rPr lang="zh-CN" altLang="zh-CN" sz="2000" dirty="0" smtClean="0"/>
              <a:t>。通过控制</a:t>
            </a:r>
            <a:r>
              <a:rPr lang="en-US" altLang="zh-CN" sz="2000" dirty="0" smtClean="0"/>
              <a:t>S</a:t>
            </a:r>
            <a:r>
              <a:rPr lang="zh-CN" altLang="zh-CN" sz="2000" dirty="0" smtClean="0"/>
              <a:t>开关的通断频率或在一个周期内的通断时间，即可使负载电压在</a:t>
            </a:r>
            <a:r>
              <a:rPr lang="en-US" altLang="zh-CN" sz="2000" dirty="0" smtClean="0"/>
              <a:t>0</a:t>
            </a:r>
            <a:r>
              <a:rPr lang="zh-CN" altLang="zh-CN" sz="2000" dirty="0" smtClean="0"/>
              <a:t>～</a:t>
            </a:r>
            <a:r>
              <a:rPr lang="en-US" altLang="zh-CN" sz="2000" i="1" dirty="0" smtClean="0"/>
              <a:t>U</a:t>
            </a:r>
            <a:r>
              <a:rPr lang="zh-CN" altLang="zh-CN" sz="2000" dirty="0" smtClean="0"/>
              <a:t>之间变化。</a:t>
            </a:r>
            <a:endParaRPr lang="zh-CN" altLang="en-US" sz="2000" dirty="0"/>
          </a:p>
        </p:txBody>
      </p:sp>
      <p:pic>
        <p:nvPicPr>
          <p:cNvPr id="642050" name="Picture 2" descr="g1429a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782" y="3200406"/>
            <a:ext cx="2682342" cy="1899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 bwMode="auto">
          <a:xfrm>
            <a:off x="4724396" y="2743218"/>
            <a:ext cx="3809900" cy="2895524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838298" y="2743218"/>
            <a:ext cx="3809900" cy="2895524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 13.4 </a:t>
            </a:r>
            <a:r>
              <a:rPr lang="zh-CN" altLang="zh-CN" sz="40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直流斩波器</a:t>
            </a:r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328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2400" dirty="0" smtClean="0"/>
              <a:t>两种控制方式</a:t>
            </a:r>
            <a:endParaRPr lang="zh-CN" altLang="en-US" sz="2400" dirty="0"/>
          </a:p>
        </p:txBody>
      </p:sp>
      <p:sp>
        <p:nvSpPr>
          <p:cNvPr id="9" name="内容占位符 8"/>
          <p:cNvSpPr>
            <a:spLocks noGrp="1"/>
          </p:cNvSpPr>
          <p:nvPr>
            <p:ph sz="half" idx="1"/>
          </p:nvPr>
        </p:nvSpPr>
        <p:spPr>
          <a:xfrm>
            <a:off x="990600" y="2759075"/>
            <a:ext cx="3581400" cy="2498677"/>
          </a:xfrm>
        </p:spPr>
        <p:txBody>
          <a:bodyPr/>
          <a:lstStyle/>
          <a:p>
            <a:r>
              <a:rPr lang="zh-CN" altLang="zh-CN" sz="2000" dirty="0" smtClean="0"/>
              <a:t>调宽式：保持斩波器的频率不变，改变导通时间</a:t>
            </a:r>
            <a:r>
              <a:rPr lang="en-US" altLang="zh-CN" sz="2000" i="1" dirty="0" smtClean="0"/>
              <a:t>t</a:t>
            </a:r>
            <a:r>
              <a:rPr lang="en-US" altLang="zh-CN" sz="2000" baseline="-25000" dirty="0" smtClean="0"/>
              <a:t>on</a:t>
            </a:r>
            <a:r>
              <a:rPr lang="zh-CN" altLang="zh-CN" sz="2000" dirty="0" smtClean="0"/>
              <a:t>；</a:t>
            </a:r>
          </a:p>
          <a:p>
            <a:endParaRPr lang="zh-CN" altLang="en-US" sz="2000" b="1" dirty="0"/>
          </a:p>
        </p:txBody>
      </p:sp>
      <p:sp>
        <p:nvSpPr>
          <p:cNvPr id="10" name="内容占位符 9"/>
          <p:cNvSpPr>
            <a:spLocks noGrp="1"/>
          </p:cNvSpPr>
          <p:nvPr>
            <p:ph sz="half" idx="2"/>
          </p:nvPr>
        </p:nvSpPr>
        <p:spPr>
          <a:xfrm>
            <a:off x="4724400" y="2759075"/>
            <a:ext cx="3581400" cy="2193885"/>
          </a:xfrm>
        </p:spPr>
        <p:txBody>
          <a:bodyPr/>
          <a:lstStyle/>
          <a:p>
            <a:r>
              <a:rPr lang="zh-CN" altLang="zh-CN" sz="2000" dirty="0" smtClean="0"/>
              <a:t>调频式：导通时间</a:t>
            </a:r>
            <a:r>
              <a:rPr lang="en-US" altLang="zh-CN" sz="2000" dirty="0" smtClean="0"/>
              <a:t>ton</a:t>
            </a:r>
            <a:r>
              <a:rPr lang="zh-CN" altLang="zh-CN" sz="2000" dirty="0" smtClean="0"/>
              <a:t>不变，改变斩波器的控制频率（即改变周期</a:t>
            </a:r>
            <a:r>
              <a:rPr lang="en-US" altLang="zh-CN" sz="2000" dirty="0" smtClean="0"/>
              <a:t>T</a:t>
            </a:r>
            <a:r>
              <a:rPr lang="zh-CN" altLang="zh-CN" sz="2000" dirty="0" smtClean="0"/>
              <a:t>）。</a:t>
            </a:r>
          </a:p>
          <a:p>
            <a:endParaRPr lang="zh-CN" altLang="en-US" dirty="0"/>
          </a:p>
        </p:txBody>
      </p:sp>
      <p:pic>
        <p:nvPicPr>
          <p:cNvPr id="643074" name="Picture 2" descr="g1429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92" y="3809990"/>
            <a:ext cx="3516259" cy="1676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3075" name="Picture 3" descr="g142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188" y="3733792"/>
            <a:ext cx="3447303" cy="1828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3076" name="Rectangle 4"/>
          <p:cNvSpPr>
            <a:spLocks noChangeArrowheads="1"/>
          </p:cNvSpPr>
          <p:nvPr/>
        </p:nvSpPr>
        <p:spPr bwMode="auto">
          <a:xfrm>
            <a:off x="2971842" y="5973566"/>
            <a:ext cx="281932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952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调宽式应用普遍</a:t>
            </a:r>
            <a:endParaRPr kumimoji="0" lang="zh-CN" b="0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 13.4 </a:t>
            </a:r>
            <a:r>
              <a:rPr lang="zh-CN" altLang="zh-CN" sz="40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直流斩波器</a:t>
            </a:r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328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标题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400" dirty="0" smtClean="0"/>
              <a:t>2.</a:t>
            </a:r>
            <a:r>
              <a:rPr lang="zh-CN" altLang="zh-CN" sz="2400" dirty="0" smtClean="0"/>
              <a:t>应用电路</a:t>
            </a:r>
            <a:endParaRPr lang="zh-CN" altLang="en-US" sz="2400" dirty="0"/>
          </a:p>
        </p:txBody>
      </p:sp>
      <p:sp>
        <p:nvSpPr>
          <p:cNvPr id="16" name="内容占位符 1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zh-CN" sz="2000" dirty="0" smtClean="0"/>
              <a:t>① 电路组成</a:t>
            </a:r>
          </a:p>
          <a:p>
            <a:r>
              <a:rPr lang="zh-CN" altLang="zh-CN" sz="2000" dirty="0" smtClean="0"/>
              <a:t>电子开关</a:t>
            </a:r>
            <a:r>
              <a:rPr lang="en-US" altLang="zh-CN" sz="2000" dirty="0" smtClean="0"/>
              <a:t>VT</a:t>
            </a:r>
            <a:r>
              <a:rPr lang="zh-CN" altLang="zh-CN" sz="2000" dirty="0" smtClean="0"/>
              <a:t>采用</a:t>
            </a:r>
            <a:r>
              <a:rPr lang="en-US" altLang="zh-CN" sz="2000" dirty="0" smtClean="0"/>
              <a:t>IGBT</a:t>
            </a:r>
            <a:r>
              <a:rPr lang="zh-CN" altLang="zh-CN" sz="2000" dirty="0" smtClean="0"/>
              <a:t>，当给控制极</a:t>
            </a:r>
            <a:r>
              <a:rPr lang="en-US" altLang="zh-CN" sz="2000" dirty="0" smtClean="0"/>
              <a:t>G</a:t>
            </a:r>
            <a:r>
              <a:rPr lang="zh-CN" altLang="zh-CN" sz="2000" dirty="0" smtClean="0"/>
              <a:t>加入驱动信号，</a:t>
            </a:r>
            <a:r>
              <a:rPr lang="en-US" altLang="zh-CN" sz="2000" dirty="0" smtClean="0"/>
              <a:t>VT</a:t>
            </a:r>
            <a:r>
              <a:rPr lang="zh-CN" altLang="zh-CN" sz="2000" dirty="0" smtClean="0"/>
              <a:t>工作在导通与关断状态，进行斩波工作。</a:t>
            </a:r>
            <a:r>
              <a:rPr lang="en-US" altLang="zh-CN" sz="2000" i="1" dirty="0" smtClean="0"/>
              <a:t>L</a:t>
            </a:r>
            <a:r>
              <a:rPr lang="zh-CN" altLang="zh-CN" sz="2000" dirty="0" smtClean="0"/>
              <a:t>、</a:t>
            </a:r>
            <a:r>
              <a:rPr lang="en-US" altLang="zh-CN" sz="2000" i="1" dirty="0" smtClean="0"/>
              <a:t>C</a:t>
            </a:r>
            <a:r>
              <a:rPr lang="zh-CN" altLang="zh-CN" sz="2000" dirty="0" smtClean="0"/>
              <a:t>组成低通滤波器，以减少输出电压的波动。</a:t>
            </a:r>
            <a:r>
              <a:rPr lang="en-US" altLang="zh-CN" sz="2000" dirty="0" smtClean="0"/>
              <a:t>VD</a:t>
            </a:r>
            <a:r>
              <a:rPr lang="zh-CN" altLang="zh-CN" sz="2000" dirty="0" smtClean="0"/>
              <a:t>为续流二极管，当</a:t>
            </a:r>
            <a:r>
              <a:rPr lang="en-US" altLang="zh-CN" sz="2000" dirty="0" smtClean="0"/>
              <a:t>VT</a:t>
            </a:r>
            <a:r>
              <a:rPr lang="zh-CN" altLang="zh-CN" sz="2000" dirty="0" smtClean="0"/>
              <a:t>关断时，为</a:t>
            </a:r>
            <a:r>
              <a:rPr lang="en-US" altLang="zh-CN" sz="2000" i="1" dirty="0" smtClean="0"/>
              <a:t>L</a:t>
            </a:r>
            <a:r>
              <a:rPr lang="zh-CN" altLang="zh-CN" sz="2000" dirty="0" smtClean="0"/>
              <a:t>中的感应电流提供通路。</a:t>
            </a:r>
            <a:endParaRPr lang="zh-CN" altLang="en-US" sz="2000" dirty="0"/>
          </a:p>
        </p:txBody>
      </p:sp>
      <p:sp>
        <p:nvSpPr>
          <p:cNvPr id="17" name="内容占位符 1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CN" altLang="zh-CN" dirty="0" smtClean="0"/>
              <a:t>② 工作原理</a:t>
            </a:r>
          </a:p>
          <a:p>
            <a:endParaRPr lang="zh-CN" altLang="en-US" dirty="0"/>
          </a:p>
        </p:txBody>
      </p:sp>
      <p:pic>
        <p:nvPicPr>
          <p:cNvPr id="656387" name="Picture 3" descr="g143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584" y="3352802"/>
            <a:ext cx="2438336" cy="3323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 13.4 </a:t>
            </a:r>
            <a:r>
              <a:rPr lang="zh-CN" altLang="zh-CN" sz="40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直流斩波器</a:t>
            </a:r>
          </a:p>
        </p:txBody>
      </p:sp>
      <p:sp>
        <p:nvSpPr>
          <p:cNvPr id="16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13.4.2 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升压斩波器</a:t>
            </a:r>
            <a:endParaRPr lang="zh-CN" altLang="en-US" sz="32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328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内容占位符 10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zh-CN" sz="2000" dirty="0" smtClean="0"/>
              <a:t>1. </a:t>
            </a:r>
            <a:r>
              <a:rPr lang="zh-CN" altLang="zh-CN" sz="2000" dirty="0" smtClean="0"/>
              <a:t>电路结构</a:t>
            </a:r>
          </a:p>
          <a:p>
            <a:r>
              <a:rPr lang="zh-CN" altLang="zh-CN" sz="2000" dirty="0" smtClean="0"/>
              <a:t>图中</a:t>
            </a:r>
            <a:r>
              <a:rPr lang="en-US" altLang="zh-CN" sz="2000" i="1" dirty="0" smtClean="0"/>
              <a:t>L</a:t>
            </a:r>
            <a:r>
              <a:rPr lang="zh-CN" altLang="zh-CN" sz="2000" dirty="0" smtClean="0"/>
              <a:t>为储能电感，工作中起充电和放电作用。</a:t>
            </a:r>
            <a:r>
              <a:rPr lang="en-US" altLang="zh-CN" sz="2000" dirty="0" smtClean="0"/>
              <a:t>VT</a:t>
            </a:r>
            <a:r>
              <a:rPr lang="zh-CN" altLang="zh-CN" sz="2000" dirty="0" smtClean="0"/>
              <a:t>开关管并联在负载两端，控制</a:t>
            </a:r>
            <a:r>
              <a:rPr lang="en-US" altLang="zh-CN" sz="2000" i="1" dirty="0" smtClean="0"/>
              <a:t>L</a:t>
            </a:r>
            <a:r>
              <a:rPr lang="zh-CN" altLang="zh-CN" sz="2000" dirty="0" smtClean="0"/>
              <a:t>的充放电。</a:t>
            </a:r>
            <a:r>
              <a:rPr lang="en-US" altLang="zh-CN" sz="2000" dirty="0" smtClean="0"/>
              <a:t>VD</a:t>
            </a:r>
            <a:r>
              <a:rPr lang="zh-CN" altLang="zh-CN" sz="2000" dirty="0" smtClean="0"/>
              <a:t>是隔离二极管，隔断负载端的高电压。</a:t>
            </a:r>
            <a:endParaRPr lang="zh-CN" altLang="en-US" sz="2000" dirty="0"/>
          </a:p>
        </p:txBody>
      </p:sp>
      <p:sp>
        <p:nvSpPr>
          <p:cNvPr id="8" name="内容占位符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altLang="zh-CN" sz="2000" dirty="0" smtClean="0"/>
              <a:t>2.</a:t>
            </a:r>
            <a:r>
              <a:rPr lang="zh-CN" altLang="zh-CN" sz="2000" dirty="0" smtClean="0"/>
              <a:t>工作原理</a:t>
            </a:r>
          </a:p>
          <a:p>
            <a:endParaRPr lang="zh-CN" altLang="en-US" dirty="0"/>
          </a:p>
        </p:txBody>
      </p:sp>
      <p:pic>
        <p:nvPicPr>
          <p:cNvPr id="657410" name="Picture 2" descr="g14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86" y="4800564"/>
            <a:ext cx="2819326" cy="1706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7411" name="Picture 3" descr="g143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7782" y="3429000"/>
            <a:ext cx="2362138" cy="3106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 13.4 </a:t>
            </a:r>
            <a:r>
              <a:rPr lang="zh-CN" altLang="zh-CN" sz="40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直流斩波器</a:t>
            </a:r>
          </a:p>
        </p:txBody>
      </p:sp>
      <p:sp>
        <p:nvSpPr>
          <p:cNvPr id="16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13.4.3 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开关电源</a:t>
            </a:r>
            <a:endParaRPr lang="zh-CN" altLang="en-US" sz="32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328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内容占位符 9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zh-CN" dirty="0" smtClean="0"/>
              <a:t>1.</a:t>
            </a:r>
            <a:r>
              <a:rPr lang="zh-CN" altLang="zh-CN" dirty="0" smtClean="0"/>
              <a:t>开关电源工作原理</a:t>
            </a:r>
          </a:p>
          <a:p>
            <a:endParaRPr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CN" altLang="zh-CN" dirty="0" smtClean="0"/>
              <a:t>① 开关工作</a:t>
            </a:r>
          </a:p>
          <a:p>
            <a:r>
              <a:rPr lang="en-US" altLang="zh-CN" dirty="0" smtClean="0"/>
              <a:t> </a:t>
            </a:r>
            <a:r>
              <a:rPr lang="zh-CN" altLang="zh-CN" dirty="0" smtClean="0"/>
              <a:t>② 稳压原理</a:t>
            </a:r>
            <a:r>
              <a:rPr lang="en-US" altLang="zh-CN" dirty="0" smtClean="0"/>
              <a:t>  </a:t>
            </a:r>
            <a:endParaRPr lang="zh-CN" altLang="en-US" dirty="0"/>
          </a:p>
        </p:txBody>
      </p:sp>
      <p:pic>
        <p:nvPicPr>
          <p:cNvPr id="658434" name="Picture 2" descr="e13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98" y="3809990"/>
            <a:ext cx="3601723" cy="2819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zh-CN" altLang="en-US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小结</a:t>
            </a:r>
            <a:endParaRPr lang="zh-CN" altLang="zh-CN" sz="4400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  <p:pic>
        <p:nvPicPr>
          <p:cNvPr id="7" name="图片 6" descr="7.jpg"/>
          <p:cNvPicPr>
            <a:picLocks noChangeAspect="1"/>
          </p:cNvPicPr>
          <p:nvPr/>
        </p:nvPicPr>
        <p:blipFill>
          <a:blip r:embed="rId3" cstate="print"/>
          <a:srcRect t="14445" b="11112"/>
          <a:stretch>
            <a:fillRect/>
          </a:stretch>
        </p:blipFill>
        <p:spPr>
          <a:xfrm>
            <a:off x="0" y="4419574"/>
            <a:ext cx="3324279" cy="2438426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43248" y="1752644"/>
            <a:ext cx="5867246" cy="365750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n-US" altLang="zh-CN" sz="1800" dirty="0" smtClean="0"/>
              <a:t>1.</a:t>
            </a:r>
            <a:r>
              <a:rPr lang="zh-CN" altLang="zh-CN" sz="1800" dirty="0" smtClean="0"/>
              <a:t>斩波电路是通过一个电子开关电路，将一个平滑的直流电斩成脉冲，这个脉冲通过储能电路，取得脉冲的平均值，作为直流调压应用。现在的小型直流电动机就采用这种方式调速。</a:t>
            </a:r>
          </a:p>
          <a:p>
            <a:r>
              <a:rPr lang="en-US" altLang="zh-CN" sz="1800" dirty="0" smtClean="0"/>
              <a:t>2.</a:t>
            </a:r>
            <a:r>
              <a:rPr lang="zh-CN" altLang="zh-CN" sz="1800" dirty="0" smtClean="0"/>
              <a:t>开关电源是现在新一代低压电源。过去低压电源都是采用变压器降压、整流滤波、稳压电路稳压。这个过程造成很大的电能浪费，有的稳压电源效率不足</a:t>
            </a:r>
            <a:r>
              <a:rPr lang="en-US" altLang="zh-CN" sz="1800" dirty="0" smtClean="0"/>
              <a:t>50%</a:t>
            </a:r>
            <a:r>
              <a:rPr lang="zh-CN" altLang="zh-CN" sz="1800" dirty="0" smtClean="0"/>
              <a:t>，而且电路的体积大。开关电源克服了上述电源的缺点。开关电源的普及得益于开关器件的进步和价格的降低。过去开关电源造价高，故障率高，现在这些问题都解决了，连手机的充电器都是开关电源。</a:t>
            </a:r>
            <a:endParaRPr lang="zh-CN" altLang="zh-CN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95318" y="4114736"/>
            <a:ext cx="6400800" cy="1752600"/>
          </a:xfrm>
        </p:spPr>
        <p:txBody>
          <a:bodyPr/>
          <a:lstStyle/>
          <a:p>
            <a:pPr indent="266700" algn="l">
              <a:spcAft>
                <a:spcPts val="0"/>
              </a:spcAft>
            </a:pP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课题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266700" algn="l">
              <a:spcAft>
                <a:spcPts val="0"/>
              </a:spcAft>
              <a:buFont typeface="Wingdings" pitchFamily="2" charset="2"/>
              <a:buChar char="l"/>
            </a:pP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13.5 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脉宽调制（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PWM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）型逆变器电路</a:t>
            </a:r>
          </a:p>
          <a:p>
            <a:pPr indent="266700" algn="l">
              <a:spcAft>
                <a:spcPts val="0"/>
              </a:spcAft>
              <a:buFont typeface="Wingdings" pitchFamily="2" charset="2"/>
              <a:buChar char="l"/>
            </a:pP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13.6 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变频器应用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36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 13.5 </a:t>
            </a:r>
            <a:r>
              <a:rPr lang="zh-CN" altLang="zh-CN" sz="36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脉宽调制（</a:t>
            </a:r>
            <a:r>
              <a:rPr lang="en-US" altLang="zh-CN" sz="36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PWM</a:t>
            </a:r>
            <a:r>
              <a:rPr lang="zh-CN" altLang="zh-CN" sz="36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）型逆变器电路</a:t>
            </a:r>
          </a:p>
        </p:txBody>
      </p:sp>
      <p:sp>
        <p:nvSpPr>
          <p:cNvPr id="16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13.5.1 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脉宽调制技术</a:t>
            </a:r>
            <a:endParaRPr lang="zh-CN" altLang="en-US" sz="32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3" name="内容占位符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dirty="0" smtClean="0"/>
              <a:t>PWM</a:t>
            </a:r>
            <a:r>
              <a:rPr lang="zh-CN" altLang="zh-CN" sz="2000" dirty="0" smtClean="0"/>
              <a:t>是“脉冲宽度调制”的英文（</a:t>
            </a:r>
            <a:r>
              <a:rPr lang="en-US" altLang="zh-CN" sz="2000" dirty="0" smtClean="0"/>
              <a:t>Pulse Width Modulation</a:t>
            </a:r>
            <a:r>
              <a:rPr lang="zh-CN" altLang="zh-CN" sz="2000" dirty="0" smtClean="0"/>
              <a:t>）缩写，是脉冲宽度调制技术的简称。就是控制半导体元件的导通和关断时间比，即调节脉冲宽度来控制输出电压的一种控制技术（斩波器就是</a:t>
            </a:r>
            <a:r>
              <a:rPr lang="en-US" altLang="zh-CN" sz="2000" dirty="0" smtClean="0"/>
              <a:t>PWM</a:t>
            </a:r>
            <a:r>
              <a:rPr lang="zh-CN" altLang="zh-CN" sz="2000" dirty="0" smtClean="0"/>
              <a:t>技术）。</a:t>
            </a:r>
            <a:endParaRPr lang="zh-CN" altLang="en-US" sz="2000" dirty="0"/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328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 bwMode="auto">
          <a:xfrm>
            <a:off x="4267208" y="4267178"/>
            <a:ext cx="2209742" cy="243833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36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 13.5 </a:t>
            </a:r>
            <a:r>
              <a:rPr lang="zh-CN" altLang="zh-CN" sz="36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脉宽调制（</a:t>
            </a:r>
            <a:r>
              <a:rPr lang="en-US" altLang="zh-CN" sz="36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PWM</a:t>
            </a:r>
            <a:r>
              <a:rPr lang="zh-CN" altLang="zh-CN" sz="36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）型逆变器电路</a:t>
            </a:r>
          </a:p>
        </p:txBody>
      </p:sp>
      <p:sp>
        <p:nvSpPr>
          <p:cNvPr id="16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13.5.2   PWM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控制技术的基本原理</a:t>
            </a:r>
            <a:endParaRPr lang="zh-CN" altLang="en-US" sz="32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3" name="内容占位符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000" dirty="0" smtClean="0"/>
              <a:t>理论依据：</a:t>
            </a:r>
          </a:p>
          <a:p>
            <a:r>
              <a:rPr lang="zh-CN" altLang="zh-CN" sz="2000" dirty="0" smtClean="0"/>
              <a:t>控制理论中有一个重要结论：脉冲面积相等而形状不同的两个窄脉冲，当作用于惯性环节上时，其效果相同。这就是</a:t>
            </a:r>
            <a:r>
              <a:rPr lang="en-US" altLang="zh-CN" sz="2000" dirty="0" smtClean="0"/>
              <a:t>PWM</a:t>
            </a:r>
            <a:r>
              <a:rPr lang="zh-CN" altLang="zh-CN" sz="2000" dirty="0" smtClean="0"/>
              <a:t>控制技术的理论依据。“惯性环节”指电感性负载（电动机绕组）。</a:t>
            </a:r>
          </a:p>
          <a:p>
            <a:endParaRPr lang="en-US" altLang="zh-CN" sz="2000" dirty="0" smtClean="0"/>
          </a:p>
          <a:p>
            <a:r>
              <a:rPr lang="en-US" altLang="zh-CN" sz="2000" dirty="0" smtClean="0"/>
              <a:t>1. SPWM</a:t>
            </a:r>
            <a:r>
              <a:rPr lang="zh-CN" altLang="zh-CN" sz="2000" dirty="0" smtClean="0"/>
              <a:t>波控制原理</a:t>
            </a:r>
            <a:endParaRPr lang="zh-CN" altLang="en-US" sz="2000" dirty="0"/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328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659458" name="Picture 2" descr="g143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6" y="4343376"/>
            <a:ext cx="2057346" cy="2261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直接连接符 10"/>
          <p:cNvCxnSpPr/>
          <p:nvPr/>
        </p:nvCxnSpPr>
        <p:spPr bwMode="auto">
          <a:xfrm>
            <a:off x="1371684" y="5257752"/>
            <a:ext cx="2895524" cy="0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36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 13.5 </a:t>
            </a:r>
            <a:r>
              <a:rPr lang="zh-CN" altLang="zh-CN" sz="36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脉宽调制（</a:t>
            </a:r>
            <a:r>
              <a:rPr lang="en-US" altLang="zh-CN" sz="36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PWM</a:t>
            </a:r>
            <a:r>
              <a:rPr lang="zh-CN" altLang="zh-CN" sz="36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）型逆变器电路</a:t>
            </a:r>
          </a:p>
        </p:txBody>
      </p:sp>
      <p:sp>
        <p:nvSpPr>
          <p:cNvPr id="16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13.5.3 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单相桥式</a:t>
            </a: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PWM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逆变电路</a:t>
            </a:r>
            <a:endParaRPr lang="zh-CN" altLang="en-US" sz="32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660482" name="Picture 2" descr="g143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33506" y="3200406"/>
            <a:ext cx="3898112" cy="19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内容占位符 1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altLang="zh-CN" sz="2000" dirty="0" smtClean="0"/>
              <a:t>1</a:t>
            </a:r>
            <a:r>
              <a:rPr lang="zh-CN" altLang="zh-CN" sz="2000" dirty="0" smtClean="0"/>
              <a:t>．单极性</a:t>
            </a:r>
            <a:r>
              <a:rPr lang="en-US" altLang="zh-CN" sz="2000" dirty="0" smtClean="0"/>
              <a:t>PWM</a:t>
            </a:r>
            <a:r>
              <a:rPr lang="zh-CN" altLang="zh-CN" sz="2000" dirty="0" smtClean="0"/>
              <a:t>控制原理</a:t>
            </a:r>
          </a:p>
          <a:p>
            <a:r>
              <a:rPr lang="zh-CN" altLang="zh-CN" sz="2000" dirty="0" smtClean="0"/>
              <a:t>①单极性</a:t>
            </a:r>
          </a:p>
          <a:p>
            <a:r>
              <a:rPr lang="zh-CN" altLang="zh-CN" sz="2000" dirty="0" smtClean="0"/>
              <a:t>② 开关原理</a:t>
            </a:r>
            <a:endParaRPr lang="en-US" altLang="zh-CN" sz="2000" dirty="0" smtClean="0"/>
          </a:p>
          <a:p>
            <a:endParaRPr lang="zh-CN" altLang="zh-CN" dirty="0" smtClean="0"/>
          </a:p>
          <a:p>
            <a:endParaRPr lang="zh-CN" altLang="en-US" dirty="0"/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328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68444" y="5410148"/>
            <a:ext cx="25955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800" dirty="0" smtClean="0"/>
              <a:t>单相桥式</a:t>
            </a:r>
            <a:r>
              <a:rPr lang="en-US" altLang="zh-CN" sz="1800" dirty="0" smtClean="0"/>
              <a:t>PWM</a:t>
            </a:r>
            <a:r>
              <a:rPr lang="zh-CN" altLang="zh-CN" sz="1800" dirty="0" smtClean="0"/>
              <a:t>逆变电路</a:t>
            </a:r>
            <a:endParaRPr lang="zh-CN" altLang="en-US" sz="1800" dirty="0"/>
          </a:p>
        </p:txBody>
      </p:sp>
      <p:pic>
        <p:nvPicPr>
          <p:cNvPr id="660483" name="Picture 3" descr="g143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3980" y="4038584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13.1  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大功率半导体器件</a:t>
            </a:r>
          </a:p>
        </p:txBody>
      </p:sp>
      <p:sp>
        <p:nvSpPr>
          <p:cNvPr id="16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13.1.1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晶闸管</a:t>
            </a:r>
            <a:endParaRPr lang="zh-CN" altLang="en-US" sz="32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1. </a:t>
            </a:r>
            <a:r>
              <a:rPr lang="zh-CN" altLang="zh-CN" dirty="0" smtClean="0"/>
              <a:t>普通晶闸管的结构</a:t>
            </a:r>
            <a:endParaRPr lang="zh-CN" altLang="en-US" dirty="0"/>
          </a:p>
        </p:txBody>
      </p:sp>
      <p:pic>
        <p:nvPicPr>
          <p:cNvPr id="619522" name="Picture 2" descr="照片 052"/>
          <p:cNvPicPr>
            <a:picLocks noChangeAspect="1" noChangeArrowheads="1"/>
          </p:cNvPicPr>
          <p:nvPr/>
        </p:nvPicPr>
        <p:blipFill>
          <a:blip r:embed="rId3" cstate="print"/>
          <a:srcRect l="62744" t="34232" r="29903" b="57437"/>
          <a:stretch>
            <a:fillRect/>
          </a:stretch>
        </p:blipFill>
        <p:spPr bwMode="auto">
          <a:xfrm>
            <a:off x="1371684" y="3505198"/>
            <a:ext cx="1981148" cy="3070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3886218" y="3886188"/>
            <a:ext cx="4572000" cy="15696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zh-CN" dirty="0" smtClean="0"/>
              <a:t>晶闸管有三个电极，分别为阳极</a:t>
            </a:r>
            <a:r>
              <a:rPr lang="en-US" altLang="zh-CN" dirty="0" smtClean="0"/>
              <a:t>A</a:t>
            </a:r>
            <a:r>
              <a:rPr lang="zh-CN" altLang="zh-CN" dirty="0" smtClean="0"/>
              <a:t>、阴极</a:t>
            </a:r>
            <a:r>
              <a:rPr lang="en-US" altLang="zh-CN" dirty="0" smtClean="0"/>
              <a:t>K</a:t>
            </a:r>
            <a:r>
              <a:rPr lang="zh-CN" altLang="zh-CN" dirty="0" smtClean="0"/>
              <a:t>和控制极</a:t>
            </a:r>
            <a:r>
              <a:rPr lang="en-US" altLang="zh-CN" dirty="0" smtClean="0"/>
              <a:t>G</a:t>
            </a:r>
            <a:r>
              <a:rPr lang="en-US" altLang="zh-CN" baseline="-25000" dirty="0" smtClean="0"/>
              <a:t> </a:t>
            </a:r>
            <a:r>
              <a:rPr lang="zh-CN" altLang="zh-CN" dirty="0" smtClean="0"/>
              <a:t>。晶闸管是一个具有四层半导体、三个</a:t>
            </a:r>
            <a:r>
              <a:rPr lang="en-US" altLang="zh-CN" dirty="0" smtClean="0"/>
              <a:t>PN</a:t>
            </a:r>
            <a:r>
              <a:rPr lang="zh-CN" altLang="zh-CN" dirty="0" smtClean="0"/>
              <a:t>结的电子器件，它的使用符号如图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36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 13.5 </a:t>
            </a:r>
            <a:r>
              <a:rPr lang="zh-CN" altLang="zh-CN" sz="36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脉宽调制（</a:t>
            </a:r>
            <a:r>
              <a:rPr lang="en-US" altLang="zh-CN" sz="36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PWM</a:t>
            </a:r>
            <a:r>
              <a:rPr lang="zh-CN" altLang="zh-CN" sz="36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）型逆变器电路</a:t>
            </a:r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328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400" dirty="0" smtClean="0"/>
              <a:t>2</a:t>
            </a:r>
            <a:r>
              <a:rPr lang="zh-CN" altLang="zh-CN" sz="2400" dirty="0" smtClean="0"/>
              <a:t>．双极性</a:t>
            </a:r>
            <a:r>
              <a:rPr lang="en-US" altLang="zh-CN" sz="2400" dirty="0" smtClean="0"/>
              <a:t>PWM</a:t>
            </a:r>
            <a:r>
              <a:rPr lang="zh-CN" altLang="zh-CN" sz="2400" dirty="0" smtClean="0"/>
              <a:t>控制原理</a:t>
            </a:r>
            <a:endParaRPr lang="zh-CN" altLang="en-US" sz="2400" dirty="0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661506" name="Picture 2" descr="g1437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94" y="2819416"/>
            <a:ext cx="3200316" cy="3554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36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 13.6 </a:t>
            </a:r>
            <a:r>
              <a:rPr lang="zh-CN" altLang="zh-CN" sz="36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工程应用——变频器</a:t>
            </a:r>
          </a:p>
        </p:txBody>
      </p:sp>
      <p:sp>
        <p:nvSpPr>
          <p:cNvPr id="16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13.6.1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变频器的组成</a:t>
            </a:r>
            <a:endParaRPr lang="zh-CN" altLang="en-US" sz="32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328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内容占位符 9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．主电路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．控制电路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3</a:t>
            </a:r>
            <a:r>
              <a:rPr lang="zh-CN" altLang="en-US" dirty="0" smtClean="0"/>
              <a:t>．外部控制端子</a:t>
            </a:r>
            <a:endParaRPr lang="en-US" altLang="zh-CN" dirty="0" smtClean="0"/>
          </a:p>
        </p:txBody>
      </p:sp>
      <p:pic>
        <p:nvPicPr>
          <p:cNvPr id="66253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782" y="2590822"/>
            <a:ext cx="2437727" cy="387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36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 13.6 </a:t>
            </a:r>
            <a:r>
              <a:rPr lang="zh-CN" altLang="zh-CN" sz="36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工程应用——变频器</a:t>
            </a:r>
          </a:p>
        </p:txBody>
      </p:sp>
      <p:sp>
        <p:nvSpPr>
          <p:cNvPr id="16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13.6.2 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变频器的基本功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能</a:t>
            </a:r>
            <a:endParaRPr lang="zh-CN" altLang="en-US" sz="32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328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内容占位符 8"/>
          <p:cNvSpPr>
            <a:spLocks noGrp="1"/>
          </p:cNvSpPr>
          <p:nvPr>
            <p:ph sz="half" idx="2"/>
          </p:nvPr>
        </p:nvSpPr>
        <p:spPr>
          <a:xfrm>
            <a:off x="914496" y="3048010"/>
            <a:ext cx="3809900" cy="3809990"/>
          </a:xfrm>
          <a:prstGeom prst="round2SameRect">
            <a:avLst>
              <a:gd name="adj1" fmla="val 50000"/>
              <a:gd name="adj2" fmla="val 0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buNone/>
            </a:pPr>
            <a:r>
              <a:rPr lang="en-US" altLang="zh-CN" sz="2200" dirty="0" smtClean="0"/>
              <a:t>1.</a:t>
            </a:r>
            <a:r>
              <a:rPr lang="zh-CN" altLang="zh-CN" sz="2200" dirty="0" smtClean="0"/>
              <a:t>频率</a:t>
            </a:r>
            <a:r>
              <a:rPr lang="zh-CN" altLang="zh-CN" sz="2200" dirty="0" smtClean="0"/>
              <a:t>控制功能</a:t>
            </a:r>
          </a:p>
          <a:p>
            <a:pPr>
              <a:buNone/>
            </a:pPr>
            <a:r>
              <a:rPr lang="en-US" altLang="zh-CN" sz="2200" dirty="0" smtClean="0"/>
              <a:t>2.</a:t>
            </a:r>
            <a:r>
              <a:rPr lang="zh-CN" altLang="zh-CN" sz="2200" dirty="0" smtClean="0"/>
              <a:t>基本</a:t>
            </a:r>
            <a:r>
              <a:rPr lang="zh-CN" altLang="zh-CN" sz="2200" dirty="0" smtClean="0"/>
              <a:t>频率和</a:t>
            </a:r>
            <a:r>
              <a:rPr lang="zh-CN" altLang="zh-CN" sz="2200" dirty="0" smtClean="0"/>
              <a:t>上下限频率</a:t>
            </a:r>
            <a:endParaRPr lang="zh-CN" altLang="zh-CN" sz="2200" dirty="0" smtClean="0"/>
          </a:p>
          <a:p>
            <a:pPr>
              <a:buNone/>
            </a:pPr>
            <a:r>
              <a:rPr lang="en-US" altLang="zh-CN" sz="2200" dirty="0" smtClean="0"/>
              <a:t>3.</a:t>
            </a:r>
            <a:r>
              <a:rPr lang="zh-CN" altLang="zh-CN" sz="2200" dirty="0" smtClean="0"/>
              <a:t>加速时间</a:t>
            </a:r>
            <a:r>
              <a:rPr lang="zh-CN" altLang="zh-CN" sz="2200" dirty="0" smtClean="0"/>
              <a:t>和减速</a:t>
            </a:r>
            <a:r>
              <a:rPr lang="zh-CN" altLang="zh-CN" sz="2200" dirty="0" smtClean="0"/>
              <a:t>时间</a:t>
            </a:r>
            <a:endParaRPr lang="en-US" altLang="zh-CN" sz="2200" dirty="0" smtClean="0"/>
          </a:p>
          <a:p>
            <a:pPr>
              <a:buNone/>
            </a:pPr>
            <a:r>
              <a:rPr lang="en-US" altLang="zh-CN" sz="2200" dirty="0" smtClean="0"/>
              <a:t>4.</a:t>
            </a:r>
            <a:r>
              <a:rPr lang="zh-CN" altLang="zh-CN" sz="2200" dirty="0" smtClean="0"/>
              <a:t>限</a:t>
            </a:r>
            <a:r>
              <a:rPr lang="zh-CN" altLang="zh-CN" sz="2200" dirty="0" smtClean="0"/>
              <a:t>流和过载参数</a:t>
            </a:r>
          </a:p>
          <a:p>
            <a:pPr>
              <a:buNone/>
            </a:pPr>
            <a:r>
              <a:rPr lang="en-US" altLang="zh-CN" sz="2200" dirty="0" smtClean="0"/>
              <a:t>5</a:t>
            </a:r>
            <a:r>
              <a:rPr lang="en-US" altLang="zh-CN" sz="2200" dirty="0" smtClean="0"/>
              <a:t>.</a:t>
            </a:r>
            <a:r>
              <a:rPr lang="zh-CN" altLang="zh-CN" sz="2200" dirty="0" smtClean="0"/>
              <a:t>变频器</a:t>
            </a:r>
            <a:r>
              <a:rPr lang="zh-CN" altLang="zh-CN" sz="2200" dirty="0" smtClean="0"/>
              <a:t>的参数</a:t>
            </a:r>
            <a:r>
              <a:rPr lang="zh-CN" altLang="zh-CN" sz="2200" dirty="0" smtClean="0"/>
              <a:t>码</a:t>
            </a:r>
            <a:endParaRPr lang="zh-CN" altLang="zh-CN" sz="2200" dirty="0" smtClean="0"/>
          </a:p>
        </p:txBody>
      </p:sp>
      <p:sp>
        <p:nvSpPr>
          <p:cNvPr id="13" name="线形标注 1(带强调线) 12"/>
          <p:cNvSpPr/>
          <p:nvPr/>
        </p:nvSpPr>
        <p:spPr bwMode="auto">
          <a:xfrm>
            <a:off x="5181584" y="3429000"/>
            <a:ext cx="2133544" cy="990574"/>
          </a:xfrm>
          <a:prstGeom prst="accentCallout1">
            <a:avLst>
              <a:gd name="adj1" fmla="val 50175"/>
              <a:gd name="adj2" fmla="val -8333"/>
              <a:gd name="adj3" fmla="val 84021"/>
              <a:gd name="adj4" fmla="val -52011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zh-CN" altLang="zh-CN" sz="2000" dirty="0" smtClean="0"/>
              <a:t>（</a:t>
            </a:r>
            <a:r>
              <a:rPr lang="en-US" altLang="zh-CN" sz="2000" dirty="0" smtClean="0"/>
              <a:t>1</a:t>
            </a:r>
            <a:r>
              <a:rPr lang="zh-CN" altLang="zh-CN" sz="2000" dirty="0" smtClean="0"/>
              <a:t>）基本频率</a:t>
            </a:r>
            <a:r>
              <a:rPr lang="en-US" altLang="zh-CN" sz="2000" i="1" dirty="0" smtClean="0"/>
              <a:t>f</a:t>
            </a:r>
            <a:r>
              <a:rPr lang="en-US" altLang="zh-CN" sz="2000" i="1" baseline="30000" dirty="0" smtClean="0"/>
              <a:t> </a:t>
            </a:r>
            <a:r>
              <a:rPr lang="en-US" altLang="zh-CN" sz="2000" baseline="-25000" dirty="0" smtClean="0"/>
              <a:t>b</a:t>
            </a:r>
          </a:p>
          <a:p>
            <a:pPr algn="l"/>
            <a:r>
              <a:rPr lang="zh-CN" altLang="zh-CN" sz="2000" dirty="0" smtClean="0"/>
              <a:t>（</a:t>
            </a:r>
            <a:r>
              <a:rPr lang="en-US" altLang="zh-CN" sz="2000" dirty="0" smtClean="0"/>
              <a:t>2</a:t>
            </a:r>
            <a:r>
              <a:rPr lang="zh-CN" altLang="zh-CN" sz="2000" dirty="0" smtClean="0"/>
              <a:t>）上限频率</a:t>
            </a:r>
            <a:r>
              <a:rPr lang="en-US" altLang="zh-CN" sz="2000" i="1" dirty="0" err="1" smtClean="0"/>
              <a:t>f</a:t>
            </a:r>
            <a:r>
              <a:rPr lang="en-US" altLang="zh-CN" sz="2000" baseline="-25000" dirty="0" err="1" smtClean="0"/>
              <a:t>H</a:t>
            </a:r>
            <a:endParaRPr lang="en-US" altLang="zh-CN" sz="2000" baseline="-25000" dirty="0" smtClean="0"/>
          </a:p>
          <a:p>
            <a:pPr algn="l"/>
            <a:r>
              <a:rPr lang="zh-CN" altLang="zh-CN" sz="2000" dirty="0" smtClean="0"/>
              <a:t>和</a:t>
            </a:r>
            <a:r>
              <a:rPr lang="zh-CN" altLang="zh-CN" sz="2000" dirty="0" smtClean="0"/>
              <a:t>下限频率</a:t>
            </a:r>
            <a:r>
              <a:rPr lang="en-US" altLang="zh-CN" sz="2000" i="1" dirty="0" err="1" smtClean="0"/>
              <a:t>f</a:t>
            </a:r>
            <a:r>
              <a:rPr lang="en-US" altLang="zh-CN" sz="2000" baseline="-25000" dirty="0" err="1" smtClean="0"/>
              <a:t>L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" name="线形标注 1(带强调线) 13"/>
          <p:cNvSpPr/>
          <p:nvPr/>
        </p:nvSpPr>
        <p:spPr bwMode="auto">
          <a:xfrm>
            <a:off x="5181584" y="4571970"/>
            <a:ext cx="2133544" cy="609584"/>
          </a:xfrm>
          <a:prstGeom prst="accentCallout1">
            <a:avLst>
              <a:gd name="adj1" fmla="val 47474"/>
              <a:gd name="adj2" fmla="val -8333"/>
              <a:gd name="adj3" fmla="val 72605"/>
              <a:gd name="adj4" fmla="val -51555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zh-CN" altLang="zh-CN" sz="2000" dirty="0" smtClean="0"/>
              <a:t>（</a:t>
            </a:r>
            <a:r>
              <a:rPr lang="en-US" altLang="zh-CN" sz="2000" dirty="0" smtClean="0"/>
              <a:t>1</a:t>
            </a:r>
            <a:r>
              <a:rPr lang="zh-CN" altLang="zh-CN" sz="2000" dirty="0" smtClean="0"/>
              <a:t>）</a:t>
            </a:r>
            <a:r>
              <a:rPr lang="zh-CN" altLang="zh-CN" sz="2000" dirty="0" smtClean="0"/>
              <a:t>加速时间</a:t>
            </a:r>
            <a:endParaRPr lang="en-US" altLang="zh-CN" sz="2000" dirty="0" smtClean="0"/>
          </a:p>
          <a:p>
            <a:pPr algn="l"/>
            <a:r>
              <a:rPr lang="zh-CN" altLang="zh-CN" sz="2000" dirty="0" smtClean="0"/>
              <a:t>（</a:t>
            </a:r>
            <a:r>
              <a:rPr lang="en-US" altLang="zh-CN" sz="2000" dirty="0" smtClean="0"/>
              <a:t>2</a:t>
            </a:r>
            <a:r>
              <a:rPr lang="zh-CN" altLang="zh-CN" sz="2000" dirty="0" smtClean="0"/>
              <a:t>）减速时间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" name="线形标注 1(带强调线) 14"/>
          <p:cNvSpPr/>
          <p:nvPr/>
        </p:nvSpPr>
        <p:spPr bwMode="auto">
          <a:xfrm>
            <a:off x="5181584" y="5410148"/>
            <a:ext cx="2133544" cy="609584"/>
          </a:xfrm>
          <a:prstGeom prst="accentCallout1">
            <a:avLst>
              <a:gd name="adj1" fmla="val 53857"/>
              <a:gd name="adj2" fmla="val -7421"/>
              <a:gd name="adj3" fmla="val 47073"/>
              <a:gd name="adj4" fmla="val -63866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zh-CN" altLang="zh-CN" sz="2000" dirty="0" smtClean="0"/>
              <a:t>（</a:t>
            </a:r>
            <a:r>
              <a:rPr lang="en-US" altLang="zh-CN" sz="2000" dirty="0" smtClean="0"/>
              <a:t>1</a:t>
            </a:r>
            <a:r>
              <a:rPr lang="zh-CN" altLang="zh-CN" sz="2000" dirty="0" smtClean="0"/>
              <a:t>）限流</a:t>
            </a:r>
            <a:r>
              <a:rPr lang="zh-CN" altLang="zh-CN" sz="2000" dirty="0" smtClean="0"/>
              <a:t>功能</a:t>
            </a:r>
            <a:endParaRPr lang="en-US" altLang="zh-CN" sz="2000" dirty="0" smtClean="0"/>
          </a:p>
          <a:p>
            <a:pPr algn="l"/>
            <a:r>
              <a:rPr lang="zh-CN" altLang="zh-CN" sz="2000" dirty="0" smtClean="0"/>
              <a:t>（</a:t>
            </a:r>
            <a:r>
              <a:rPr lang="en-US" altLang="zh-CN" sz="2000" dirty="0" smtClean="0"/>
              <a:t>2</a:t>
            </a:r>
            <a:r>
              <a:rPr lang="zh-CN" altLang="zh-CN" sz="2000" dirty="0" smtClean="0"/>
              <a:t>）过载保护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36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 13.6 </a:t>
            </a:r>
            <a:r>
              <a:rPr lang="zh-CN" altLang="zh-CN" sz="3600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工程应用——变频器</a:t>
            </a:r>
          </a:p>
        </p:txBody>
      </p:sp>
      <p:sp>
        <p:nvSpPr>
          <p:cNvPr id="16" name="标题 3"/>
          <p:cNvSpPr>
            <a:spLocks noGrp="1"/>
          </p:cNvSpPr>
          <p:nvPr>
            <p:ph type="title"/>
          </p:nvPr>
        </p:nvSpPr>
        <p:spPr>
          <a:xfrm>
            <a:off x="990694" y="1447852"/>
            <a:ext cx="7315200" cy="715962"/>
          </a:xfrm>
        </p:spPr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13.6.3 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变频器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应用</a:t>
            </a:r>
            <a:endParaRPr lang="zh-CN" altLang="en-US" sz="32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1" name="内容占位符 10"/>
          <p:cNvSpPr>
            <a:spLocks noGrp="1"/>
          </p:cNvSpPr>
          <p:nvPr>
            <p:ph sz="half" idx="1"/>
          </p:nvPr>
        </p:nvSpPr>
        <p:spPr>
          <a:xfrm>
            <a:off x="533506" y="2743218"/>
            <a:ext cx="914376" cy="3809990"/>
          </a:xfrm>
        </p:spPr>
        <p:txBody>
          <a:bodyPr vert="wordArtVertRtl"/>
          <a:lstStyle/>
          <a:p>
            <a:pPr>
              <a:buNone/>
            </a:pPr>
            <a:r>
              <a:rPr lang="en-US" altLang="zh-CN" dirty="0" smtClean="0"/>
              <a:t>4</a:t>
            </a:r>
            <a:r>
              <a:rPr lang="zh-CN" altLang="zh-CN" dirty="0" smtClean="0"/>
              <a:t>种控制</a:t>
            </a:r>
            <a:r>
              <a:rPr lang="zh-CN" altLang="zh-CN" dirty="0" smtClean="0"/>
              <a:t>模式</a:t>
            </a:r>
            <a:endParaRPr lang="en-US" altLang="zh-CN" dirty="0" smtClean="0"/>
          </a:p>
        </p:txBody>
      </p:sp>
      <p:graphicFrame>
        <p:nvGraphicFramePr>
          <p:cNvPr id="17" name="内容占位符 16"/>
          <p:cNvGraphicFramePr>
            <a:graphicFrameLocks noGrp="1"/>
          </p:cNvGraphicFramePr>
          <p:nvPr>
            <p:ph sz="half" idx="2"/>
          </p:nvPr>
        </p:nvGraphicFramePr>
        <p:xfrm>
          <a:off x="1524080" y="2133634"/>
          <a:ext cx="7315008" cy="44957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328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zh-CN" altLang="en-US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小结</a:t>
            </a:r>
            <a:endParaRPr lang="zh-CN" altLang="zh-CN" sz="4400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  <p:pic>
        <p:nvPicPr>
          <p:cNvPr id="7" name="图片 6" descr="7.jpg"/>
          <p:cNvPicPr>
            <a:picLocks noChangeAspect="1"/>
          </p:cNvPicPr>
          <p:nvPr/>
        </p:nvPicPr>
        <p:blipFill>
          <a:blip r:embed="rId3" cstate="print"/>
          <a:srcRect t="14445" b="11112"/>
          <a:stretch>
            <a:fillRect/>
          </a:stretch>
        </p:blipFill>
        <p:spPr>
          <a:xfrm flipH="1">
            <a:off x="5819721" y="4419574"/>
            <a:ext cx="3324279" cy="2438426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3506" y="1828842"/>
            <a:ext cx="6095840" cy="373370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n-US" altLang="zh-CN" sz="1600" dirty="0" smtClean="0"/>
              <a:t>1.</a:t>
            </a:r>
            <a:r>
              <a:rPr lang="zh-CN" altLang="zh-CN" sz="1600" dirty="0" smtClean="0"/>
              <a:t>脉宽调制理论出现的很早，但当时没有合适的开关器件，只是停留在纸上。在上世纪</a:t>
            </a:r>
            <a:r>
              <a:rPr lang="en-US" altLang="zh-CN" sz="1600" dirty="0" smtClean="0"/>
              <a:t>60</a:t>
            </a:r>
            <a:r>
              <a:rPr lang="zh-CN" altLang="zh-CN" sz="1600" dirty="0" smtClean="0"/>
              <a:t>年代以后，逐渐出现了大功率电子开关器件，这一理论才开始得以应用。实际上脉宽调制技术的推广应用，也就是十几年的时间，这与开关器件技术的成熟有关。过去因为价格太高限制了</a:t>
            </a:r>
            <a:r>
              <a:rPr lang="zh-CN" altLang="zh-CN" sz="1600" smtClean="0"/>
              <a:t>普及</a:t>
            </a:r>
            <a:r>
              <a:rPr lang="zh-CN" altLang="zh-CN" sz="1600" smtClean="0"/>
              <a:t>应用</a:t>
            </a:r>
            <a:endParaRPr lang="zh-CN" altLang="zh-CN" sz="1600" dirty="0" smtClean="0"/>
          </a:p>
          <a:p>
            <a:r>
              <a:rPr lang="en-US" altLang="zh-CN" sz="1600" dirty="0" smtClean="0"/>
              <a:t>2.</a:t>
            </a:r>
            <a:r>
              <a:rPr lang="zh-CN" altLang="zh-CN" sz="1600" dirty="0" smtClean="0"/>
              <a:t>变频器就是脉宽调制的具体应用。变频器起初是模拟控制，只是一种调速装置，身价不高。当计算机引入变频器控制之后，变频器才有了今天的显赫位置。因为他可以功能预置，通讯联网控制，可以通过集散系统组成自动控制网络。这些功能都是现代控制对电动机控制的要求，所以变频器称为现在最好的电动机调速设备。我们要掌握变频器的应用。</a:t>
            </a:r>
            <a:endParaRPr lang="zh-CN" altLang="zh-CN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13.1  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大功率半导体器件</a:t>
            </a:r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8" name="内容占位符 17"/>
          <p:cNvGraphicFramePr>
            <a:graphicFrameLocks noGrp="1"/>
          </p:cNvGraphicFramePr>
          <p:nvPr>
            <p:ph sz="half" idx="1"/>
          </p:nvPr>
        </p:nvGraphicFramePr>
        <p:xfrm>
          <a:off x="990600" y="1951103"/>
          <a:ext cx="3581400" cy="38703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9" name="内容占位符 17"/>
          <p:cNvGraphicFramePr>
            <a:graphicFrameLocks noGrp="1"/>
          </p:cNvGraphicFramePr>
          <p:nvPr>
            <p:ph sz="half" idx="2"/>
          </p:nvPr>
        </p:nvGraphicFramePr>
        <p:xfrm>
          <a:off x="4724400" y="2011354"/>
          <a:ext cx="3581400" cy="3733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直接连接符 13"/>
          <p:cNvCxnSpPr/>
          <p:nvPr/>
        </p:nvCxnSpPr>
        <p:spPr bwMode="auto">
          <a:xfrm>
            <a:off x="1447882" y="4114782"/>
            <a:ext cx="4114692" cy="0"/>
          </a:xfrm>
          <a:prstGeom prst="line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 bwMode="auto">
          <a:xfrm>
            <a:off x="5505230" y="2895614"/>
            <a:ext cx="2819326" cy="342891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13.1  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大功率半导体器件</a:t>
            </a:r>
          </a:p>
        </p:txBody>
      </p:sp>
      <p:sp>
        <p:nvSpPr>
          <p:cNvPr id="16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13.1.2 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全控型电子电力器件</a:t>
            </a:r>
            <a:endParaRPr lang="zh-CN" altLang="en-US" sz="32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 smtClean="0"/>
              <a:t>1</a:t>
            </a:r>
            <a:r>
              <a:rPr lang="zh-CN" altLang="zh-CN" sz="2400" dirty="0" smtClean="0"/>
              <a:t>．可关断晶闸管</a:t>
            </a:r>
          </a:p>
          <a:p>
            <a:r>
              <a:rPr lang="en-US" altLang="zh-CN" sz="2400" dirty="0" smtClean="0"/>
              <a:t>2</a:t>
            </a:r>
            <a:r>
              <a:rPr lang="zh-CN" altLang="zh-CN" sz="2400" dirty="0" smtClean="0"/>
              <a:t>．电力晶体管</a:t>
            </a:r>
          </a:p>
          <a:p>
            <a:r>
              <a:rPr lang="en-US" altLang="zh-CN" sz="2400" dirty="0" smtClean="0"/>
              <a:t>3</a:t>
            </a:r>
            <a:r>
              <a:rPr lang="zh-CN" altLang="zh-CN" sz="2400" dirty="0" smtClean="0"/>
              <a:t>．绝缘栅双极晶体管（</a:t>
            </a:r>
            <a:r>
              <a:rPr lang="en-US" altLang="zh-CN" sz="2400" dirty="0" smtClean="0"/>
              <a:t>IGBT</a:t>
            </a:r>
            <a:r>
              <a:rPr lang="zh-CN" altLang="zh-CN" sz="2400" dirty="0" smtClean="0"/>
              <a:t>）</a:t>
            </a:r>
          </a:p>
        </p:txBody>
      </p:sp>
      <p:pic>
        <p:nvPicPr>
          <p:cNvPr id="11" name="图片 10" descr="3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62574" y="2971812"/>
            <a:ext cx="2724150" cy="331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zh-CN" altLang="en-US" sz="44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小结</a:t>
            </a:r>
            <a:endParaRPr lang="zh-CN" altLang="zh-CN" sz="4400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  <p:pic>
        <p:nvPicPr>
          <p:cNvPr id="7" name="图片 6" descr="7.jpg"/>
          <p:cNvPicPr>
            <a:picLocks noChangeAspect="1"/>
          </p:cNvPicPr>
          <p:nvPr/>
        </p:nvPicPr>
        <p:blipFill>
          <a:blip r:embed="rId3" cstate="print"/>
          <a:srcRect t="14445" b="11112"/>
          <a:stretch>
            <a:fillRect/>
          </a:stretch>
        </p:blipFill>
        <p:spPr>
          <a:xfrm>
            <a:off x="0" y="4419574"/>
            <a:ext cx="3324279" cy="2438426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67050" y="2209832"/>
            <a:ext cx="5791048" cy="2743128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zh-CN" sz="1800" dirty="0" smtClean="0"/>
              <a:t>大功率电力电子开关器件主要是开关工作，导通时相当于开关闭合，截止时相当于开关打开。衡量器件的参数：耐压高低，电流大小，开关频率，饱和压降，驱动特性。比较起来，</a:t>
            </a:r>
            <a:r>
              <a:rPr lang="en-US" altLang="zh-CN" sz="1800" dirty="0" smtClean="0"/>
              <a:t>IGBT</a:t>
            </a:r>
            <a:r>
              <a:rPr lang="zh-CN" altLang="zh-CN" sz="1800" dirty="0" smtClean="0"/>
              <a:t>目前性能不错，得到广泛应用。</a:t>
            </a:r>
            <a:endParaRPr lang="zh-CN" altLang="zh-CN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95318" y="4114736"/>
            <a:ext cx="6400800" cy="1752600"/>
          </a:xfrm>
        </p:spPr>
        <p:txBody>
          <a:bodyPr/>
          <a:lstStyle/>
          <a:p>
            <a:pPr indent="266700" algn="l">
              <a:spcAft>
                <a:spcPts val="0"/>
              </a:spcAft>
            </a:pP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课题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266700" algn="l">
              <a:spcAft>
                <a:spcPts val="0"/>
              </a:spcAft>
              <a:buFont typeface="Wingdings" pitchFamily="2" charset="2"/>
              <a:buChar char="l"/>
            </a:pP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13.2  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整流电路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13.2  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整流电路</a:t>
            </a:r>
          </a:p>
        </p:txBody>
      </p:sp>
      <p:sp>
        <p:nvSpPr>
          <p:cNvPr id="16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7030A0"/>
              </a:buClr>
              <a:buFont typeface="Webdings" pitchFamily="18" charset="2"/>
              <a:buChar char=""/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13.2.1</a:t>
            </a:r>
            <a:r>
              <a:rPr lang="zh-CN" altLang="zh-CN" sz="3200" dirty="0" smtClean="0">
                <a:latin typeface="微软雅黑" pitchFamily="34" charset="-122"/>
                <a:ea typeface="微软雅黑" pitchFamily="34" charset="-122"/>
                <a:cs typeface="+mn-cs"/>
              </a:rPr>
              <a:t>二极管单相半波整流电路</a:t>
            </a:r>
            <a:endParaRPr lang="zh-CN" altLang="en-US" sz="3200" dirty="0"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620546" name="Picture 2" descr="e137a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92" y="3124208"/>
            <a:ext cx="4317356" cy="2209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1981268" y="579113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800" dirty="0" smtClean="0"/>
              <a:t>单相半波整流电路</a:t>
            </a:r>
            <a:endParaRPr lang="zh-CN" altLang="en-US" sz="1800" dirty="0"/>
          </a:p>
        </p:txBody>
      </p:sp>
      <p:sp>
        <p:nvSpPr>
          <p:cNvPr id="620547" name="Rectangle 3"/>
          <p:cNvSpPr>
            <a:spLocks noChangeArrowheads="1"/>
          </p:cNvSpPr>
          <p:nvPr/>
        </p:nvSpPr>
        <p:spPr bwMode="auto">
          <a:xfrm>
            <a:off x="5638772" y="2971812"/>
            <a:ext cx="2895524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由变压器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、整流二极管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VD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及负载电阻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</a:t>
            </a:r>
            <a:r>
              <a:rPr kumimoji="0" lang="en-US" altLang="zh-CN" sz="2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组成。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zh-CN" altLang="en-US" sz="2000" dirty="0" smtClean="0">
                <a:solidFill>
                  <a:schemeClr val="accent2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变压器的作用：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一是由磁通传递能量，起高低压隔离作用；二是通过变压器降压或升压，满足负载的电压要求。</a:t>
            </a:r>
          </a:p>
          <a:p>
            <a:pPr marL="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VD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的作用：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是利用其单向导电性将交流电变为直流电。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 eaLnBrk="0" hangingPunct="0"/>
            <a:r>
              <a:rPr lang="en-US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13.2  </a:t>
            </a:r>
            <a:r>
              <a:rPr lang="zh-CN" altLang="zh-CN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  <a:cs typeface="+mj-cs"/>
              </a:rPr>
              <a:t>整流电路</a:t>
            </a:r>
          </a:p>
        </p:txBody>
      </p:sp>
      <p:sp>
        <p:nvSpPr>
          <p:cNvPr id="3553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dirty="0" smtClean="0"/>
              <a:t>（</a:t>
            </a:r>
            <a:r>
              <a:rPr lang="en-US" altLang="zh-CN" dirty="0" smtClean="0"/>
              <a:t>2</a:t>
            </a:r>
            <a:r>
              <a:rPr lang="zh-CN" altLang="zh-CN" dirty="0" smtClean="0"/>
              <a:t>）工作原理</a:t>
            </a:r>
            <a:endParaRPr lang="zh-CN" altLang="en-US" dirty="0"/>
          </a:p>
        </p:txBody>
      </p:sp>
      <p:pic>
        <p:nvPicPr>
          <p:cNvPr id="629762" name="Picture 2" descr="e137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1591848" y="3043330"/>
            <a:ext cx="1770892" cy="2214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zh-CN" altLang="zh-CN" dirty="0" smtClean="0"/>
              <a:t>（</a:t>
            </a:r>
            <a:r>
              <a:rPr lang="en-US" altLang="zh-CN" dirty="0" smtClean="0"/>
              <a:t>3</a:t>
            </a:r>
            <a:r>
              <a:rPr lang="zh-CN" altLang="zh-CN" dirty="0" smtClean="0"/>
              <a:t>）平均电压</a:t>
            </a:r>
          </a:p>
        </p:txBody>
      </p:sp>
      <p:sp>
        <p:nvSpPr>
          <p:cNvPr id="15" name="内容占位符 14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=0.45</a:t>
            </a:r>
            <a:r>
              <a:rPr lang="en-US" altLang="zh-CN" i="1" dirty="0" smtClean="0"/>
              <a:t>U</a:t>
            </a:r>
            <a:r>
              <a:rPr lang="en-US" altLang="zh-CN" baseline="-25000" dirty="0" smtClean="0"/>
              <a:t>2</a:t>
            </a:r>
            <a:r>
              <a:rPr lang="en-US" altLang="zh-CN" dirty="0" smtClean="0"/>
              <a:t> </a:t>
            </a:r>
          </a:p>
          <a:p>
            <a:r>
              <a:rPr lang="zh-CN" altLang="zh-CN" dirty="0" smtClean="0"/>
              <a:t>二极管反向电压：就是</a:t>
            </a:r>
            <a:r>
              <a:rPr lang="en-US" altLang="zh-CN" i="1" dirty="0" smtClean="0"/>
              <a:t>u</a:t>
            </a:r>
            <a:r>
              <a:rPr lang="en-US" altLang="zh-CN" baseline="-25000" dirty="0" smtClean="0"/>
              <a:t>2</a:t>
            </a:r>
            <a:r>
              <a:rPr lang="zh-CN" altLang="zh-CN" dirty="0" smtClean="0"/>
              <a:t>电压的最大值，即</a:t>
            </a:r>
          </a:p>
          <a:p>
            <a:r>
              <a:rPr lang="zh-CN" altLang="zh-CN" dirty="0" smtClean="0"/>
              <a:t> </a:t>
            </a:r>
            <a:r>
              <a:rPr lang="en-US" altLang="zh-CN" i="1" dirty="0" smtClean="0"/>
              <a:t>U</a:t>
            </a:r>
            <a:r>
              <a:rPr lang="en-US" altLang="zh-CN" baseline="-25000" dirty="0" smtClean="0"/>
              <a:t>m </a:t>
            </a:r>
            <a:endParaRPr lang="zh-CN" altLang="en-US" dirty="0"/>
          </a:p>
        </p:txBody>
      </p:sp>
      <p:sp>
        <p:nvSpPr>
          <p:cNvPr id="62976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29763" name="Object 3"/>
          <p:cNvGraphicFramePr>
            <a:graphicFrameLocks noChangeAspect="1"/>
          </p:cNvGraphicFramePr>
          <p:nvPr/>
        </p:nvGraphicFramePr>
        <p:xfrm>
          <a:off x="4648198" y="2362228"/>
          <a:ext cx="4281956" cy="914376"/>
        </p:xfrm>
        <a:graphic>
          <a:graphicData uri="http://schemas.openxmlformats.org/presentationml/2006/ole">
            <p:oleObj spid="_x0000_s629763" name="公式" r:id="rId5" imgW="1828800" imgH="393700" progId="Equation.3">
              <p:embed/>
            </p:oleObj>
          </a:graphicData>
        </a:graphic>
      </p:graphicFrame>
      <p:sp>
        <p:nvSpPr>
          <p:cNvPr id="62976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29765" name="Object 5"/>
          <p:cNvGraphicFramePr>
            <a:graphicFrameLocks noChangeAspect="1"/>
          </p:cNvGraphicFramePr>
          <p:nvPr/>
        </p:nvGraphicFramePr>
        <p:xfrm>
          <a:off x="5638772" y="4724366"/>
          <a:ext cx="1508720" cy="685782"/>
        </p:xfrm>
        <a:graphic>
          <a:graphicData uri="http://schemas.openxmlformats.org/presentationml/2006/ole">
            <p:oleObj spid="_x0000_s629765" name="公式" r:id="rId6" imgW="520474" imgH="241195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-template-24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04040"/>
        </a:accent4>
        <a:accent5>
          <a:srgbClr val="ABB8DC"/>
        </a:accent5>
        <a:accent6>
          <a:srgbClr val="B30A0B"/>
        </a:accent6>
        <a:hlink>
          <a:srgbClr val="4793C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0E0F83"/>
        </a:lt2>
        <a:accent1>
          <a:srgbClr val="4049D2"/>
        </a:accent1>
        <a:accent2>
          <a:srgbClr val="494FD9"/>
        </a:accent2>
        <a:accent3>
          <a:srgbClr val="FFFFFF"/>
        </a:accent3>
        <a:accent4>
          <a:srgbClr val="404040"/>
        </a:accent4>
        <a:accent5>
          <a:srgbClr val="AFB1E5"/>
        </a:accent5>
        <a:accent6>
          <a:srgbClr val="4147C4"/>
        </a:accent6>
        <a:hlink>
          <a:srgbClr val="757DD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4B8ACD"/>
        </a:lt2>
        <a:accent1>
          <a:srgbClr val="5C98C2"/>
        </a:accent1>
        <a:accent2>
          <a:srgbClr val="93BAD6"/>
        </a:accent2>
        <a:accent3>
          <a:srgbClr val="FFFFFF"/>
        </a:accent3>
        <a:accent4>
          <a:srgbClr val="404040"/>
        </a:accent4>
        <a:accent5>
          <a:srgbClr val="B5CADD"/>
        </a:accent5>
        <a:accent6>
          <a:srgbClr val="85A8C2"/>
        </a:accent6>
        <a:hlink>
          <a:srgbClr val="AECDE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114682"/>
        </a:lt2>
        <a:accent1>
          <a:srgbClr val="295B99"/>
        </a:accent1>
        <a:accent2>
          <a:srgbClr val="406DA6"/>
        </a:accent2>
        <a:accent3>
          <a:srgbClr val="FFFFFF"/>
        </a:accent3>
        <a:accent4>
          <a:srgbClr val="404040"/>
        </a:accent4>
        <a:accent5>
          <a:srgbClr val="ACB5CA"/>
        </a:accent5>
        <a:accent6>
          <a:srgbClr val="396296"/>
        </a:accent6>
        <a:hlink>
          <a:srgbClr val="5F84B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1984CC"/>
        </a:lt2>
        <a:accent1>
          <a:srgbClr val="0960AF"/>
        </a:accent1>
        <a:accent2>
          <a:srgbClr val="05438C"/>
        </a:accent2>
        <a:accent3>
          <a:srgbClr val="FFFFFF"/>
        </a:accent3>
        <a:accent4>
          <a:srgbClr val="404040"/>
        </a:accent4>
        <a:accent5>
          <a:srgbClr val="AAB6D4"/>
        </a:accent5>
        <a:accent6>
          <a:srgbClr val="043C7E"/>
        </a:accent6>
        <a:hlink>
          <a:srgbClr val="02306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116DE4"/>
        </a:lt2>
        <a:accent1>
          <a:srgbClr val="235CAF"/>
        </a:accent1>
        <a:accent2>
          <a:srgbClr val="54A1EE"/>
        </a:accent2>
        <a:accent3>
          <a:srgbClr val="FFFFFF"/>
        </a:accent3>
        <a:accent4>
          <a:srgbClr val="404040"/>
        </a:accent4>
        <a:accent5>
          <a:srgbClr val="ACB5D4"/>
        </a:accent5>
        <a:accent6>
          <a:srgbClr val="4B91D8"/>
        </a:accent6>
        <a:hlink>
          <a:srgbClr val="1391E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2A2637"/>
        </a:lt2>
        <a:accent1>
          <a:srgbClr val="382E46"/>
        </a:accent1>
        <a:accent2>
          <a:srgbClr val="D2A13B"/>
        </a:accent2>
        <a:accent3>
          <a:srgbClr val="FFFFFF"/>
        </a:accent3>
        <a:accent4>
          <a:srgbClr val="404040"/>
        </a:accent4>
        <a:accent5>
          <a:srgbClr val="AEADB0"/>
        </a:accent5>
        <a:accent6>
          <a:srgbClr val="BE9135"/>
        </a:accent6>
        <a:hlink>
          <a:srgbClr val="B41D4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2A2637"/>
        </a:lt2>
        <a:accent1>
          <a:srgbClr val="382E46"/>
        </a:accent1>
        <a:accent2>
          <a:srgbClr val="D2A13B"/>
        </a:accent2>
        <a:accent3>
          <a:srgbClr val="FFFFFF"/>
        </a:accent3>
        <a:accent4>
          <a:srgbClr val="404040"/>
        </a:accent4>
        <a:accent5>
          <a:srgbClr val="AEADB0"/>
        </a:accent5>
        <a:accent6>
          <a:srgbClr val="BE9135"/>
        </a:accent6>
        <a:hlink>
          <a:srgbClr val="5A3D8D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382E46"/>
        </a:lt2>
        <a:accent1>
          <a:srgbClr val="B40940"/>
        </a:accent1>
        <a:accent2>
          <a:srgbClr val="D2A13B"/>
        </a:accent2>
        <a:accent3>
          <a:srgbClr val="FFFFFF"/>
        </a:accent3>
        <a:accent4>
          <a:srgbClr val="404040"/>
        </a:accent4>
        <a:accent5>
          <a:srgbClr val="D6AAAF"/>
        </a:accent5>
        <a:accent6>
          <a:srgbClr val="BE9135"/>
        </a:accent6>
        <a:hlink>
          <a:srgbClr val="5A3D8D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powerpoint-template-24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1_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powerpoint-template-24 1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04040"/>
        </a:accent4>
        <a:accent5>
          <a:srgbClr val="ABB8DC"/>
        </a:accent5>
        <a:accent6>
          <a:srgbClr val="B30A0B"/>
        </a:accent6>
        <a:hlink>
          <a:srgbClr val="4793C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2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3">
        <a:dk1>
          <a:srgbClr val="4D4D4D"/>
        </a:dk1>
        <a:lt1>
          <a:srgbClr val="FFFFFF"/>
        </a:lt1>
        <a:dk2>
          <a:srgbClr val="4D4D4D"/>
        </a:dk2>
        <a:lt2>
          <a:srgbClr val="0E0F83"/>
        </a:lt2>
        <a:accent1>
          <a:srgbClr val="4049D2"/>
        </a:accent1>
        <a:accent2>
          <a:srgbClr val="494FD9"/>
        </a:accent2>
        <a:accent3>
          <a:srgbClr val="FFFFFF"/>
        </a:accent3>
        <a:accent4>
          <a:srgbClr val="404040"/>
        </a:accent4>
        <a:accent5>
          <a:srgbClr val="AFB1E5"/>
        </a:accent5>
        <a:accent6>
          <a:srgbClr val="4147C4"/>
        </a:accent6>
        <a:hlink>
          <a:srgbClr val="757DD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4">
        <a:dk1>
          <a:srgbClr val="4D4D4D"/>
        </a:dk1>
        <a:lt1>
          <a:srgbClr val="FFFFFF"/>
        </a:lt1>
        <a:dk2>
          <a:srgbClr val="4D4D4D"/>
        </a:dk2>
        <a:lt2>
          <a:srgbClr val="4B8ACD"/>
        </a:lt2>
        <a:accent1>
          <a:srgbClr val="5C98C2"/>
        </a:accent1>
        <a:accent2>
          <a:srgbClr val="93BAD6"/>
        </a:accent2>
        <a:accent3>
          <a:srgbClr val="FFFFFF"/>
        </a:accent3>
        <a:accent4>
          <a:srgbClr val="404040"/>
        </a:accent4>
        <a:accent5>
          <a:srgbClr val="B5CADD"/>
        </a:accent5>
        <a:accent6>
          <a:srgbClr val="85A8C2"/>
        </a:accent6>
        <a:hlink>
          <a:srgbClr val="AECDE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5">
        <a:dk1>
          <a:srgbClr val="4D4D4D"/>
        </a:dk1>
        <a:lt1>
          <a:srgbClr val="FFFFFF"/>
        </a:lt1>
        <a:dk2>
          <a:srgbClr val="4D4D4D"/>
        </a:dk2>
        <a:lt2>
          <a:srgbClr val="114682"/>
        </a:lt2>
        <a:accent1>
          <a:srgbClr val="295B99"/>
        </a:accent1>
        <a:accent2>
          <a:srgbClr val="406DA6"/>
        </a:accent2>
        <a:accent3>
          <a:srgbClr val="FFFFFF"/>
        </a:accent3>
        <a:accent4>
          <a:srgbClr val="404040"/>
        </a:accent4>
        <a:accent5>
          <a:srgbClr val="ACB5CA"/>
        </a:accent5>
        <a:accent6>
          <a:srgbClr val="396296"/>
        </a:accent6>
        <a:hlink>
          <a:srgbClr val="5F84B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6">
        <a:dk1>
          <a:srgbClr val="4D4D4D"/>
        </a:dk1>
        <a:lt1>
          <a:srgbClr val="FFFFFF"/>
        </a:lt1>
        <a:dk2>
          <a:srgbClr val="4D4D4D"/>
        </a:dk2>
        <a:lt2>
          <a:srgbClr val="1984CC"/>
        </a:lt2>
        <a:accent1>
          <a:srgbClr val="0960AF"/>
        </a:accent1>
        <a:accent2>
          <a:srgbClr val="05438C"/>
        </a:accent2>
        <a:accent3>
          <a:srgbClr val="FFFFFF"/>
        </a:accent3>
        <a:accent4>
          <a:srgbClr val="404040"/>
        </a:accent4>
        <a:accent5>
          <a:srgbClr val="AAB6D4"/>
        </a:accent5>
        <a:accent6>
          <a:srgbClr val="043C7E"/>
        </a:accent6>
        <a:hlink>
          <a:srgbClr val="02306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7">
        <a:dk1>
          <a:srgbClr val="4D4D4D"/>
        </a:dk1>
        <a:lt1>
          <a:srgbClr val="FFFFFF"/>
        </a:lt1>
        <a:dk2>
          <a:srgbClr val="4D4D4D"/>
        </a:dk2>
        <a:lt2>
          <a:srgbClr val="116DE4"/>
        </a:lt2>
        <a:accent1>
          <a:srgbClr val="235CAF"/>
        </a:accent1>
        <a:accent2>
          <a:srgbClr val="54A1EE"/>
        </a:accent2>
        <a:accent3>
          <a:srgbClr val="FFFFFF"/>
        </a:accent3>
        <a:accent4>
          <a:srgbClr val="404040"/>
        </a:accent4>
        <a:accent5>
          <a:srgbClr val="ACB5D4"/>
        </a:accent5>
        <a:accent6>
          <a:srgbClr val="4B91D8"/>
        </a:accent6>
        <a:hlink>
          <a:srgbClr val="1391E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8">
        <a:dk1>
          <a:srgbClr val="4D4D4D"/>
        </a:dk1>
        <a:lt1>
          <a:srgbClr val="FFFFFF"/>
        </a:lt1>
        <a:dk2>
          <a:srgbClr val="4D4D4D"/>
        </a:dk2>
        <a:lt2>
          <a:srgbClr val="2A2637"/>
        </a:lt2>
        <a:accent1>
          <a:srgbClr val="382E46"/>
        </a:accent1>
        <a:accent2>
          <a:srgbClr val="D2A13B"/>
        </a:accent2>
        <a:accent3>
          <a:srgbClr val="FFFFFF"/>
        </a:accent3>
        <a:accent4>
          <a:srgbClr val="404040"/>
        </a:accent4>
        <a:accent5>
          <a:srgbClr val="AEADB0"/>
        </a:accent5>
        <a:accent6>
          <a:srgbClr val="BE9135"/>
        </a:accent6>
        <a:hlink>
          <a:srgbClr val="B41D4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9">
        <a:dk1>
          <a:srgbClr val="4D4D4D"/>
        </a:dk1>
        <a:lt1>
          <a:srgbClr val="FFFFFF"/>
        </a:lt1>
        <a:dk2>
          <a:srgbClr val="4D4D4D"/>
        </a:dk2>
        <a:lt2>
          <a:srgbClr val="2A2637"/>
        </a:lt2>
        <a:accent1>
          <a:srgbClr val="382E46"/>
        </a:accent1>
        <a:accent2>
          <a:srgbClr val="D2A13B"/>
        </a:accent2>
        <a:accent3>
          <a:srgbClr val="FFFFFF"/>
        </a:accent3>
        <a:accent4>
          <a:srgbClr val="404040"/>
        </a:accent4>
        <a:accent5>
          <a:srgbClr val="AEADB0"/>
        </a:accent5>
        <a:accent6>
          <a:srgbClr val="BE9135"/>
        </a:accent6>
        <a:hlink>
          <a:srgbClr val="5A3D8D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10">
        <a:dk1>
          <a:srgbClr val="4D4D4D"/>
        </a:dk1>
        <a:lt1>
          <a:srgbClr val="FFFFFF"/>
        </a:lt1>
        <a:dk2>
          <a:srgbClr val="4D4D4D"/>
        </a:dk2>
        <a:lt2>
          <a:srgbClr val="382E46"/>
        </a:lt2>
        <a:accent1>
          <a:srgbClr val="B40940"/>
        </a:accent1>
        <a:accent2>
          <a:srgbClr val="D2A13B"/>
        </a:accent2>
        <a:accent3>
          <a:srgbClr val="FFFFFF"/>
        </a:accent3>
        <a:accent4>
          <a:srgbClr val="404040"/>
        </a:accent4>
        <a:accent5>
          <a:srgbClr val="D6AAAF"/>
        </a:accent5>
        <a:accent6>
          <a:srgbClr val="BE9135"/>
        </a:accent6>
        <a:hlink>
          <a:srgbClr val="5A3D8D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5829</TotalTime>
  <Pages>0</Pages>
  <Words>2084</Words>
  <Characters>0</Characters>
  <Application>Microsoft Office PowerPoint</Application>
  <DocSecurity>0</DocSecurity>
  <PresentationFormat>全屏显示(4:3)</PresentationFormat>
  <Lines>0</Lines>
  <Paragraphs>215</Paragraphs>
  <Slides>34</Slides>
  <Notes>34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powerpoint-template-24</vt:lpstr>
      <vt:lpstr>1_powerpoint-template-24</vt:lpstr>
      <vt:lpstr>公式</vt:lpstr>
      <vt:lpstr>位图图像</vt:lpstr>
      <vt:lpstr>第十三章　电力电子技术应用</vt:lpstr>
      <vt:lpstr>13.1.1晶闸管</vt:lpstr>
      <vt:lpstr>13.1.1晶闸管</vt:lpstr>
      <vt:lpstr>幻灯片 4</vt:lpstr>
      <vt:lpstr>13.1.2 全控型电子电力器件</vt:lpstr>
      <vt:lpstr>幻灯片 6</vt:lpstr>
      <vt:lpstr>幻灯片 7</vt:lpstr>
      <vt:lpstr>13.2.1二极管单相半波整流电路</vt:lpstr>
      <vt:lpstr>幻灯片 9</vt:lpstr>
      <vt:lpstr>13.2.2  二极管单相桥式整流电路</vt:lpstr>
      <vt:lpstr>13.2.3  三相全波整流电路</vt:lpstr>
      <vt:lpstr>幻灯片 12</vt:lpstr>
      <vt:lpstr>13.2.4 单相桥式半控整流电路</vt:lpstr>
      <vt:lpstr>幻灯片 14</vt:lpstr>
      <vt:lpstr>幻灯片 15</vt:lpstr>
      <vt:lpstr>幻灯片 16</vt:lpstr>
      <vt:lpstr>2、电感滤波</vt:lpstr>
      <vt:lpstr>幻灯片 18</vt:lpstr>
      <vt:lpstr>幻灯片 19</vt:lpstr>
      <vt:lpstr>13.4.1 降压型直流斩波器</vt:lpstr>
      <vt:lpstr>两种控制方式</vt:lpstr>
      <vt:lpstr>2.应用电路</vt:lpstr>
      <vt:lpstr>13.4.2 升压斩波器</vt:lpstr>
      <vt:lpstr>13.4.3 开关电源</vt:lpstr>
      <vt:lpstr>幻灯片 25</vt:lpstr>
      <vt:lpstr>幻灯片 26</vt:lpstr>
      <vt:lpstr>13.5.1 脉宽调制技术</vt:lpstr>
      <vt:lpstr>13.5.2   PWM控制技术的基本原理</vt:lpstr>
      <vt:lpstr>13.5.3 单相桥式PWM逆变电路</vt:lpstr>
      <vt:lpstr>2．双极性PWM控制原理</vt:lpstr>
      <vt:lpstr>13.6.1变频器的组成</vt:lpstr>
      <vt:lpstr>13.6.2 变频器的基本功能</vt:lpstr>
      <vt:lpstr>13.6.3 变频器应用</vt:lpstr>
      <vt:lpstr>幻灯片 34</vt:lpstr>
    </vt:vector>
  </TitlesOfParts>
  <Manager/>
  <Company>Templates</Company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直流电路 1.1 电路的组成 1.2 电路基本物理量 1.3 电阻</dc:title>
  <dc:subject/>
  <dc:creator/>
  <cp:keywords/>
  <dc:description/>
  <cp:lastModifiedBy>hepsh</cp:lastModifiedBy>
  <cp:revision>1045</cp:revision>
  <cp:lastPrinted>1899-12-30T00:00:00Z</cp:lastPrinted>
  <dcterms:created xsi:type="dcterms:W3CDTF">2007-01-28T20:13:27Z</dcterms:created>
  <dcterms:modified xsi:type="dcterms:W3CDTF">2012-04-24T01:35:21Z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2052-6.6.0.2877</vt:lpwstr>
  </property>
</Properties>
</file>