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heme/themeOverride1.xml" ContentType="application/vnd.openxmlformats-officedocument.themeOverride+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diagrams/layout5.xml" ContentType="application/vnd.openxmlformats-officedocument.drawingml.diagramLayout+xml"/>
  <Override PartName="/ppt/diagrams/data6.xml" ContentType="application/vnd.openxmlformats-officedocument.drawingml.diagramData+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diagrams/data2.xml" ContentType="application/vnd.openxmlformats-officedocument.drawingml.diagramData+xml"/>
  <Override PartName="/ppt/slides/slide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diagrams/colors2.xml" ContentType="application/vnd.openxmlformats-officedocument.drawingml.diagramColors+xml"/>
  <Override PartName="/ppt/diagrams/drawing3.xml" ContentType="application/vnd.ms-office.drawingml.diagramDrawing+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notesSlides/notesSlide19.xml" ContentType="application/vnd.openxmlformats-officedocument.presentationml.notesSlid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diagrams/quickStyle1.xml" ContentType="application/vnd.openxmlformats-officedocument.drawingml.diagramStyle+xml"/>
  <Override PartName="/ppt/notesSlides/notesSlide17.xml" ContentType="application/vnd.openxmlformats-officedocument.presentationml.notesSlide+xml"/>
  <Override PartName="/ppt/theme/themeOverride4.xml" ContentType="application/vnd.openxmlformats-officedocument.themeOverr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heme/themeOverride2.xml" ContentType="application/vnd.openxmlformats-officedocument.themeOverride+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diagrams/layout6.xml" ContentType="application/vnd.openxmlformats-officedocument.drawingml.diagram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diagrams/layout4.xml" ContentType="application/vnd.openxmlformats-officedocument.drawingml.diagramLayout+xml"/>
  <Override PartName="/ppt/notesSlides/notesSlide3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diagrams/layout2.xml" ContentType="application/vnd.openxmlformats-officedocument.drawingml.diagramLayout+xml"/>
  <Override PartName="/ppt/notesSlides/notesSlide20.xml" ContentType="application/vnd.openxmlformats-officedocument.presentationml.notesSlide+xml"/>
  <Override PartName="/ppt/diagrams/data5.xml" ContentType="application/vnd.openxmlformats-officedocument.drawingml.diagramData+xml"/>
  <Override PartName="/ppt/notesSlides/notesSlide31.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diagrams/colors5.xml" ContentType="application/vnd.openxmlformats-officedocument.drawingml.diagramColors+xml"/>
  <Override PartName="/ppt/diagrams/drawing6.xml" ContentType="application/vnd.ms-office.drawingml.diagramDrawing+xml"/>
  <Override PartName="/ppt/slides/slide8.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ppt/diagrams/quickStyle6.xml" ContentType="application/vnd.openxmlformats-officedocument.drawingml.diagramStyl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Default Extension="wmf" ContentType="image/x-wmf"/>
  <Override PartName="/ppt/notesSlides/notesSlide18.xml" ContentType="application/vnd.openxmlformats-officedocument.presentationml.notesSlide+xml"/>
  <Override PartName="/ppt/theme/themeOverride3.xml" ContentType="application/vnd.openxmlformats-officedocument.themeOverr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diagrams/layout3.xml" ContentType="application/vnd.openxmlformats-officedocument.drawingml.diagramLayout+xml"/>
  <Override PartName="/ppt/notesSlides/notesSlide21.xml" ContentType="application/vnd.openxmlformats-officedocument.presentationml.notesSlide+xml"/>
  <Override PartName="/ppt/diagrams/data4.xml" ContentType="application/vnd.openxmlformats-officedocument.drawingml.diagramData+xml"/>
  <Override PartName="/ppt/notesSlides/notesSlide10.xml" ContentType="application/vnd.openxmlformats-officedocument.presentationml.notesSlide+xml"/>
  <Override PartName="/ppt/diagrams/colors6.xml" ContentType="application/vnd.openxmlformats-officedocument.drawingml.diagramColors+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drawing5.xml" ContentType="application/vnd.ms-office.drawingml.diagramDrawing+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4" r:id="rId2"/>
  </p:sldMasterIdLst>
  <p:notesMasterIdLst>
    <p:notesMasterId r:id="rId37"/>
  </p:notesMasterIdLst>
  <p:sldIdLst>
    <p:sldId id="256" r:id="rId3"/>
    <p:sldId id="430" r:id="rId4"/>
    <p:sldId id="453" r:id="rId5"/>
    <p:sldId id="454" r:id="rId6"/>
    <p:sldId id="455" r:id="rId7"/>
    <p:sldId id="456" r:id="rId8"/>
    <p:sldId id="457" r:id="rId9"/>
    <p:sldId id="458" r:id="rId10"/>
    <p:sldId id="459" r:id="rId11"/>
    <p:sldId id="452" r:id="rId12"/>
    <p:sldId id="460" r:id="rId13"/>
    <p:sldId id="461" r:id="rId14"/>
    <p:sldId id="462" r:id="rId15"/>
    <p:sldId id="463" r:id="rId16"/>
    <p:sldId id="464" r:id="rId17"/>
    <p:sldId id="465" r:id="rId18"/>
    <p:sldId id="466" r:id="rId19"/>
    <p:sldId id="467" r:id="rId20"/>
    <p:sldId id="468" r:id="rId21"/>
    <p:sldId id="469" r:id="rId22"/>
    <p:sldId id="470" r:id="rId23"/>
    <p:sldId id="471" r:id="rId24"/>
    <p:sldId id="472" r:id="rId25"/>
    <p:sldId id="473" r:id="rId26"/>
    <p:sldId id="474" r:id="rId27"/>
    <p:sldId id="475" r:id="rId28"/>
    <p:sldId id="476" r:id="rId29"/>
    <p:sldId id="477" r:id="rId30"/>
    <p:sldId id="478" r:id="rId31"/>
    <p:sldId id="479" r:id="rId32"/>
    <p:sldId id="480" r:id="rId33"/>
    <p:sldId id="482" r:id="rId34"/>
    <p:sldId id="483" r:id="rId35"/>
    <p:sldId id="484" r:id="rId36"/>
  </p:sldIdLst>
  <p:sldSz cx="9144000" cy="6858000" type="screen4x3"/>
  <p:notesSz cx="6858000" cy="9144000"/>
  <p:defaultTextStyle>
    <a:defPPr>
      <a:defRPr lang="en-US"/>
    </a:defPPr>
    <a:lvl1pPr algn="ctr" rtl="0" fontAlgn="base">
      <a:spcBef>
        <a:spcPct val="0"/>
      </a:spcBef>
      <a:spcAft>
        <a:spcPct val="0"/>
      </a:spcAft>
      <a:defRPr sz="2400" kern="1200">
        <a:solidFill>
          <a:schemeClr val="tx1"/>
        </a:solidFill>
        <a:latin typeface="Arial" pitchFamily="34" charset="0"/>
        <a:ea typeface="+mn-ea"/>
        <a:cs typeface="+mn-cs"/>
      </a:defRPr>
    </a:lvl1pPr>
    <a:lvl2pPr marL="457200" algn="ctr" rtl="0" fontAlgn="base">
      <a:spcBef>
        <a:spcPct val="0"/>
      </a:spcBef>
      <a:spcAft>
        <a:spcPct val="0"/>
      </a:spcAft>
      <a:defRPr sz="2400" kern="1200">
        <a:solidFill>
          <a:schemeClr val="tx1"/>
        </a:solidFill>
        <a:latin typeface="Arial" pitchFamily="34" charset="0"/>
        <a:ea typeface="+mn-ea"/>
        <a:cs typeface="+mn-cs"/>
      </a:defRPr>
    </a:lvl2pPr>
    <a:lvl3pPr marL="914400" algn="ctr" rtl="0" fontAlgn="base">
      <a:spcBef>
        <a:spcPct val="0"/>
      </a:spcBef>
      <a:spcAft>
        <a:spcPct val="0"/>
      </a:spcAft>
      <a:defRPr sz="2400" kern="1200">
        <a:solidFill>
          <a:schemeClr val="tx1"/>
        </a:solidFill>
        <a:latin typeface="Arial" pitchFamily="34" charset="0"/>
        <a:ea typeface="+mn-ea"/>
        <a:cs typeface="+mn-cs"/>
      </a:defRPr>
    </a:lvl3pPr>
    <a:lvl4pPr marL="1371600" algn="ctr" rtl="0" fontAlgn="base">
      <a:spcBef>
        <a:spcPct val="0"/>
      </a:spcBef>
      <a:spcAft>
        <a:spcPct val="0"/>
      </a:spcAft>
      <a:defRPr sz="2400" kern="1200">
        <a:solidFill>
          <a:schemeClr val="tx1"/>
        </a:solidFill>
        <a:latin typeface="Arial" pitchFamily="34" charset="0"/>
        <a:ea typeface="+mn-ea"/>
        <a:cs typeface="+mn-cs"/>
      </a:defRPr>
    </a:lvl4pPr>
    <a:lvl5pPr marL="1828800" algn="ctr" rtl="0" fontAlgn="base">
      <a:spcBef>
        <a:spcPct val="0"/>
      </a:spcBef>
      <a:spcAft>
        <a:spcPct val="0"/>
      </a:spcAft>
      <a:defRPr sz="2400" kern="1200">
        <a:solidFill>
          <a:schemeClr val="tx1"/>
        </a:solidFill>
        <a:latin typeface="Arial" pitchFamily="34" charset="0"/>
        <a:ea typeface="+mn-ea"/>
        <a:cs typeface="+mn-cs"/>
      </a:defRPr>
    </a:lvl5pPr>
    <a:lvl6pPr marL="2286000" algn="l" defTabSz="914400" rtl="0" eaLnBrk="1" latinLnBrk="0" hangingPunct="1">
      <a:defRPr sz="2400" kern="1200">
        <a:solidFill>
          <a:schemeClr val="tx1"/>
        </a:solidFill>
        <a:latin typeface="Arial" pitchFamily="34" charset="0"/>
        <a:ea typeface="+mn-ea"/>
        <a:cs typeface="+mn-cs"/>
      </a:defRPr>
    </a:lvl6pPr>
    <a:lvl7pPr marL="2743200" algn="l" defTabSz="914400" rtl="0" eaLnBrk="1" latinLnBrk="0" hangingPunct="1">
      <a:defRPr sz="2400" kern="1200">
        <a:solidFill>
          <a:schemeClr val="tx1"/>
        </a:solidFill>
        <a:latin typeface="Arial" pitchFamily="34" charset="0"/>
        <a:ea typeface="+mn-ea"/>
        <a:cs typeface="+mn-cs"/>
      </a:defRPr>
    </a:lvl7pPr>
    <a:lvl8pPr marL="3200400" algn="l" defTabSz="914400" rtl="0" eaLnBrk="1" latinLnBrk="0" hangingPunct="1">
      <a:defRPr sz="2400" kern="1200">
        <a:solidFill>
          <a:schemeClr val="tx1"/>
        </a:solidFill>
        <a:latin typeface="Arial" pitchFamily="34" charset="0"/>
        <a:ea typeface="+mn-ea"/>
        <a:cs typeface="+mn-cs"/>
      </a:defRPr>
    </a:lvl8pPr>
    <a:lvl9pPr marL="3657600" algn="l" defTabSz="914400" rtl="0" eaLnBrk="1" latinLnBrk="0" hangingPunct="1">
      <a:defRPr sz="2400"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984CC"/>
    <a:srgbClr val="03136A"/>
    <a:srgbClr val="35759D"/>
    <a:srgbClr val="35B19D"/>
    <a:srgbClr val="000000"/>
    <a:srgbClr val="FFFF00"/>
    <a:srgbClr val="B3D3EA"/>
    <a:srgbClr val="78ADCD"/>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5" autoAdjust="0"/>
  </p:normalViewPr>
  <p:slideViewPr>
    <p:cSldViewPr>
      <p:cViewPr varScale="1">
        <p:scale>
          <a:sx n="101" d="100"/>
          <a:sy n="101" d="100"/>
        </p:scale>
        <p:origin x="-258" y="-84"/>
      </p:cViewPr>
      <p:guideLst>
        <p:guide orient="horz" pos="2160"/>
        <p:guide pos="2880"/>
      </p:guideLst>
    </p:cSldViewPr>
  </p:slideViewPr>
  <p:outlineViewPr>
    <p:cViewPr>
      <p:scale>
        <a:sx n="33" d="100"/>
        <a:sy n="33" d="100"/>
      </p:scale>
      <p:origin x="0" y="13104"/>
    </p:cViewPr>
  </p:outlineViewPr>
  <p:notesTextViewPr>
    <p:cViewPr>
      <p:scale>
        <a:sx n="100" d="100"/>
        <a:sy n="100" d="100"/>
      </p:scale>
      <p:origin x="0" y="0"/>
    </p:cViewPr>
  </p:notesTextViewPr>
  <p:gridSpacing cx="78027213" cy="78027213"/>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diagrams/colors1.xml><?xml version="1.0" encoding="utf-8"?>
<dgm:colorsDef xmlns:dgm="http://schemas.openxmlformats.org/drawingml/2006/diagram" xmlns:a="http://schemas.openxmlformats.org/drawingml/2006/main" uniqueId="urn:microsoft.com/office/officeart/2005/8/colors/accent5_1">
  <dgm:title val=""/>
  <dgm:desc val=""/>
  <dgm:catLst>
    <dgm:cat type="accent5" pri="11100"/>
  </dgm:catLst>
  <dgm:styleLbl name="node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5">
        <a:shade val="80000"/>
      </a:schemeClr>
    </dgm:linClrLst>
    <dgm:effectClrLst/>
    <dgm:txLinClrLst/>
    <dgm:txFillClrLst/>
    <dgm:txEffectClrLst/>
  </dgm:styleLbl>
  <dgm:styleLbl name="node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f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align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b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dgm:txEffectClrLst/>
  </dgm:styleLbl>
  <dgm:styleLbl name="parChTrans2D2">
    <dgm:fillClrLst meth="repeat">
      <a:schemeClr val="accent5"/>
    </dgm:fillClrLst>
    <dgm:linClrLst meth="repeat">
      <a:schemeClr val="accent5"/>
    </dgm:linClrLst>
    <dgm:effectClrLst/>
    <dgm:txLinClrLst/>
    <dgm:txFillClrLst/>
    <dgm:txEffectClrLst/>
  </dgm:styleLbl>
  <dgm:styleLbl name="parChTrans2D3">
    <dgm:fillClrLst meth="repeat">
      <a:schemeClr val="accent5"/>
    </dgm:fillClrLst>
    <dgm:linClrLst meth="repeat">
      <a:schemeClr val="accent5"/>
    </dgm:linClrLst>
    <dgm:effectClrLst/>
    <dgm:txLinClrLst/>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con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align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trAlignAcc1">
    <dgm:fillClrLst meth="repeat">
      <a:schemeClr val="accent5">
        <a:alpha val="40000"/>
        <a:tint val="40000"/>
      </a:schemeClr>
    </dgm:fillClrLst>
    <dgm:linClrLst meth="repeat">
      <a:schemeClr val="accent5"/>
    </dgm:linClrLst>
    <dgm:effectClrLst/>
    <dgm:txLinClrLst/>
    <dgm:txFillClrLst meth="repeat">
      <a:schemeClr val="dk1"/>
    </dgm:txFillClrLst>
    <dgm:txEffectClrLst/>
  </dgm:styleLbl>
  <dgm:styleLbl name="b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fgAcc0">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2">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3">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4">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5_1">
  <dgm:title val=""/>
  <dgm:desc val=""/>
  <dgm:catLst>
    <dgm:cat type="accent5" pri="11100"/>
  </dgm:catLst>
  <dgm:styleLbl name="node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5">
        <a:shade val="80000"/>
      </a:schemeClr>
    </dgm:linClrLst>
    <dgm:effectClrLst/>
    <dgm:txLinClrLst/>
    <dgm:txFillClrLst/>
    <dgm:txEffectClrLst/>
  </dgm:styleLbl>
  <dgm:styleLbl name="node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f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align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b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dgm:txEffectClrLst/>
  </dgm:styleLbl>
  <dgm:styleLbl name="parChTrans2D2">
    <dgm:fillClrLst meth="repeat">
      <a:schemeClr val="accent5"/>
    </dgm:fillClrLst>
    <dgm:linClrLst meth="repeat">
      <a:schemeClr val="accent5"/>
    </dgm:linClrLst>
    <dgm:effectClrLst/>
    <dgm:txLinClrLst/>
    <dgm:txFillClrLst/>
    <dgm:txEffectClrLst/>
  </dgm:styleLbl>
  <dgm:styleLbl name="parChTrans2D3">
    <dgm:fillClrLst meth="repeat">
      <a:schemeClr val="accent5"/>
    </dgm:fillClrLst>
    <dgm:linClrLst meth="repeat">
      <a:schemeClr val="accent5"/>
    </dgm:linClrLst>
    <dgm:effectClrLst/>
    <dgm:txLinClrLst/>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con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align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trAlignAcc1">
    <dgm:fillClrLst meth="repeat">
      <a:schemeClr val="accent5">
        <a:alpha val="40000"/>
        <a:tint val="40000"/>
      </a:schemeClr>
    </dgm:fillClrLst>
    <dgm:linClrLst meth="repeat">
      <a:schemeClr val="accent5"/>
    </dgm:linClrLst>
    <dgm:effectClrLst/>
    <dgm:txLinClrLst/>
    <dgm:txFillClrLst meth="repeat">
      <a:schemeClr val="dk1"/>
    </dgm:txFillClrLst>
    <dgm:txEffectClrLst/>
  </dgm:styleLbl>
  <dgm:styleLbl name="b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fgAcc0">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2">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3">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4">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5_1">
  <dgm:title val=""/>
  <dgm:desc val=""/>
  <dgm:catLst>
    <dgm:cat type="accent5" pri="11100"/>
  </dgm:catLst>
  <dgm:styleLbl name="node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5">
        <a:shade val="80000"/>
      </a:schemeClr>
    </dgm:linClrLst>
    <dgm:effectClrLst/>
    <dgm:txLinClrLst/>
    <dgm:txFillClrLst/>
    <dgm:txEffectClrLst/>
  </dgm:styleLbl>
  <dgm:styleLbl name="node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f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align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b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dgm:txEffectClrLst/>
  </dgm:styleLbl>
  <dgm:styleLbl name="parChTrans2D2">
    <dgm:fillClrLst meth="repeat">
      <a:schemeClr val="accent5"/>
    </dgm:fillClrLst>
    <dgm:linClrLst meth="repeat">
      <a:schemeClr val="accent5"/>
    </dgm:linClrLst>
    <dgm:effectClrLst/>
    <dgm:txLinClrLst/>
    <dgm:txFillClrLst/>
    <dgm:txEffectClrLst/>
  </dgm:styleLbl>
  <dgm:styleLbl name="parChTrans2D3">
    <dgm:fillClrLst meth="repeat">
      <a:schemeClr val="accent5"/>
    </dgm:fillClrLst>
    <dgm:linClrLst meth="repeat">
      <a:schemeClr val="accent5"/>
    </dgm:linClrLst>
    <dgm:effectClrLst/>
    <dgm:txLinClrLst/>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con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align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trAlignAcc1">
    <dgm:fillClrLst meth="repeat">
      <a:schemeClr val="accent5">
        <a:alpha val="40000"/>
        <a:tint val="40000"/>
      </a:schemeClr>
    </dgm:fillClrLst>
    <dgm:linClrLst meth="repeat">
      <a:schemeClr val="accent5"/>
    </dgm:linClrLst>
    <dgm:effectClrLst/>
    <dgm:txLinClrLst/>
    <dgm:txFillClrLst meth="repeat">
      <a:schemeClr val="dk1"/>
    </dgm:txFillClrLst>
    <dgm:txEffectClrLst/>
  </dgm:styleLbl>
  <dgm:styleLbl name="b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fgAcc0">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2">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3">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4">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5_1">
  <dgm:title val=""/>
  <dgm:desc val=""/>
  <dgm:catLst>
    <dgm:cat type="accent5" pri="11100"/>
  </dgm:catLst>
  <dgm:styleLbl name="node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5">
        <a:shade val="80000"/>
      </a:schemeClr>
    </dgm:linClrLst>
    <dgm:effectClrLst/>
    <dgm:txLinClrLst/>
    <dgm:txFillClrLst/>
    <dgm:txEffectClrLst/>
  </dgm:styleLbl>
  <dgm:styleLbl name="node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f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align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b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dgm:txEffectClrLst/>
  </dgm:styleLbl>
  <dgm:styleLbl name="parChTrans2D2">
    <dgm:fillClrLst meth="repeat">
      <a:schemeClr val="accent5"/>
    </dgm:fillClrLst>
    <dgm:linClrLst meth="repeat">
      <a:schemeClr val="accent5"/>
    </dgm:linClrLst>
    <dgm:effectClrLst/>
    <dgm:txLinClrLst/>
    <dgm:txFillClrLst/>
    <dgm:txEffectClrLst/>
  </dgm:styleLbl>
  <dgm:styleLbl name="parChTrans2D3">
    <dgm:fillClrLst meth="repeat">
      <a:schemeClr val="accent5"/>
    </dgm:fillClrLst>
    <dgm:linClrLst meth="repeat">
      <a:schemeClr val="accent5"/>
    </dgm:linClrLst>
    <dgm:effectClrLst/>
    <dgm:txLinClrLst/>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con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align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trAlignAcc1">
    <dgm:fillClrLst meth="repeat">
      <a:schemeClr val="accent5">
        <a:alpha val="40000"/>
        <a:tint val="40000"/>
      </a:schemeClr>
    </dgm:fillClrLst>
    <dgm:linClrLst meth="repeat">
      <a:schemeClr val="accent5"/>
    </dgm:linClrLst>
    <dgm:effectClrLst/>
    <dgm:txLinClrLst/>
    <dgm:txFillClrLst meth="repeat">
      <a:schemeClr val="dk1"/>
    </dgm:txFillClrLst>
    <dgm:txEffectClrLst/>
  </dgm:styleLbl>
  <dgm:styleLbl name="b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fgAcc0">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2">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3">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4">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D08741F-EF05-4292-9A48-34726A161890}" type="doc">
      <dgm:prSet loTypeId="urn:microsoft.com/office/officeart/2005/8/layout/bProcess3" loCatId="process" qsTypeId="urn:microsoft.com/office/officeart/2005/8/quickstyle/simple5" qsCatId="simple" csTypeId="urn:microsoft.com/office/officeart/2005/8/colors/accent5_1" csCatId="accent5" phldr="1"/>
      <dgm:spPr/>
      <dgm:t>
        <a:bodyPr/>
        <a:lstStyle/>
        <a:p>
          <a:endParaRPr lang="zh-CN" altLang="en-US"/>
        </a:p>
      </dgm:t>
    </dgm:pt>
    <dgm:pt modelId="{95F030F4-5127-4333-BBB1-7DDEBCB1EEBF}">
      <dgm:prSet phldrT="[文本]"/>
      <dgm:spPr/>
      <dgm:t>
        <a:bodyPr/>
        <a:lstStyle/>
        <a:p>
          <a:r>
            <a:rPr lang="zh-CN" altLang="zh-CN" dirty="0" smtClean="0"/>
            <a:t>旋转磁场转动</a:t>
          </a:r>
          <a:endParaRPr lang="zh-CN" altLang="en-US" dirty="0"/>
        </a:p>
      </dgm:t>
    </dgm:pt>
    <dgm:pt modelId="{492DC0BA-C13C-4A0D-A84C-F754C0D1EAE5}" type="parTrans" cxnId="{7BDE9E96-3639-48C5-925F-E090776EB3FD}">
      <dgm:prSet/>
      <dgm:spPr/>
      <dgm:t>
        <a:bodyPr/>
        <a:lstStyle/>
        <a:p>
          <a:endParaRPr lang="zh-CN" altLang="en-US"/>
        </a:p>
      </dgm:t>
    </dgm:pt>
    <dgm:pt modelId="{425C0ED7-11CC-4162-AC15-956C9C274069}" type="sibTrans" cxnId="{7BDE9E96-3639-48C5-925F-E090776EB3FD}">
      <dgm:prSet>
        <dgm:style>
          <a:lnRef idx="2">
            <a:schemeClr val="accent5"/>
          </a:lnRef>
          <a:fillRef idx="0">
            <a:schemeClr val="accent5"/>
          </a:fillRef>
          <a:effectRef idx="1">
            <a:schemeClr val="accent5"/>
          </a:effectRef>
          <a:fontRef idx="minor">
            <a:schemeClr val="tx1"/>
          </a:fontRef>
        </dgm:style>
      </dgm:prSet>
      <dgm:spPr/>
      <dgm:t>
        <a:bodyPr/>
        <a:lstStyle/>
        <a:p>
          <a:endParaRPr lang="zh-CN" altLang="en-US"/>
        </a:p>
      </dgm:t>
    </dgm:pt>
    <dgm:pt modelId="{30FF5D76-4A67-472A-8D12-6E08321BEEA9}">
      <dgm:prSet phldrT="[文本]"/>
      <dgm:spPr/>
      <dgm:t>
        <a:bodyPr/>
        <a:lstStyle/>
        <a:p>
          <a:r>
            <a:rPr lang="zh-CN" altLang="zh-CN" dirty="0" smtClean="0"/>
            <a:t>转子导线切割磁力线</a:t>
          </a:r>
          <a:endParaRPr lang="zh-CN" altLang="en-US" dirty="0"/>
        </a:p>
      </dgm:t>
    </dgm:pt>
    <dgm:pt modelId="{510A0C8C-5C97-497B-8C68-0702AA432322}" type="parTrans" cxnId="{8C59C02A-E07E-4EC7-8828-E2D1BCEEF5E3}">
      <dgm:prSet/>
      <dgm:spPr/>
      <dgm:t>
        <a:bodyPr/>
        <a:lstStyle/>
        <a:p>
          <a:endParaRPr lang="zh-CN" altLang="en-US"/>
        </a:p>
      </dgm:t>
    </dgm:pt>
    <dgm:pt modelId="{E680896B-A1CA-43AC-9061-4D92BDDD8608}" type="sibTrans" cxnId="{8C59C02A-E07E-4EC7-8828-E2D1BCEEF5E3}">
      <dgm:prSet>
        <dgm:style>
          <a:lnRef idx="2">
            <a:schemeClr val="accent5"/>
          </a:lnRef>
          <a:fillRef idx="0">
            <a:schemeClr val="accent5"/>
          </a:fillRef>
          <a:effectRef idx="1">
            <a:schemeClr val="accent5"/>
          </a:effectRef>
          <a:fontRef idx="minor">
            <a:schemeClr val="tx1"/>
          </a:fontRef>
        </dgm:style>
      </dgm:prSet>
      <dgm:spPr/>
      <dgm:t>
        <a:bodyPr/>
        <a:lstStyle/>
        <a:p>
          <a:endParaRPr lang="zh-CN" altLang="en-US"/>
        </a:p>
      </dgm:t>
    </dgm:pt>
    <dgm:pt modelId="{A00474E8-DC1A-4758-8FFF-DF36F5A957A6}">
      <dgm:prSet phldrT="[文本]"/>
      <dgm:spPr/>
      <dgm:t>
        <a:bodyPr/>
        <a:lstStyle/>
        <a:p>
          <a:r>
            <a:rPr lang="zh-CN" altLang="zh-CN" dirty="0" smtClean="0"/>
            <a:t>产生感应电流（法拉第电磁感应定律，电流方向右手定则）</a:t>
          </a:r>
          <a:endParaRPr lang="zh-CN" altLang="en-US" dirty="0"/>
        </a:p>
      </dgm:t>
    </dgm:pt>
    <dgm:pt modelId="{F2043B7F-69F7-4144-BCAA-074F0D98C818}" type="parTrans" cxnId="{3C7BEC4C-B4A7-4894-8B99-38FCB71E58A5}">
      <dgm:prSet/>
      <dgm:spPr/>
      <dgm:t>
        <a:bodyPr/>
        <a:lstStyle/>
        <a:p>
          <a:endParaRPr lang="zh-CN" altLang="en-US"/>
        </a:p>
      </dgm:t>
    </dgm:pt>
    <dgm:pt modelId="{D3D1C550-C457-4162-B974-322EED4360D2}" type="sibTrans" cxnId="{3C7BEC4C-B4A7-4894-8B99-38FCB71E58A5}">
      <dgm:prSet>
        <dgm:style>
          <a:lnRef idx="2">
            <a:schemeClr val="accent5"/>
          </a:lnRef>
          <a:fillRef idx="0">
            <a:schemeClr val="accent5"/>
          </a:fillRef>
          <a:effectRef idx="1">
            <a:schemeClr val="accent5"/>
          </a:effectRef>
          <a:fontRef idx="minor">
            <a:schemeClr val="tx1"/>
          </a:fontRef>
        </dgm:style>
      </dgm:prSet>
      <dgm:spPr/>
      <dgm:t>
        <a:bodyPr/>
        <a:lstStyle/>
        <a:p>
          <a:endParaRPr lang="zh-CN" altLang="en-US"/>
        </a:p>
      </dgm:t>
    </dgm:pt>
    <dgm:pt modelId="{808BF441-5E97-46C8-971A-F25B9A05B364}">
      <dgm:prSet phldrT="[文本]"/>
      <dgm:spPr/>
      <dgm:t>
        <a:bodyPr/>
        <a:lstStyle/>
        <a:p>
          <a:r>
            <a:rPr lang="zh-CN" altLang="zh-CN" dirty="0" smtClean="0"/>
            <a:t>转子电流处在旋转磁场中受到电磁力作用（受力方向左手定则）</a:t>
          </a:r>
          <a:endParaRPr lang="zh-CN" altLang="en-US" dirty="0"/>
        </a:p>
      </dgm:t>
    </dgm:pt>
    <dgm:pt modelId="{0CC77F21-DDE6-4C4C-8E57-24836E681A94}" type="parTrans" cxnId="{02D362D6-4F10-406A-872C-A68EB8BBAA1A}">
      <dgm:prSet/>
      <dgm:spPr/>
      <dgm:t>
        <a:bodyPr/>
        <a:lstStyle/>
        <a:p>
          <a:endParaRPr lang="zh-CN" altLang="en-US"/>
        </a:p>
      </dgm:t>
    </dgm:pt>
    <dgm:pt modelId="{5EAA6825-E1A3-4441-B3FA-A07CD5B4D125}" type="sibTrans" cxnId="{02D362D6-4F10-406A-872C-A68EB8BBAA1A}">
      <dgm:prSet>
        <dgm:style>
          <a:lnRef idx="2">
            <a:schemeClr val="accent5"/>
          </a:lnRef>
          <a:fillRef idx="0">
            <a:schemeClr val="accent5"/>
          </a:fillRef>
          <a:effectRef idx="1">
            <a:schemeClr val="accent5"/>
          </a:effectRef>
          <a:fontRef idx="minor">
            <a:schemeClr val="tx1"/>
          </a:fontRef>
        </dgm:style>
      </dgm:prSet>
      <dgm:spPr/>
      <dgm:t>
        <a:bodyPr/>
        <a:lstStyle/>
        <a:p>
          <a:endParaRPr lang="zh-CN" altLang="en-US"/>
        </a:p>
      </dgm:t>
    </dgm:pt>
    <dgm:pt modelId="{74EE0F9A-0F82-4DC1-9DD1-06B8D76F417A}">
      <dgm:prSet phldrT="[文本]"/>
      <dgm:spPr/>
      <dgm:t>
        <a:bodyPr/>
        <a:lstStyle/>
        <a:p>
          <a:r>
            <a:rPr lang="zh-CN" altLang="zh-CN" dirty="0" smtClean="0"/>
            <a:t>转子在电磁力作用下沿着旋转磁场方向转动</a:t>
          </a:r>
          <a:endParaRPr lang="zh-CN" altLang="en-US" dirty="0"/>
        </a:p>
      </dgm:t>
    </dgm:pt>
    <dgm:pt modelId="{B0C2203A-4067-405A-84C4-B5F58699AE7A}" type="parTrans" cxnId="{7A356A6C-520B-4A2F-97B4-D15AA88EB452}">
      <dgm:prSet/>
      <dgm:spPr/>
      <dgm:t>
        <a:bodyPr/>
        <a:lstStyle/>
        <a:p>
          <a:endParaRPr lang="zh-CN" altLang="en-US"/>
        </a:p>
      </dgm:t>
    </dgm:pt>
    <dgm:pt modelId="{A4E7CDFF-ECE2-4E00-9907-6639FB5C9B17}" type="sibTrans" cxnId="{7A356A6C-520B-4A2F-97B4-D15AA88EB452}">
      <dgm:prSet/>
      <dgm:spPr/>
      <dgm:t>
        <a:bodyPr/>
        <a:lstStyle/>
        <a:p>
          <a:endParaRPr lang="zh-CN" altLang="en-US"/>
        </a:p>
      </dgm:t>
    </dgm:pt>
    <dgm:pt modelId="{C98AB421-CAB7-4356-A9AF-D70F55BCC7FF}" type="pres">
      <dgm:prSet presAssocID="{8D08741F-EF05-4292-9A48-34726A161890}" presName="Name0" presStyleCnt="0">
        <dgm:presLayoutVars>
          <dgm:dir/>
          <dgm:resizeHandles val="exact"/>
        </dgm:presLayoutVars>
      </dgm:prSet>
      <dgm:spPr/>
    </dgm:pt>
    <dgm:pt modelId="{D5991B8B-CB1B-4D2C-A53C-2322BFF78D56}" type="pres">
      <dgm:prSet presAssocID="{95F030F4-5127-4333-BBB1-7DDEBCB1EEBF}" presName="node" presStyleLbl="node1" presStyleIdx="0" presStyleCnt="5">
        <dgm:presLayoutVars>
          <dgm:bulletEnabled val="1"/>
        </dgm:presLayoutVars>
      </dgm:prSet>
      <dgm:spPr/>
    </dgm:pt>
    <dgm:pt modelId="{3393AF8D-910A-49B4-AC0B-449E40CDC8F9}" type="pres">
      <dgm:prSet presAssocID="{425C0ED7-11CC-4162-AC15-956C9C274069}" presName="sibTrans" presStyleLbl="sibTrans1D1" presStyleIdx="0" presStyleCnt="4"/>
      <dgm:spPr/>
    </dgm:pt>
    <dgm:pt modelId="{965B1481-142D-4BB3-84AB-35F24497D633}" type="pres">
      <dgm:prSet presAssocID="{425C0ED7-11CC-4162-AC15-956C9C274069}" presName="connectorText" presStyleLbl="sibTrans1D1" presStyleIdx="0" presStyleCnt="4"/>
      <dgm:spPr/>
    </dgm:pt>
    <dgm:pt modelId="{11DF80AC-B2E6-4284-9879-351C3FB6BE2F}" type="pres">
      <dgm:prSet presAssocID="{30FF5D76-4A67-472A-8D12-6E08321BEEA9}" presName="node" presStyleLbl="node1" presStyleIdx="1" presStyleCnt="5">
        <dgm:presLayoutVars>
          <dgm:bulletEnabled val="1"/>
        </dgm:presLayoutVars>
      </dgm:prSet>
      <dgm:spPr/>
    </dgm:pt>
    <dgm:pt modelId="{2C35C4C6-B6FA-4081-B204-1E8EB69F8F45}" type="pres">
      <dgm:prSet presAssocID="{E680896B-A1CA-43AC-9061-4D92BDDD8608}" presName="sibTrans" presStyleLbl="sibTrans1D1" presStyleIdx="1" presStyleCnt="4"/>
      <dgm:spPr/>
    </dgm:pt>
    <dgm:pt modelId="{7E96CF25-C2CD-4146-8894-D31F02FBEF7B}" type="pres">
      <dgm:prSet presAssocID="{E680896B-A1CA-43AC-9061-4D92BDDD8608}" presName="connectorText" presStyleLbl="sibTrans1D1" presStyleIdx="1" presStyleCnt="4"/>
      <dgm:spPr/>
    </dgm:pt>
    <dgm:pt modelId="{783632B8-BF26-4FD0-ADF9-10D490E8A0D3}" type="pres">
      <dgm:prSet presAssocID="{A00474E8-DC1A-4758-8FFF-DF36F5A957A6}" presName="node" presStyleLbl="node1" presStyleIdx="2" presStyleCnt="5">
        <dgm:presLayoutVars>
          <dgm:bulletEnabled val="1"/>
        </dgm:presLayoutVars>
      </dgm:prSet>
      <dgm:spPr/>
    </dgm:pt>
    <dgm:pt modelId="{32281E3C-020F-42A0-901F-ABB07CAFA7D6}" type="pres">
      <dgm:prSet presAssocID="{D3D1C550-C457-4162-B974-322EED4360D2}" presName="sibTrans" presStyleLbl="sibTrans1D1" presStyleIdx="2" presStyleCnt="4"/>
      <dgm:spPr/>
    </dgm:pt>
    <dgm:pt modelId="{A6131AAD-228C-474D-9AF3-19FF54F1DA60}" type="pres">
      <dgm:prSet presAssocID="{D3D1C550-C457-4162-B974-322EED4360D2}" presName="connectorText" presStyleLbl="sibTrans1D1" presStyleIdx="2" presStyleCnt="4"/>
      <dgm:spPr/>
    </dgm:pt>
    <dgm:pt modelId="{75A1B015-9D37-4030-8EAC-CEF1C847BB09}" type="pres">
      <dgm:prSet presAssocID="{808BF441-5E97-46C8-971A-F25B9A05B364}" presName="node" presStyleLbl="node1" presStyleIdx="3" presStyleCnt="5">
        <dgm:presLayoutVars>
          <dgm:bulletEnabled val="1"/>
        </dgm:presLayoutVars>
      </dgm:prSet>
      <dgm:spPr/>
    </dgm:pt>
    <dgm:pt modelId="{67142981-0622-4DFB-8BD9-DFD26A8FC1D3}" type="pres">
      <dgm:prSet presAssocID="{5EAA6825-E1A3-4441-B3FA-A07CD5B4D125}" presName="sibTrans" presStyleLbl="sibTrans1D1" presStyleIdx="3" presStyleCnt="4"/>
      <dgm:spPr/>
    </dgm:pt>
    <dgm:pt modelId="{49DF105F-D0FD-44FC-A7A8-FEC0926C4FDA}" type="pres">
      <dgm:prSet presAssocID="{5EAA6825-E1A3-4441-B3FA-A07CD5B4D125}" presName="connectorText" presStyleLbl="sibTrans1D1" presStyleIdx="3" presStyleCnt="4"/>
      <dgm:spPr/>
    </dgm:pt>
    <dgm:pt modelId="{76C961DE-5850-4ADA-A7C3-E1BAD965972C}" type="pres">
      <dgm:prSet presAssocID="{74EE0F9A-0F82-4DC1-9DD1-06B8D76F417A}" presName="node" presStyleLbl="node1" presStyleIdx="4" presStyleCnt="5">
        <dgm:presLayoutVars>
          <dgm:bulletEnabled val="1"/>
        </dgm:presLayoutVars>
      </dgm:prSet>
      <dgm:spPr/>
    </dgm:pt>
  </dgm:ptLst>
  <dgm:cxnLst>
    <dgm:cxn modelId="{8A08AFDD-0E87-43B0-AEBC-F1DD92A7F15B}" type="presOf" srcId="{74EE0F9A-0F82-4DC1-9DD1-06B8D76F417A}" destId="{76C961DE-5850-4ADA-A7C3-E1BAD965972C}" srcOrd="0" destOrd="0" presId="urn:microsoft.com/office/officeart/2005/8/layout/bProcess3"/>
    <dgm:cxn modelId="{3C7BEC4C-B4A7-4894-8B99-38FCB71E58A5}" srcId="{8D08741F-EF05-4292-9A48-34726A161890}" destId="{A00474E8-DC1A-4758-8FFF-DF36F5A957A6}" srcOrd="2" destOrd="0" parTransId="{F2043B7F-69F7-4144-BCAA-074F0D98C818}" sibTransId="{D3D1C550-C457-4162-B974-322EED4360D2}"/>
    <dgm:cxn modelId="{1F990701-5283-4267-9827-8E354F522ACB}" type="presOf" srcId="{30FF5D76-4A67-472A-8D12-6E08321BEEA9}" destId="{11DF80AC-B2E6-4284-9879-351C3FB6BE2F}" srcOrd="0" destOrd="0" presId="urn:microsoft.com/office/officeart/2005/8/layout/bProcess3"/>
    <dgm:cxn modelId="{8C59C02A-E07E-4EC7-8828-E2D1BCEEF5E3}" srcId="{8D08741F-EF05-4292-9A48-34726A161890}" destId="{30FF5D76-4A67-472A-8D12-6E08321BEEA9}" srcOrd="1" destOrd="0" parTransId="{510A0C8C-5C97-497B-8C68-0702AA432322}" sibTransId="{E680896B-A1CA-43AC-9061-4D92BDDD8608}"/>
    <dgm:cxn modelId="{25421E37-B9C9-41E6-8696-974E03B43AB1}" type="presOf" srcId="{8D08741F-EF05-4292-9A48-34726A161890}" destId="{C98AB421-CAB7-4356-A9AF-D70F55BCC7FF}" srcOrd="0" destOrd="0" presId="urn:microsoft.com/office/officeart/2005/8/layout/bProcess3"/>
    <dgm:cxn modelId="{8DCDC77A-C0C9-48F7-8558-5C1BDDB349F0}" type="presOf" srcId="{E680896B-A1CA-43AC-9061-4D92BDDD8608}" destId="{2C35C4C6-B6FA-4081-B204-1E8EB69F8F45}" srcOrd="0" destOrd="0" presId="urn:microsoft.com/office/officeart/2005/8/layout/bProcess3"/>
    <dgm:cxn modelId="{7A356A6C-520B-4A2F-97B4-D15AA88EB452}" srcId="{8D08741F-EF05-4292-9A48-34726A161890}" destId="{74EE0F9A-0F82-4DC1-9DD1-06B8D76F417A}" srcOrd="4" destOrd="0" parTransId="{B0C2203A-4067-405A-84C4-B5F58699AE7A}" sibTransId="{A4E7CDFF-ECE2-4E00-9907-6639FB5C9B17}"/>
    <dgm:cxn modelId="{19204F07-A82A-4F9B-9954-7A59D3EADF51}" type="presOf" srcId="{A00474E8-DC1A-4758-8FFF-DF36F5A957A6}" destId="{783632B8-BF26-4FD0-ADF9-10D490E8A0D3}" srcOrd="0" destOrd="0" presId="urn:microsoft.com/office/officeart/2005/8/layout/bProcess3"/>
    <dgm:cxn modelId="{50B2A621-1352-49C2-BC4E-CFF9DD03086C}" type="presOf" srcId="{E680896B-A1CA-43AC-9061-4D92BDDD8608}" destId="{7E96CF25-C2CD-4146-8894-D31F02FBEF7B}" srcOrd="1" destOrd="0" presId="urn:microsoft.com/office/officeart/2005/8/layout/bProcess3"/>
    <dgm:cxn modelId="{7BDE9E96-3639-48C5-925F-E090776EB3FD}" srcId="{8D08741F-EF05-4292-9A48-34726A161890}" destId="{95F030F4-5127-4333-BBB1-7DDEBCB1EEBF}" srcOrd="0" destOrd="0" parTransId="{492DC0BA-C13C-4A0D-A84C-F754C0D1EAE5}" sibTransId="{425C0ED7-11CC-4162-AC15-956C9C274069}"/>
    <dgm:cxn modelId="{2B9F7C9E-CBF5-415D-81AA-50670FC3A87E}" type="presOf" srcId="{5EAA6825-E1A3-4441-B3FA-A07CD5B4D125}" destId="{49DF105F-D0FD-44FC-A7A8-FEC0926C4FDA}" srcOrd="1" destOrd="0" presId="urn:microsoft.com/office/officeart/2005/8/layout/bProcess3"/>
    <dgm:cxn modelId="{C62EC5D8-F09B-4650-A962-933E7617711C}" type="presOf" srcId="{425C0ED7-11CC-4162-AC15-956C9C274069}" destId="{3393AF8D-910A-49B4-AC0B-449E40CDC8F9}" srcOrd="0" destOrd="0" presId="urn:microsoft.com/office/officeart/2005/8/layout/bProcess3"/>
    <dgm:cxn modelId="{DF8C0FA7-431E-4E6F-9029-90233A2D512C}" type="presOf" srcId="{5EAA6825-E1A3-4441-B3FA-A07CD5B4D125}" destId="{67142981-0622-4DFB-8BD9-DFD26A8FC1D3}" srcOrd="0" destOrd="0" presId="urn:microsoft.com/office/officeart/2005/8/layout/bProcess3"/>
    <dgm:cxn modelId="{84E82AB7-8EDE-4297-84AE-0AB254942A60}" type="presOf" srcId="{95F030F4-5127-4333-BBB1-7DDEBCB1EEBF}" destId="{D5991B8B-CB1B-4D2C-A53C-2322BFF78D56}" srcOrd="0" destOrd="0" presId="urn:microsoft.com/office/officeart/2005/8/layout/bProcess3"/>
    <dgm:cxn modelId="{02D362D6-4F10-406A-872C-A68EB8BBAA1A}" srcId="{8D08741F-EF05-4292-9A48-34726A161890}" destId="{808BF441-5E97-46C8-971A-F25B9A05B364}" srcOrd="3" destOrd="0" parTransId="{0CC77F21-DDE6-4C4C-8E57-24836E681A94}" sibTransId="{5EAA6825-E1A3-4441-B3FA-A07CD5B4D125}"/>
    <dgm:cxn modelId="{778AB053-ADE3-4E71-863E-7586C29FC135}" type="presOf" srcId="{808BF441-5E97-46C8-971A-F25B9A05B364}" destId="{75A1B015-9D37-4030-8EAC-CEF1C847BB09}" srcOrd="0" destOrd="0" presId="urn:microsoft.com/office/officeart/2005/8/layout/bProcess3"/>
    <dgm:cxn modelId="{2EA48F49-4108-4B64-9236-8DDED7AC5DE0}" type="presOf" srcId="{D3D1C550-C457-4162-B974-322EED4360D2}" destId="{32281E3C-020F-42A0-901F-ABB07CAFA7D6}" srcOrd="0" destOrd="0" presId="urn:microsoft.com/office/officeart/2005/8/layout/bProcess3"/>
    <dgm:cxn modelId="{EDEB920F-646C-4235-8483-5450BD96EFD4}" type="presOf" srcId="{425C0ED7-11CC-4162-AC15-956C9C274069}" destId="{965B1481-142D-4BB3-84AB-35F24497D633}" srcOrd="1" destOrd="0" presId="urn:microsoft.com/office/officeart/2005/8/layout/bProcess3"/>
    <dgm:cxn modelId="{C450EAED-024A-4620-8A0B-B84D4AC93BB6}" type="presOf" srcId="{D3D1C550-C457-4162-B974-322EED4360D2}" destId="{A6131AAD-228C-474D-9AF3-19FF54F1DA60}" srcOrd="1" destOrd="0" presId="urn:microsoft.com/office/officeart/2005/8/layout/bProcess3"/>
    <dgm:cxn modelId="{9EBF11E4-A02E-47E9-81ED-074C3AE8EE7E}" type="presParOf" srcId="{C98AB421-CAB7-4356-A9AF-D70F55BCC7FF}" destId="{D5991B8B-CB1B-4D2C-A53C-2322BFF78D56}" srcOrd="0" destOrd="0" presId="urn:microsoft.com/office/officeart/2005/8/layout/bProcess3"/>
    <dgm:cxn modelId="{8EB668A7-8A92-4011-8B9C-5B96B7E0C938}" type="presParOf" srcId="{C98AB421-CAB7-4356-A9AF-D70F55BCC7FF}" destId="{3393AF8D-910A-49B4-AC0B-449E40CDC8F9}" srcOrd="1" destOrd="0" presId="urn:microsoft.com/office/officeart/2005/8/layout/bProcess3"/>
    <dgm:cxn modelId="{43DCA13A-1A81-421D-AE59-4B4505F19DE6}" type="presParOf" srcId="{3393AF8D-910A-49B4-AC0B-449E40CDC8F9}" destId="{965B1481-142D-4BB3-84AB-35F24497D633}" srcOrd="0" destOrd="0" presId="urn:microsoft.com/office/officeart/2005/8/layout/bProcess3"/>
    <dgm:cxn modelId="{795F4B35-E7F6-4D97-8B61-6AB1993DA9EA}" type="presParOf" srcId="{C98AB421-CAB7-4356-A9AF-D70F55BCC7FF}" destId="{11DF80AC-B2E6-4284-9879-351C3FB6BE2F}" srcOrd="2" destOrd="0" presId="urn:microsoft.com/office/officeart/2005/8/layout/bProcess3"/>
    <dgm:cxn modelId="{302CAE1B-76AA-4E78-95B0-A4A3D7026B2B}" type="presParOf" srcId="{C98AB421-CAB7-4356-A9AF-D70F55BCC7FF}" destId="{2C35C4C6-B6FA-4081-B204-1E8EB69F8F45}" srcOrd="3" destOrd="0" presId="urn:microsoft.com/office/officeart/2005/8/layout/bProcess3"/>
    <dgm:cxn modelId="{07EDD90B-E076-4D32-9B14-59F97560B643}" type="presParOf" srcId="{2C35C4C6-B6FA-4081-B204-1E8EB69F8F45}" destId="{7E96CF25-C2CD-4146-8894-D31F02FBEF7B}" srcOrd="0" destOrd="0" presId="urn:microsoft.com/office/officeart/2005/8/layout/bProcess3"/>
    <dgm:cxn modelId="{0E9D00FA-6C33-4373-A0D6-3CD9B8CECDCA}" type="presParOf" srcId="{C98AB421-CAB7-4356-A9AF-D70F55BCC7FF}" destId="{783632B8-BF26-4FD0-ADF9-10D490E8A0D3}" srcOrd="4" destOrd="0" presId="urn:microsoft.com/office/officeart/2005/8/layout/bProcess3"/>
    <dgm:cxn modelId="{2EC516FC-14E9-44B2-B0CD-F1DFD6A9F544}" type="presParOf" srcId="{C98AB421-CAB7-4356-A9AF-D70F55BCC7FF}" destId="{32281E3C-020F-42A0-901F-ABB07CAFA7D6}" srcOrd="5" destOrd="0" presId="urn:microsoft.com/office/officeart/2005/8/layout/bProcess3"/>
    <dgm:cxn modelId="{EC51E8F3-C5E7-4A3B-BBE1-135810522F45}" type="presParOf" srcId="{32281E3C-020F-42A0-901F-ABB07CAFA7D6}" destId="{A6131AAD-228C-474D-9AF3-19FF54F1DA60}" srcOrd="0" destOrd="0" presId="urn:microsoft.com/office/officeart/2005/8/layout/bProcess3"/>
    <dgm:cxn modelId="{AE8B466B-600F-48A4-B0FC-06843CEFEF66}" type="presParOf" srcId="{C98AB421-CAB7-4356-A9AF-D70F55BCC7FF}" destId="{75A1B015-9D37-4030-8EAC-CEF1C847BB09}" srcOrd="6" destOrd="0" presId="urn:microsoft.com/office/officeart/2005/8/layout/bProcess3"/>
    <dgm:cxn modelId="{63AC92C1-EC27-452B-9F05-4393686E05F5}" type="presParOf" srcId="{C98AB421-CAB7-4356-A9AF-D70F55BCC7FF}" destId="{67142981-0622-4DFB-8BD9-DFD26A8FC1D3}" srcOrd="7" destOrd="0" presId="urn:microsoft.com/office/officeart/2005/8/layout/bProcess3"/>
    <dgm:cxn modelId="{8E314DFF-E8E4-4352-925F-8AED3CA88E94}" type="presParOf" srcId="{67142981-0622-4DFB-8BD9-DFD26A8FC1D3}" destId="{49DF105F-D0FD-44FC-A7A8-FEC0926C4FDA}" srcOrd="0" destOrd="0" presId="urn:microsoft.com/office/officeart/2005/8/layout/bProcess3"/>
    <dgm:cxn modelId="{62B97B95-509B-45D0-8C07-1C06112A3E92}" type="presParOf" srcId="{C98AB421-CAB7-4356-A9AF-D70F55BCC7FF}" destId="{76C961DE-5850-4ADA-A7C3-E1BAD965972C}" srcOrd="8" destOrd="0" presId="urn:microsoft.com/office/officeart/2005/8/layout/bProcess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229EC0D-43FE-4D4D-8CA5-DEF39931D562}" type="doc">
      <dgm:prSet loTypeId="urn:microsoft.com/office/officeart/2005/8/layout/vList5" loCatId="list" qsTypeId="urn:microsoft.com/office/officeart/2005/8/quickstyle/simple5" qsCatId="simple" csTypeId="urn:microsoft.com/office/officeart/2005/8/colors/accent5_1" csCatId="accent5" phldr="1"/>
      <dgm:spPr/>
      <dgm:t>
        <a:bodyPr/>
        <a:lstStyle/>
        <a:p>
          <a:endParaRPr lang="zh-CN" altLang="en-US"/>
        </a:p>
      </dgm:t>
    </dgm:pt>
    <dgm:pt modelId="{085C1CDE-88CA-467A-9068-7C16177B0ED4}">
      <dgm:prSet phldrT="[文本]" custT="1"/>
      <dgm:spPr/>
      <dgm:t>
        <a:bodyPr/>
        <a:lstStyle/>
        <a:p>
          <a:r>
            <a:rPr lang="zh-CN" altLang="en-US" sz="2400" dirty="0" smtClean="0"/>
            <a:t>起动</a:t>
          </a:r>
          <a:endParaRPr lang="zh-CN" altLang="en-US" sz="2400" dirty="0"/>
        </a:p>
      </dgm:t>
    </dgm:pt>
    <dgm:pt modelId="{372EE8D2-46CC-4425-B5E8-5529638C2663}" type="parTrans" cxnId="{86A0C850-2D84-4EBC-B80B-91474450BA0A}">
      <dgm:prSet/>
      <dgm:spPr/>
      <dgm:t>
        <a:bodyPr/>
        <a:lstStyle/>
        <a:p>
          <a:endParaRPr lang="zh-CN" altLang="en-US"/>
        </a:p>
      </dgm:t>
    </dgm:pt>
    <dgm:pt modelId="{64B18A1A-BA12-4C05-A5A6-E4A2D418935F}" type="sibTrans" cxnId="{86A0C850-2D84-4EBC-B80B-91474450BA0A}">
      <dgm:prSet/>
      <dgm:spPr/>
      <dgm:t>
        <a:bodyPr/>
        <a:lstStyle/>
        <a:p>
          <a:endParaRPr lang="zh-CN" altLang="en-US"/>
        </a:p>
      </dgm:t>
    </dgm:pt>
    <dgm:pt modelId="{CF203C01-AD96-4235-B96A-7C6E329D0918}">
      <dgm:prSet custT="1"/>
      <dgm:spPr/>
      <dgm:t>
        <a:bodyPr/>
        <a:lstStyle/>
        <a:p>
          <a:r>
            <a:rPr lang="zh-CN" altLang="zh-CN" sz="2400" dirty="0" smtClean="0"/>
            <a:t>起动</a:t>
          </a:r>
          <a:endParaRPr lang="en-US" altLang="zh-CN" sz="2400" dirty="0" smtClean="0"/>
        </a:p>
        <a:p>
          <a:r>
            <a:rPr lang="zh-CN" altLang="zh-CN" sz="2400" dirty="0" smtClean="0"/>
            <a:t>电流</a:t>
          </a:r>
        </a:p>
      </dgm:t>
    </dgm:pt>
    <dgm:pt modelId="{2DCC0A1D-069B-401B-9B84-64CFEE936A67}" type="parTrans" cxnId="{8DF871DA-5ADB-4868-BD13-0BD726B8B2E3}">
      <dgm:prSet/>
      <dgm:spPr/>
      <dgm:t>
        <a:bodyPr/>
        <a:lstStyle/>
        <a:p>
          <a:endParaRPr lang="zh-CN" altLang="en-US"/>
        </a:p>
      </dgm:t>
    </dgm:pt>
    <dgm:pt modelId="{3DC2FC00-2F49-4CD7-AC15-757D5BB74485}" type="sibTrans" cxnId="{8DF871DA-5ADB-4868-BD13-0BD726B8B2E3}">
      <dgm:prSet/>
      <dgm:spPr/>
      <dgm:t>
        <a:bodyPr/>
        <a:lstStyle/>
        <a:p>
          <a:endParaRPr lang="zh-CN" altLang="en-US"/>
        </a:p>
      </dgm:t>
    </dgm:pt>
    <dgm:pt modelId="{08B4ACEE-E75C-4668-9E63-F7BC92F3CF49}">
      <dgm:prSet custT="1"/>
      <dgm:spPr/>
      <dgm:t>
        <a:bodyPr/>
        <a:lstStyle/>
        <a:p>
          <a:r>
            <a:rPr lang="zh-CN" altLang="zh-CN" sz="2400" dirty="0" smtClean="0"/>
            <a:t>起动</a:t>
          </a:r>
          <a:endParaRPr lang="en-US" altLang="zh-CN" sz="2400" dirty="0" smtClean="0"/>
        </a:p>
        <a:p>
          <a:r>
            <a:rPr lang="zh-CN" altLang="zh-CN" sz="2400" dirty="0" smtClean="0"/>
            <a:t>措施</a:t>
          </a:r>
        </a:p>
      </dgm:t>
    </dgm:pt>
    <dgm:pt modelId="{FEAF9DA9-DFE6-46A9-AD2F-6832A7AEA91C}" type="parTrans" cxnId="{2D760848-4A10-4E22-8B1A-36A49D01B052}">
      <dgm:prSet/>
      <dgm:spPr/>
      <dgm:t>
        <a:bodyPr/>
        <a:lstStyle/>
        <a:p>
          <a:endParaRPr lang="zh-CN" altLang="en-US"/>
        </a:p>
      </dgm:t>
    </dgm:pt>
    <dgm:pt modelId="{68CEDF0A-DFAD-4DC2-9845-AC0BAE0797B6}" type="sibTrans" cxnId="{2D760848-4A10-4E22-8B1A-36A49D01B052}">
      <dgm:prSet/>
      <dgm:spPr/>
      <dgm:t>
        <a:bodyPr/>
        <a:lstStyle/>
        <a:p>
          <a:endParaRPr lang="zh-CN" altLang="en-US"/>
        </a:p>
      </dgm:t>
    </dgm:pt>
    <dgm:pt modelId="{3500DFE8-9F05-424E-9974-D6281C345582}">
      <dgm:prSet phldrT="[文本]"/>
      <dgm:spPr/>
      <dgm:t>
        <a:bodyPr/>
        <a:lstStyle/>
        <a:p>
          <a:r>
            <a:rPr lang="zh-CN" altLang="zh-CN" dirty="0" smtClean="0"/>
            <a:t>电动机转速从零上升到稳定转速的过程称为起动</a:t>
          </a:r>
          <a:endParaRPr lang="zh-CN" altLang="en-US" dirty="0"/>
        </a:p>
      </dgm:t>
    </dgm:pt>
    <dgm:pt modelId="{821B6640-A6C5-4344-AE30-7C5B2BD50C40}" type="parTrans" cxnId="{3E5A1853-79BA-4B4B-9EF6-341413BADBCA}">
      <dgm:prSet/>
      <dgm:spPr/>
      <dgm:t>
        <a:bodyPr/>
        <a:lstStyle/>
        <a:p>
          <a:endParaRPr lang="zh-CN" altLang="en-US"/>
        </a:p>
      </dgm:t>
    </dgm:pt>
    <dgm:pt modelId="{DE5FA395-F418-4550-99CD-5261A4B3C47F}" type="sibTrans" cxnId="{3E5A1853-79BA-4B4B-9EF6-341413BADBCA}">
      <dgm:prSet/>
      <dgm:spPr/>
      <dgm:t>
        <a:bodyPr/>
        <a:lstStyle/>
        <a:p>
          <a:endParaRPr lang="zh-CN" altLang="en-US"/>
        </a:p>
      </dgm:t>
    </dgm:pt>
    <dgm:pt modelId="{1F72C4CB-B0FB-4D75-B7FB-E2D51E3824E7}">
      <dgm:prSet/>
      <dgm:spPr/>
      <dgm:t>
        <a:bodyPr/>
        <a:lstStyle/>
        <a:p>
          <a:r>
            <a:rPr lang="zh-CN" altLang="zh-CN" dirty="0" smtClean="0"/>
            <a:t>约为额定电流的</a:t>
          </a:r>
          <a:r>
            <a:rPr lang="en-US" altLang="zh-CN" dirty="0" smtClean="0"/>
            <a:t>5~7</a:t>
          </a:r>
          <a:r>
            <a:rPr lang="zh-CN" altLang="zh-CN" dirty="0" smtClean="0"/>
            <a:t>倍</a:t>
          </a:r>
          <a:endParaRPr lang="zh-CN" altLang="zh-CN" dirty="0" smtClean="0"/>
        </a:p>
      </dgm:t>
    </dgm:pt>
    <dgm:pt modelId="{0FF0C1F4-AF11-45AA-9730-8C32D9278CEB}" type="parTrans" cxnId="{67DDF4BA-A948-4657-807F-4D2928B6965D}">
      <dgm:prSet/>
      <dgm:spPr/>
      <dgm:t>
        <a:bodyPr/>
        <a:lstStyle/>
        <a:p>
          <a:endParaRPr lang="zh-CN" altLang="en-US"/>
        </a:p>
      </dgm:t>
    </dgm:pt>
    <dgm:pt modelId="{93D9500B-8563-4A07-ADB0-DED7F29FAFB5}" type="sibTrans" cxnId="{67DDF4BA-A948-4657-807F-4D2928B6965D}">
      <dgm:prSet/>
      <dgm:spPr/>
      <dgm:t>
        <a:bodyPr/>
        <a:lstStyle/>
        <a:p>
          <a:endParaRPr lang="zh-CN" altLang="en-US"/>
        </a:p>
      </dgm:t>
    </dgm:pt>
    <dgm:pt modelId="{04EE1255-ED06-468A-B1E2-F55519EB9717}">
      <dgm:prSet/>
      <dgm:spPr/>
      <dgm:t>
        <a:bodyPr/>
        <a:lstStyle/>
        <a:p>
          <a:r>
            <a:rPr lang="zh-CN" altLang="zh-CN" dirty="0" smtClean="0"/>
            <a:t>为防止启动电流对电网的冲击，</a:t>
          </a:r>
          <a:r>
            <a:rPr lang="en-US" altLang="zh-CN" dirty="0" smtClean="0"/>
            <a:t>7.5kW</a:t>
          </a:r>
          <a:r>
            <a:rPr lang="zh-CN" altLang="zh-CN" dirty="0" smtClean="0"/>
            <a:t>以上</a:t>
          </a:r>
          <a:r>
            <a:rPr lang="zh-CN" altLang="zh-CN" smtClean="0"/>
            <a:t>采用降压起动</a:t>
          </a:r>
          <a:endParaRPr lang="zh-CN" altLang="zh-CN" dirty="0" smtClean="0"/>
        </a:p>
      </dgm:t>
    </dgm:pt>
    <dgm:pt modelId="{2A70EB16-5DE9-48D2-B1BF-2EAB6A4EE1C3}" type="parTrans" cxnId="{E770DBF6-9815-4D82-9520-2A1BD0C718D6}">
      <dgm:prSet/>
      <dgm:spPr/>
      <dgm:t>
        <a:bodyPr/>
        <a:lstStyle/>
        <a:p>
          <a:endParaRPr lang="zh-CN" altLang="en-US"/>
        </a:p>
      </dgm:t>
    </dgm:pt>
    <dgm:pt modelId="{58EAF141-1EBD-40A8-B1E7-1211D1F5DA13}" type="sibTrans" cxnId="{E770DBF6-9815-4D82-9520-2A1BD0C718D6}">
      <dgm:prSet/>
      <dgm:spPr/>
      <dgm:t>
        <a:bodyPr/>
        <a:lstStyle/>
        <a:p>
          <a:endParaRPr lang="zh-CN" altLang="en-US"/>
        </a:p>
      </dgm:t>
    </dgm:pt>
    <dgm:pt modelId="{BA89FFD8-308E-408F-B1FA-587EE46E38D1}" type="pres">
      <dgm:prSet presAssocID="{B229EC0D-43FE-4D4D-8CA5-DEF39931D562}" presName="Name0" presStyleCnt="0">
        <dgm:presLayoutVars>
          <dgm:dir/>
          <dgm:animLvl val="lvl"/>
          <dgm:resizeHandles val="exact"/>
        </dgm:presLayoutVars>
      </dgm:prSet>
      <dgm:spPr/>
    </dgm:pt>
    <dgm:pt modelId="{0BBE9FA5-4ED8-4BFD-A025-A92B5AE74BD5}" type="pres">
      <dgm:prSet presAssocID="{085C1CDE-88CA-467A-9068-7C16177B0ED4}" presName="linNode" presStyleCnt="0"/>
      <dgm:spPr/>
    </dgm:pt>
    <dgm:pt modelId="{1E9005FD-F376-4DA9-B2A0-583646A7CF02}" type="pres">
      <dgm:prSet presAssocID="{085C1CDE-88CA-467A-9068-7C16177B0ED4}" presName="parentText" presStyleLbl="node1" presStyleIdx="0" presStyleCnt="3">
        <dgm:presLayoutVars>
          <dgm:chMax val="1"/>
          <dgm:bulletEnabled val="1"/>
        </dgm:presLayoutVars>
      </dgm:prSet>
      <dgm:spPr/>
      <dgm:t>
        <a:bodyPr/>
        <a:lstStyle/>
        <a:p>
          <a:endParaRPr lang="zh-CN" altLang="en-US"/>
        </a:p>
      </dgm:t>
    </dgm:pt>
    <dgm:pt modelId="{707E6D4F-D923-4920-B91B-4F4DB20F34D6}" type="pres">
      <dgm:prSet presAssocID="{085C1CDE-88CA-467A-9068-7C16177B0ED4}" presName="descendantText" presStyleLbl="alignAccFollowNode1" presStyleIdx="0" presStyleCnt="3">
        <dgm:presLayoutVars>
          <dgm:bulletEnabled val="1"/>
        </dgm:presLayoutVars>
      </dgm:prSet>
      <dgm:spPr/>
      <dgm:t>
        <a:bodyPr/>
        <a:lstStyle/>
        <a:p>
          <a:endParaRPr lang="zh-CN" altLang="en-US"/>
        </a:p>
      </dgm:t>
    </dgm:pt>
    <dgm:pt modelId="{45044575-D81A-42D3-BB12-AF7162C748A0}" type="pres">
      <dgm:prSet presAssocID="{64B18A1A-BA12-4C05-A5A6-E4A2D418935F}" presName="sp" presStyleCnt="0"/>
      <dgm:spPr/>
    </dgm:pt>
    <dgm:pt modelId="{436DB4DF-76F0-4DE5-9B0A-1108680AF7F3}" type="pres">
      <dgm:prSet presAssocID="{CF203C01-AD96-4235-B96A-7C6E329D0918}" presName="linNode" presStyleCnt="0"/>
      <dgm:spPr/>
    </dgm:pt>
    <dgm:pt modelId="{144B8A49-D3C0-4C3D-A0D7-5B13DFD56DE0}" type="pres">
      <dgm:prSet presAssocID="{CF203C01-AD96-4235-B96A-7C6E329D0918}" presName="parentText" presStyleLbl="node1" presStyleIdx="1" presStyleCnt="3">
        <dgm:presLayoutVars>
          <dgm:chMax val="1"/>
          <dgm:bulletEnabled val="1"/>
        </dgm:presLayoutVars>
      </dgm:prSet>
      <dgm:spPr/>
      <dgm:t>
        <a:bodyPr/>
        <a:lstStyle/>
        <a:p>
          <a:endParaRPr lang="zh-CN" altLang="en-US"/>
        </a:p>
      </dgm:t>
    </dgm:pt>
    <dgm:pt modelId="{D27E577C-1B07-49DC-BF21-617E28E5045B}" type="pres">
      <dgm:prSet presAssocID="{CF203C01-AD96-4235-B96A-7C6E329D0918}" presName="descendantText" presStyleLbl="alignAccFollowNode1" presStyleIdx="1" presStyleCnt="3">
        <dgm:presLayoutVars>
          <dgm:bulletEnabled val="1"/>
        </dgm:presLayoutVars>
      </dgm:prSet>
      <dgm:spPr/>
      <dgm:t>
        <a:bodyPr/>
        <a:lstStyle/>
        <a:p>
          <a:endParaRPr lang="zh-CN" altLang="en-US"/>
        </a:p>
      </dgm:t>
    </dgm:pt>
    <dgm:pt modelId="{0EA53919-BA5C-4F6B-B219-8971525CDCBB}" type="pres">
      <dgm:prSet presAssocID="{3DC2FC00-2F49-4CD7-AC15-757D5BB74485}" presName="sp" presStyleCnt="0"/>
      <dgm:spPr/>
    </dgm:pt>
    <dgm:pt modelId="{366C6C53-168D-4EFE-A92B-E85F7FDC2A26}" type="pres">
      <dgm:prSet presAssocID="{08B4ACEE-E75C-4668-9E63-F7BC92F3CF49}" presName="linNode" presStyleCnt="0"/>
      <dgm:spPr/>
    </dgm:pt>
    <dgm:pt modelId="{44C9434E-0A3C-4C72-B44A-AFF8C9B42E6B}" type="pres">
      <dgm:prSet presAssocID="{08B4ACEE-E75C-4668-9E63-F7BC92F3CF49}" presName="parentText" presStyleLbl="node1" presStyleIdx="2" presStyleCnt="3">
        <dgm:presLayoutVars>
          <dgm:chMax val="1"/>
          <dgm:bulletEnabled val="1"/>
        </dgm:presLayoutVars>
      </dgm:prSet>
      <dgm:spPr/>
      <dgm:t>
        <a:bodyPr/>
        <a:lstStyle/>
        <a:p>
          <a:endParaRPr lang="zh-CN" altLang="en-US"/>
        </a:p>
      </dgm:t>
    </dgm:pt>
    <dgm:pt modelId="{A88C51B7-5884-47CA-A9F4-90A69075BE62}" type="pres">
      <dgm:prSet presAssocID="{08B4ACEE-E75C-4668-9E63-F7BC92F3CF49}" presName="descendantText" presStyleLbl="alignAccFollowNode1" presStyleIdx="2" presStyleCnt="3">
        <dgm:presLayoutVars>
          <dgm:bulletEnabled val="1"/>
        </dgm:presLayoutVars>
      </dgm:prSet>
      <dgm:spPr/>
      <dgm:t>
        <a:bodyPr/>
        <a:lstStyle/>
        <a:p>
          <a:endParaRPr lang="zh-CN" altLang="en-US"/>
        </a:p>
      </dgm:t>
    </dgm:pt>
  </dgm:ptLst>
  <dgm:cxnLst>
    <dgm:cxn modelId="{ADBF19FF-7D6B-453D-BF38-5F45F0FCD486}" type="presOf" srcId="{B229EC0D-43FE-4D4D-8CA5-DEF39931D562}" destId="{BA89FFD8-308E-408F-B1FA-587EE46E38D1}" srcOrd="0" destOrd="0" presId="urn:microsoft.com/office/officeart/2005/8/layout/vList5"/>
    <dgm:cxn modelId="{86A0C850-2D84-4EBC-B80B-91474450BA0A}" srcId="{B229EC0D-43FE-4D4D-8CA5-DEF39931D562}" destId="{085C1CDE-88CA-467A-9068-7C16177B0ED4}" srcOrd="0" destOrd="0" parTransId="{372EE8D2-46CC-4425-B5E8-5529638C2663}" sibTransId="{64B18A1A-BA12-4C05-A5A6-E4A2D418935F}"/>
    <dgm:cxn modelId="{8DF871DA-5ADB-4868-BD13-0BD726B8B2E3}" srcId="{B229EC0D-43FE-4D4D-8CA5-DEF39931D562}" destId="{CF203C01-AD96-4235-B96A-7C6E329D0918}" srcOrd="1" destOrd="0" parTransId="{2DCC0A1D-069B-401B-9B84-64CFEE936A67}" sibTransId="{3DC2FC00-2F49-4CD7-AC15-757D5BB74485}"/>
    <dgm:cxn modelId="{2D760848-4A10-4E22-8B1A-36A49D01B052}" srcId="{B229EC0D-43FE-4D4D-8CA5-DEF39931D562}" destId="{08B4ACEE-E75C-4668-9E63-F7BC92F3CF49}" srcOrd="2" destOrd="0" parTransId="{FEAF9DA9-DFE6-46A9-AD2F-6832A7AEA91C}" sibTransId="{68CEDF0A-DFAD-4DC2-9845-AC0BAE0797B6}"/>
    <dgm:cxn modelId="{3615F1B9-1703-4D29-B82C-7550AD9E7B5C}" type="presOf" srcId="{04EE1255-ED06-468A-B1E2-F55519EB9717}" destId="{A88C51B7-5884-47CA-A9F4-90A69075BE62}" srcOrd="0" destOrd="0" presId="urn:microsoft.com/office/officeart/2005/8/layout/vList5"/>
    <dgm:cxn modelId="{63953F0D-4A27-47A3-B6B3-352FE7E5863E}" type="presOf" srcId="{085C1CDE-88CA-467A-9068-7C16177B0ED4}" destId="{1E9005FD-F376-4DA9-B2A0-583646A7CF02}" srcOrd="0" destOrd="0" presId="urn:microsoft.com/office/officeart/2005/8/layout/vList5"/>
    <dgm:cxn modelId="{4ABC5B6E-B43C-4974-8B60-62C53B962ED8}" type="presOf" srcId="{1F72C4CB-B0FB-4D75-B7FB-E2D51E3824E7}" destId="{D27E577C-1B07-49DC-BF21-617E28E5045B}" srcOrd="0" destOrd="0" presId="urn:microsoft.com/office/officeart/2005/8/layout/vList5"/>
    <dgm:cxn modelId="{E770DBF6-9815-4D82-9520-2A1BD0C718D6}" srcId="{08B4ACEE-E75C-4668-9E63-F7BC92F3CF49}" destId="{04EE1255-ED06-468A-B1E2-F55519EB9717}" srcOrd="0" destOrd="0" parTransId="{2A70EB16-5DE9-48D2-B1BF-2EAB6A4EE1C3}" sibTransId="{58EAF141-1EBD-40A8-B1E7-1211D1F5DA13}"/>
    <dgm:cxn modelId="{E3D54EDA-95EB-4135-B63F-C23ABC739487}" type="presOf" srcId="{3500DFE8-9F05-424E-9974-D6281C345582}" destId="{707E6D4F-D923-4920-B91B-4F4DB20F34D6}" srcOrd="0" destOrd="0" presId="urn:microsoft.com/office/officeart/2005/8/layout/vList5"/>
    <dgm:cxn modelId="{1D637196-F20A-4162-B587-DDFF46276D8A}" type="presOf" srcId="{CF203C01-AD96-4235-B96A-7C6E329D0918}" destId="{144B8A49-D3C0-4C3D-A0D7-5B13DFD56DE0}" srcOrd="0" destOrd="0" presId="urn:microsoft.com/office/officeart/2005/8/layout/vList5"/>
    <dgm:cxn modelId="{67DDF4BA-A948-4657-807F-4D2928B6965D}" srcId="{CF203C01-AD96-4235-B96A-7C6E329D0918}" destId="{1F72C4CB-B0FB-4D75-B7FB-E2D51E3824E7}" srcOrd="0" destOrd="0" parTransId="{0FF0C1F4-AF11-45AA-9730-8C32D9278CEB}" sibTransId="{93D9500B-8563-4A07-ADB0-DED7F29FAFB5}"/>
    <dgm:cxn modelId="{0DBBFFAA-90CA-4D9F-9DB1-E868F5A38F9D}" type="presOf" srcId="{08B4ACEE-E75C-4668-9E63-F7BC92F3CF49}" destId="{44C9434E-0A3C-4C72-B44A-AFF8C9B42E6B}" srcOrd="0" destOrd="0" presId="urn:microsoft.com/office/officeart/2005/8/layout/vList5"/>
    <dgm:cxn modelId="{3E5A1853-79BA-4B4B-9EF6-341413BADBCA}" srcId="{085C1CDE-88CA-467A-9068-7C16177B0ED4}" destId="{3500DFE8-9F05-424E-9974-D6281C345582}" srcOrd="0" destOrd="0" parTransId="{821B6640-A6C5-4344-AE30-7C5B2BD50C40}" sibTransId="{DE5FA395-F418-4550-99CD-5261A4B3C47F}"/>
    <dgm:cxn modelId="{260CA3C6-33AD-4B62-9F5D-FF5530E93BA4}" type="presParOf" srcId="{BA89FFD8-308E-408F-B1FA-587EE46E38D1}" destId="{0BBE9FA5-4ED8-4BFD-A025-A92B5AE74BD5}" srcOrd="0" destOrd="0" presId="urn:microsoft.com/office/officeart/2005/8/layout/vList5"/>
    <dgm:cxn modelId="{C00C5A10-3756-407A-866B-B8B58283C1EE}" type="presParOf" srcId="{0BBE9FA5-4ED8-4BFD-A025-A92B5AE74BD5}" destId="{1E9005FD-F376-4DA9-B2A0-583646A7CF02}" srcOrd="0" destOrd="0" presId="urn:microsoft.com/office/officeart/2005/8/layout/vList5"/>
    <dgm:cxn modelId="{A98F1B39-CD49-4C6A-9389-3F4E64F74E75}" type="presParOf" srcId="{0BBE9FA5-4ED8-4BFD-A025-A92B5AE74BD5}" destId="{707E6D4F-D923-4920-B91B-4F4DB20F34D6}" srcOrd="1" destOrd="0" presId="urn:microsoft.com/office/officeart/2005/8/layout/vList5"/>
    <dgm:cxn modelId="{3E1861B3-CD56-4E19-80BA-E54965CD81EC}" type="presParOf" srcId="{BA89FFD8-308E-408F-B1FA-587EE46E38D1}" destId="{45044575-D81A-42D3-BB12-AF7162C748A0}" srcOrd="1" destOrd="0" presId="urn:microsoft.com/office/officeart/2005/8/layout/vList5"/>
    <dgm:cxn modelId="{560BECC1-E46C-4CD2-AE23-3914955D2104}" type="presParOf" srcId="{BA89FFD8-308E-408F-B1FA-587EE46E38D1}" destId="{436DB4DF-76F0-4DE5-9B0A-1108680AF7F3}" srcOrd="2" destOrd="0" presId="urn:microsoft.com/office/officeart/2005/8/layout/vList5"/>
    <dgm:cxn modelId="{A357491D-C640-4CE8-94B2-22DAB648DBD1}" type="presParOf" srcId="{436DB4DF-76F0-4DE5-9B0A-1108680AF7F3}" destId="{144B8A49-D3C0-4C3D-A0D7-5B13DFD56DE0}" srcOrd="0" destOrd="0" presId="urn:microsoft.com/office/officeart/2005/8/layout/vList5"/>
    <dgm:cxn modelId="{CEB7BBD9-C3EA-4635-9292-8F9ED57CF2F7}" type="presParOf" srcId="{436DB4DF-76F0-4DE5-9B0A-1108680AF7F3}" destId="{D27E577C-1B07-49DC-BF21-617E28E5045B}" srcOrd="1" destOrd="0" presId="urn:microsoft.com/office/officeart/2005/8/layout/vList5"/>
    <dgm:cxn modelId="{C332DC14-92ED-42AD-90C0-DB66DCEE1792}" type="presParOf" srcId="{BA89FFD8-308E-408F-B1FA-587EE46E38D1}" destId="{0EA53919-BA5C-4F6B-B219-8971525CDCBB}" srcOrd="3" destOrd="0" presId="urn:microsoft.com/office/officeart/2005/8/layout/vList5"/>
    <dgm:cxn modelId="{2190D017-87B6-4512-A252-797534A262F3}" type="presParOf" srcId="{BA89FFD8-308E-408F-B1FA-587EE46E38D1}" destId="{366C6C53-168D-4EFE-A92B-E85F7FDC2A26}" srcOrd="4" destOrd="0" presId="urn:microsoft.com/office/officeart/2005/8/layout/vList5"/>
    <dgm:cxn modelId="{9B76B94E-F568-47A2-86E3-DDFFCA7A4BA8}" type="presParOf" srcId="{366C6C53-168D-4EFE-A92B-E85F7FDC2A26}" destId="{44C9434E-0A3C-4C72-B44A-AFF8C9B42E6B}" srcOrd="0" destOrd="0" presId="urn:microsoft.com/office/officeart/2005/8/layout/vList5"/>
    <dgm:cxn modelId="{6845B631-9476-44AD-81FF-23D0F7A3FF6C}" type="presParOf" srcId="{366C6C53-168D-4EFE-A92B-E85F7FDC2A26}" destId="{A88C51B7-5884-47CA-A9F4-90A69075BE62}" srcOrd="1" destOrd="0" presId="urn:microsoft.com/office/officeart/2005/8/layout/vList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C343550-CAC8-4044-8DAB-14AA24BE5CEB}" type="doc">
      <dgm:prSet loTypeId="urn:microsoft.com/office/officeart/2005/8/layout/vList2" loCatId="list" qsTypeId="urn:microsoft.com/office/officeart/2005/8/quickstyle/simple4" qsCatId="simple" csTypeId="urn:microsoft.com/office/officeart/2005/8/colors/colorful2" csCatId="colorful" phldr="1"/>
      <dgm:spPr/>
      <dgm:t>
        <a:bodyPr/>
        <a:lstStyle/>
        <a:p>
          <a:endParaRPr lang="zh-CN" altLang="en-US"/>
        </a:p>
      </dgm:t>
    </dgm:pt>
    <dgm:pt modelId="{5FA12591-CEA8-4302-A163-C9B133193D64}">
      <dgm:prSet phldrT="[文本]"/>
      <dgm:spPr/>
      <dgm:t>
        <a:bodyPr/>
        <a:lstStyle/>
        <a:p>
          <a:r>
            <a:rPr lang="en-US" altLang="zh-CN" dirty="0" smtClean="0"/>
            <a:t>1</a:t>
          </a:r>
          <a:r>
            <a:rPr lang="zh-CN" altLang="zh-CN" dirty="0" smtClean="0"/>
            <a:t>．直接起动</a:t>
          </a:r>
          <a:endParaRPr lang="zh-CN" altLang="en-US" dirty="0"/>
        </a:p>
      </dgm:t>
    </dgm:pt>
    <dgm:pt modelId="{3355DB7C-3644-4729-B61F-EF1208322F6F}" type="parTrans" cxnId="{92DA8FB8-9EA7-459B-8BE2-6773E96A2665}">
      <dgm:prSet/>
      <dgm:spPr/>
      <dgm:t>
        <a:bodyPr/>
        <a:lstStyle/>
        <a:p>
          <a:endParaRPr lang="zh-CN" altLang="en-US"/>
        </a:p>
      </dgm:t>
    </dgm:pt>
    <dgm:pt modelId="{0F373DB7-8CCC-4D0B-BE9B-20052E1E67D4}" type="sibTrans" cxnId="{92DA8FB8-9EA7-459B-8BE2-6773E96A2665}">
      <dgm:prSet/>
      <dgm:spPr/>
      <dgm:t>
        <a:bodyPr/>
        <a:lstStyle/>
        <a:p>
          <a:endParaRPr lang="zh-CN" altLang="en-US"/>
        </a:p>
      </dgm:t>
    </dgm:pt>
    <dgm:pt modelId="{8A1E4301-B8A1-4D69-B8FF-3E1FFCCE0EF3}">
      <dgm:prSet/>
      <dgm:spPr/>
      <dgm:t>
        <a:bodyPr/>
        <a:lstStyle/>
        <a:p>
          <a:r>
            <a:rPr lang="en-US" altLang="zh-CN" smtClean="0"/>
            <a:t>2</a:t>
          </a:r>
          <a:r>
            <a:rPr lang="zh-CN" altLang="zh-CN" smtClean="0"/>
            <a:t>．降压起动</a:t>
          </a:r>
          <a:endParaRPr lang="zh-CN" altLang="zh-CN" dirty="0" smtClean="0"/>
        </a:p>
      </dgm:t>
    </dgm:pt>
    <dgm:pt modelId="{8A17930D-E7F9-45B5-A3A7-43739091FA7A}" type="parTrans" cxnId="{5291B905-65EC-425A-9791-4930E069EE01}">
      <dgm:prSet/>
      <dgm:spPr/>
      <dgm:t>
        <a:bodyPr/>
        <a:lstStyle/>
        <a:p>
          <a:endParaRPr lang="zh-CN" altLang="en-US"/>
        </a:p>
      </dgm:t>
    </dgm:pt>
    <dgm:pt modelId="{37D6B33D-478C-433D-8207-3EE285BBD7DE}" type="sibTrans" cxnId="{5291B905-65EC-425A-9791-4930E069EE01}">
      <dgm:prSet/>
      <dgm:spPr/>
      <dgm:t>
        <a:bodyPr/>
        <a:lstStyle/>
        <a:p>
          <a:endParaRPr lang="zh-CN" altLang="en-US"/>
        </a:p>
      </dgm:t>
    </dgm:pt>
    <dgm:pt modelId="{DE2FF554-7381-4688-9516-EB0A9505716C}">
      <dgm:prSet/>
      <dgm:spPr/>
      <dgm:t>
        <a:bodyPr/>
        <a:lstStyle/>
        <a:p>
          <a:r>
            <a:rPr lang="zh-CN" altLang="zh-CN" dirty="0" smtClean="0"/>
            <a:t>（</a:t>
          </a:r>
          <a:r>
            <a:rPr lang="en-US" altLang="zh-CN" dirty="0" smtClean="0"/>
            <a:t>1</a:t>
          </a:r>
          <a:r>
            <a:rPr lang="zh-CN" altLang="zh-CN" dirty="0" smtClean="0"/>
            <a:t>）定子电路中串联电阻降压起动</a:t>
          </a:r>
          <a:endParaRPr lang="en-US" altLang="zh-CN" dirty="0" smtClean="0"/>
        </a:p>
      </dgm:t>
    </dgm:pt>
    <dgm:pt modelId="{E80A7964-A421-4A96-9410-476AFC5AD44B}" type="parTrans" cxnId="{0E008DFD-9142-406F-9DD7-A10172C6744C}">
      <dgm:prSet/>
      <dgm:spPr/>
      <dgm:t>
        <a:bodyPr/>
        <a:lstStyle/>
        <a:p>
          <a:endParaRPr lang="zh-CN" altLang="en-US"/>
        </a:p>
      </dgm:t>
    </dgm:pt>
    <dgm:pt modelId="{ADB2B7D1-CAE3-4B39-9ABE-DE7EDEB4528A}" type="sibTrans" cxnId="{0E008DFD-9142-406F-9DD7-A10172C6744C}">
      <dgm:prSet/>
      <dgm:spPr/>
      <dgm:t>
        <a:bodyPr/>
        <a:lstStyle/>
        <a:p>
          <a:endParaRPr lang="zh-CN" altLang="en-US"/>
        </a:p>
      </dgm:t>
    </dgm:pt>
    <dgm:pt modelId="{C5DC7B25-DAB9-4E2B-882B-366464A6C7B2}">
      <dgm:prSet/>
      <dgm:spPr/>
      <dgm:t>
        <a:bodyPr/>
        <a:lstStyle/>
        <a:p>
          <a:r>
            <a:rPr lang="zh-CN" altLang="zh-CN" dirty="0" smtClean="0"/>
            <a:t>特点：起动设备简单、操作方便</a:t>
          </a:r>
          <a:endParaRPr lang="zh-CN" altLang="zh-CN" dirty="0" smtClean="0"/>
        </a:p>
      </dgm:t>
    </dgm:pt>
    <dgm:pt modelId="{BC5B00EF-22E0-4FE6-8C04-65EB98AB82AC}" type="parTrans" cxnId="{083CBE67-B690-4D9E-9DE1-D474D837A5EF}">
      <dgm:prSet/>
      <dgm:spPr/>
      <dgm:t>
        <a:bodyPr/>
        <a:lstStyle/>
        <a:p>
          <a:endParaRPr lang="zh-CN" altLang="en-US"/>
        </a:p>
      </dgm:t>
    </dgm:pt>
    <dgm:pt modelId="{114CD3D2-4B12-4C74-B641-44689AA4431A}" type="sibTrans" cxnId="{083CBE67-B690-4D9E-9DE1-D474D837A5EF}">
      <dgm:prSet/>
      <dgm:spPr/>
      <dgm:t>
        <a:bodyPr/>
        <a:lstStyle/>
        <a:p>
          <a:endParaRPr lang="zh-CN" altLang="en-US"/>
        </a:p>
      </dgm:t>
    </dgm:pt>
    <dgm:pt modelId="{8C39DF97-B3D9-4C3E-A27A-4768E57B1804}">
      <dgm:prSet/>
      <dgm:spPr/>
      <dgm:t>
        <a:bodyPr/>
        <a:lstStyle/>
        <a:p>
          <a:r>
            <a:rPr lang="zh-CN" altLang="zh-CN" dirty="0" smtClean="0"/>
            <a:t>不足：起动时电阻要消耗大量的电能，不够经济</a:t>
          </a:r>
          <a:endParaRPr lang="en-US" altLang="zh-CN" dirty="0" smtClean="0"/>
        </a:p>
      </dgm:t>
    </dgm:pt>
    <dgm:pt modelId="{9045CF94-2243-425F-A602-DF83D4E926AD}" type="parTrans" cxnId="{D0DDA3FA-104A-4AD2-B54D-199B2D4C9FFF}">
      <dgm:prSet/>
      <dgm:spPr/>
      <dgm:t>
        <a:bodyPr/>
        <a:lstStyle/>
        <a:p>
          <a:endParaRPr lang="zh-CN" altLang="en-US"/>
        </a:p>
      </dgm:t>
    </dgm:pt>
    <dgm:pt modelId="{6001D489-B567-4D2B-9217-8B7FBD3BA248}" type="sibTrans" cxnId="{D0DDA3FA-104A-4AD2-B54D-199B2D4C9FFF}">
      <dgm:prSet/>
      <dgm:spPr/>
      <dgm:t>
        <a:bodyPr/>
        <a:lstStyle/>
        <a:p>
          <a:endParaRPr lang="zh-CN" altLang="en-US"/>
        </a:p>
      </dgm:t>
    </dgm:pt>
    <dgm:pt modelId="{52758F9D-58DB-48D8-94D4-1976F3E649E8}">
      <dgm:prSet/>
      <dgm:spPr/>
      <dgm:t>
        <a:bodyPr/>
        <a:lstStyle/>
        <a:p>
          <a:r>
            <a:rPr lang="zh-CN" altLang="zh-CN" smtClean="0"/>
            <a:t>（</a:t>
          </a:r>
          <a:r>
            <a:rPr lang="en-US" altLang="zh-CN" smtClean="0"/>
            <a:t>2</a:t>
          </a:r>
          <a:r>
            <a:rPr lang="zh-CN" altLang="zh-CN" smtClean="0"/>
            <a:t>）</a:t>
          </a:r>
          <a:r>
            <a:rPr lang="en-US" altLang="zh-CN" smtClean="0"/>
            <a:t>Y-D</a:t>
          </a:r>
          <a:r>
            <a:rPr lang="zh-CN" altLang="zh-CN" smtClean="0"/>
            <a:t>降压起动</a:t>
          </a:r>
          <a:endParaRPr lang="en-US" altLang="zh-CN" dirty="0" smtClean="0"/>
        </a:p>
      </dgm:t>
    </dgm:pt>
    <dgm:pt modelId="{974B1EE0-436B-4F75-BA49-8A3E24E36FFF}" type="parTrans" cxnId="{7D5BB61F-2B94-4965-B09B-F512B845FE47}">
      <dgm:prSet/>
      <dgm:spPr/>
      <dgm:t>
        <a:bodyPr/>
        <a:lstStyle/>
        <a:p>
          <a:endParaRPr lang="zh-CN" altLang="en-US"/>
        </a:p>
      </dgm:t>
    </dgm:pt>
    <dgm:pt modelId="{C3CE6F72-C523-4CB9-8C3C-E778B3D3D800}" type="sibTrans" cxnId="{7D5BB61F-2B94-4965-B09B-F512B845FE47}">
      <dgm:prSet/>
      <dgm:spPr/>
      <dgm:t>
        <a:bodyPr/>
        <a:lstStyle/>
        <a:p>
          <a:endParaRPr lang="zh-CN" altLang="en-US"/>
        </a:p>
      </dgm:t>
    </dgm:pt>
    <dgm:pt modelId="{07129380-C0AE-4DB1-8FEC-2584D6FC43EF}">
      <dgm:prSet/>
      <dgm:spPr/>
      <dgm:t>
        <a:bodyPr/>
        <a:lstStyle/>
        <a:p>
          <a:r>
            <a:rPr lang="zh-CN" altLang="zh-CN" dirty="0" smtClean="0"/>
            <a:t>特点：起动电流小，为直接起动电流的</a:t>
          </a:r>
          <a:r>
            <a:rPr lang="en-US" altLang="zh-CN" dirty="0" smtClean="0"/>
            <a:t>1/3</a:t>
          </a:r>
          <a:r>
            <a:rPr lang="zh-CN" altLang="zh-CN" dirty="0" smtClean="0"/>
            <a:t>；起动设备简单、成本低、起动过程中无额外的电力消耗</a:t>
          </a:r>
          <a:endParaRPr lang="zh-CN" altLang="zh-CN" dirty="0" smtClean="0"/>
        </a:p>
      </dgm:t>
    </dgm:pt>
    <dgm:pt modelId="{F983F288-AE03-4FF8-8146-C801EB7D0F6F}" type="parTrans" cxnId="{4F5B6360-69DD-419C-B626-B2E578CA2A91}">
      <dgm:prSet/>
      <dgm:spPr/>
      <dgm:t>
        <a:bodyPr/>
        <a:lstStyle/>
        <a:p>
          <a:endParaRPr lang="zh-CN" altLang="en-US"/>
        </a:p>
      </dgm:t>
    </dgm:pt>
    <dgm:pt modelId="{6E5FA115-B2C7-46C0-A5A1-15C5BED172CB}" type="sibTrans" cxnId="{4F5B6360-69DD-419C-B626-B2E578CA2A91}">
      <dgm:prSet/>
      <dgm:spPr/>
      <dgm:t>
        <a:bodyPr/>
        <a:lstStyle/>
        <a:p>
          <a:endParaRPr lang="zh-CN" altLang="en-US"/>
        </a:p>
      </dgm:t>
    </dgm:pt>
    <dgm:pt modelId="{D78A4957-E5A0-4ECC-A66E-DB3954BF6C93}">
      <dgm:prSet/>
      <dgm:spPr/>
      <dgm:t>
        <a:bodyPr/>
        <a:lstStyle/>
        <a:p>
          <a:r>
            <a:rPr lang="zh-CN" altLang="zh-CN" dirty="0" smtClean="0"/>
            <a:t>缺点：起动转矩小，适合空载或轻载的场合</a:t>
          </a:r>
          <a:endParaRPr lang="en-US" altLang="zh-CN" dirty="0" smtClean="0"/>
        </a:p>
      </dgm:t>
    </dgm:pt>
    <dgm:pt modelId="{E6F25CF3-8DB9-450F-A207-2B2DDC028A53}" type="parTrans" cxnId="{92A66716-C740-4B12-A83A-748CEDC3FA54}">
      <dgm:prSet/>
      <dgm:spPr/>
      <dgm:t>
        <a:bodyPr/>
        <a:lstStyle/>
        <a:p>
          <a:endParaRPr lang="zh-CN" altLang="en-US"/>
        </a:p>
      </dgm:t>
    </dgm:pt>
    <dgm:pt modelId="{1F19E6F0-2882-460B-9EE8-927935020306}" type="sibTrans" cxnId="{92A66716-C740-4B12-A83A-748CEDC3FA54}">
      <dgm:prSet/>
      <dgm:spPr/>
      <dgm:t>
        <a:bodyPr/>
        <a:lstStyle/>
        <a:p>
          <a:endParaRPr lang="zh-CN" altLang="en-US"/>
        </a:p>
      </dgm:t>
    </dgm:pt>
    <dgm:pt modelId="{03D1B4FF-51C3-4A7A-B5DA-A4B1DDEF8E2C}">
      <dgm:prSet/>
      <dgm:spPr/>
      <dgm:t>
        <a:bodyPr/>
        <a:lstStyle/>
        <a:p>
          <a:r>
            <a:rPr lang="zh-CN" altLang="zh-CN" dirty="0" smtClean="0"/>
            <a:t>（</a:t>
          </a:r>
          <a:r>
            <a:rPr lang="en-US" altLang="zh-CN" dirty="0" smtClean="0"/>
            <a:t>3</a:t>
          </a:r>
          <a:r>
            <a:rPr lang="zh-CN" altLang="zh-CN" dirty="0" smtClean="0"/>
            <a:t>）自耦变压器降压起动</a:t>
          </a:r>
          <a:endParaRPr lang="en-US" altLang="zh-CN" dirty="0" smtClean="0"/>
        </a:p>
      </dgm:t>
    </dgm:pt>
    <dgm:pt modelId="{30847211-F9D1-426F-A230-5A7B5BC5BACC}" type="parTrans" cxnId="{CFB3FF9A-0C66-4FC5-B169-27C1DEC4721D}">
      <dgm:prSet/>
      <dgm:spPr/>
      <dgm:t>
        <a:bodyPr/>
        <a:lstStyle/>
        <a:p>
          <a:endParaRPr lang="zh-CN" altLang="en-US"/>
        </a:p>
      </dgm:t>
    </dgm:pt>
    <dgm:pt modelId="{E81201D9-E928-47A6-8E8A-AEEA96AFF9F5}" type="sibTrans" cxnId="{CFB3FF9A-0C66-4FC5-B169-27C1DEC4721D}">
      <dgm:prSet/>
      <dgm:spPr/>
      <dgm:t>
        <a:bodyPr/>
        <a:lstStyle/>
        <a:p>
          <a:endParaRPr lang="zh-CN" altLang="en-US"/>
        </a:p>
      </dgm:t>
    </dgm:pt>
    <dgm:pt modelId="{2DBAAD0F-6B1E-4BB8-88DD-D868FB9D428F}">
      <dgm:prSet/>
      <dgm:spPr/>
      <dgm:t>
        <a:bodyPr/>
        <a:lstStyle/>
        <a:p>
          <a:r>
            <a:rPr lang="zh-CN" altLang="zh-CN" dirty="0" smtClean="0"/>
            <a:t>特点：可以按容许的起动电流和所需的起动转矩来选择自耦变压器的不同抽头，起动方便；不受电动机接法的限制，不论是星形连接还是三角形连接都可以使用</a:t>
          </a:r>
          <a:endParaRPr lang="zh-CN" altLang="zh-CN" dirty="0" smtClean="0"/>
        </a:p>
      </dgm:t>
    </dgm:pt>
    <dgm:pt modelId="{CF5B60B7-6587-4163-814D-A37525B5B037}" type="parTrans" cxnId="{F0980783-9176-4B19-90A4-13233986D80C}">
      <dgm:prSet/>
      <dgm:spPr/>
      <dgm:t>
        <a:bodyPr/>
        <a:lstStyle/>
        <a:p>
          <a:endParaRPr lang="zh-CN" altLang="en-US"/>
        </a:p>
      </dgm:t>
    </dgm:pt>
    <dgm:pt modelId="{61F75575-FD11-4F6B-9796-A69053DDECE2}" type="sibTrans" cxnId="{F0980783-9176-4B19-90A4-13233986D80C}">
      <dgm:prSet/>
      <dgm:spPr/>
      <dgm:t>
        <a:bodyPr/>
        <a:lstStyle/>
        <a:p>
          <a:endParaRPr lang="zh-CN" altLang="en-US"/>
        </a:p>
      </dgm:t>
    </dgm:pt>
    <dgm:pt modelId="{F95AFC35-CD6B-4F94-8224-942E41E56A8A}">
      <dgm:prSet/>
      <dgm:spPr/>
      <dgm:t>
        <a:bodyPr/>
        <a:lstStyle/>
        <a:p>
          <a:r>
            <a:rPr lang="zh-CN" altLang="zh-CN" dirty="0" smtClean="0"/>
            <a:t>缺点：起动设备费用较高，体积大</a:t>
          </a:r>
          <a:endParaRPr lang="zh-CN" altLang="en-US" dirty="0"/>
        </a:p>
      </dgm:t>
    </dgm:pt>
    <dgm:pt modelId="{52604681-A061-4997-A825-6A6FE7391374}" type="parTrans" cxnId="{1DA20A12-03F3-4E9C-BCDF-D58071AD99FA}">
      <dgm:prSet/>
      <dgm:spPr/>
      <dgm:t>
        <a:bodyPr/>
        <a:lstStyle/>
        <a:p>
          <a:endParaRPr lang="zh-CN" altLang="en-US"/>
        </a:p>
      </dgm:t>
    </dgm:pt>
    <dgm:pt modelId="{B132AA61-5433-431B-90DD-33F9227F1E69}" type="sibTrans" cxnId="{1DA20A12-03F3-4E9C-BCDF-D58071AD99FA}">
      <dgm:prSet/>
      <dgm:spPr/>
      <dgm:t>
        <a:bodyPr/>
        <a:lstStyle/>
        <a:p>
          <a:endParaRPr lang="zh-CN" altLang="en-US"/>
        </a:p>
      </dgm:t>
    </dgm:pt>
    <dgm:pt modelId="{EC32ECAC-A623-44C1-A87A-0CB39043759B}">
      <dgm:prSet/>
      <dgm:spPr/>
      <dgm:t>
        <a:bodyPr/>
        <a:lstStyle/>
        <a:p>
          <a:r>
            <a:rPr lang="en-US" dirty="0" smtClean="0"/>
            <a:t>3</a:t>
          </a:r>
          <a:r>
            <a:rPr lang="zh-CN" dirty="0" smtClean="0"/>
            <a:t>．绕线式电动机的起动</a:t>
          </a:r>
          <a:endParaRPr lang="zh-CN" altLang="en-US" dirty="0"/>
        </a:p>
      </dgm:t>
    </dgm:pt>
    <dgm:pt modelId="{3B9EC482-08F9-445B-A953-9AC8FAE2F3D6}" type="parTrans" cxnId="{08FA75CD-E991-43C8-93E2-3C998A7C3554}">
      <dgm:prSet/>
      <dgm:spPr/>
      <dgm:t>
        <a:bodyPr/>
        <a:lstStyle/>
        <a:p>
          <a:endParaRPr lang="zh-CN" altLang="en-US"/>
        </a:p>
      </dgm:t>
    </dgm:pt>
    <dgm:pt modelId="{3B054D4A-2BF2-48A9-8F87-C17E10FE620A}" type="sibTrans" cxnId="{08FA75CD-E991-43C8-93E2-3C998A7C3554}">
      <dgm:prSet/>
      <dgm:spPr/>
      <dgm:t>
        <a:bodyPr/>
        <a:lstStyle/>
        <a:p>
          <a:endParaRPr lang="zh-CN" altLang="en-US"/>
        </a:p>
      </dgm:t>
    </dgm:pt>
    <dgm:pt modelId="{143DB207-8E15-46DB-9823-33A9C82E78E4}">
      <dgm:prSet/>
      <dgm:spPr/>
      <dgm:t>
        <a:bodyPr/>
        <a:lstStyle/>
        <a:p>
          <a:r>
            <a:rPr lang="en-US" dirty="0" smtClean="0"/>
            <a:t>4</a:t>
          </a:r>
          <a:r>
            <a:rPr lang="zh-CN" dirty="0" smtClean="0"/>
            <a:t>．</a:t>
          </a:r>
          <a:r>
            <a:rPr lang="zh-CN" dirty="0" smtClean="0"/>
            <a:t>软起动器起动</a:t>
          </a:r>
          <a:endParaRPr lang="zh-CN" altLang="en-US" dirty="0"/>
        </a:p>
      </dgm:t>
    </dgm:pt>
    <dgm:pt modelId="{79DC5698-AA80-472C-8766-2DDD07002525}" type="parTrans" cxnId="{5CEFB2B2-088C-4100-918A-21FF765E5395}">
      <dgm:prSet/>
      <dgm:spPr/>
      <dgm:t>
        <a:bodyPr/>
        <a:lstStyle/>
        <a:p>
          <a:endParaRPr lang="zh-CN" altLang="en-US"/>
        </a:p>
      </dgm:t>
    </dgm:pt>
    <dgm:pt modelId="{EFD32272-9C16-445C-B750-4233805C3767}" type="sibTrans" cxnId="{5CEFB2B2-088C-4100-918A-21FF765E5395}">
      <dgm:prSet/>
      <dgm:spPr/>
      <dgm:t>
        <a:bodyPr/>
        <a:lstStyle/>
        <a:p>
          <a:endParaRPr lang="zh-CN" altLang="en-US"/>
        </a:p>
      </dgm:t>
    </dgm:pt>
    <dgm:pt modelId="{DEA8F3D5-6A69-45FB-ACDA-2D03E6B0044C}" type="pres">
      <dgm:prSet presAssocID="{3C343550-CAC8-4044-8DAB-14AA24BE5CEB}" presName="linear" presStyleCnt="0">
        <dgm:presLayoutVars>
          <dgm:animLvl val="lvl"/>
          <dgm:resizeHandles val="exact"/>
        </dgm:presLayoutVars>
      </dgm:prSet>
      <dgm:spPr/>
    </dgm:pt>
    <dgm:pt modelId="{416EC8CC-4910-4173-B768-ACAF4C1824C2}" type="pres">
      <dgm:prSet presAssocID="{5FA12591-CEA8-4302-A163-C9B133193D64}" presName="parentText" presStyleLbl="node1" presStyleIdx="0" presStyleCnt="4">
        <dgm:presLayoutVars>
          <dgm:chMax val="0"/>
          <dgm:bulletEnabled val="1"/>
        </dgm:presLayoutVars>
      </dgm:prSet>
      <dgm:spPr/>
    </dgm:pt>
    <dgm:pt modelId="{BE54F3A1-607F-4EFA-8968-8CA4AC9C251F}" type="pres">
      <dgm:prSet presAssocID="{0F373DB7-8CCC-4D0B-BE9B-20052E1E67D4}" presName="spacer" presStyleCnt="0"/>
      <dgm:spPr/>
    </dgm:pt>
    <dgm:pt modelId="{E888FD9F-3E65-4967-8F76-AD36D6F413BA}" type="pres">
      <dgm:prSet presAssocID="{8A1E4301-B8A1-4D69-B8FF-3E1FFCCE0EF3}" presName="parentText" presStyleLbl="node1" presStyleIdx="1" presStyleCnt="4">
        <dgm:presLayoutVars>
          <dgm:chMax val="0"/>
          <dgm:bulletEnabled val="1"/>
        </dgm:presLayoutVars>
      </dgm:prSet>
      <dgm:spPr/>
    </dgm:pt>
    <dgm:pt modelId="{EB111C58-4B03-401D-8292-6792DCA218DD}" type="pres">
      <dgm:prSet presAssocID="{8A1E4301-B8A1-4D69-B8FF-3E1FFCCE0EF3}" presName="childText" presStyleLbl="revTx" presStyleIdx="0" presStyleCnt="1">
        <dgm:presLayoutVars>
          <dgm:bulletEnabled val="1"/>
        </dgm:presLayoutVars>
      </dgm:prSet>
      <dgm:spPr/>
      <dgm:t>
        <a:bodyPr/>
        <a:lstStyle/>
        <a:p>
          <a:endParaRPr lang="zh-CN" altLang="en-US"/>
        </a:p>
      </dgm:t>
    </dgm:pt>
    <dgm:pt modelId="{9B2E363C-2AC3-425A-AB29-76E10C04A5ED}" type="pres">
      <dgm:prSet presAssocID="{EC32ECAC-A623-44C1-A87A-0CB39043759B}" presName="parentText" presStyleLbl="node1" presStyleIdx="2" presStyleCnt="4">
        <dgm:presLayoutVars>
          <dgm:chMax val="0"/>
          <dgm:bulletEnabled val="1"/>
        </dgm:presLayoutVars>
      </dgm:prSet>
      <dgm:spPr/>
    </dgm:pt>
    <dgm:pt modelId="{747950FA-8C95-47FB-86A2-E9E2C6A56E06}" type="pres">
      <dgm:prSet presAssocID="{3B054D4A-2BF2-48A9-8F87-C17E10FE620A}" presName="spacer" presStyleCnt="0"/>
      <dgm:spPr/>
    </dgm:pt>
    <dgm:pt modelId="{5CEDC21B-F4F4-45E5-AD40-9CBD3BAB572F}" type="pres">
      <dgm:prSet presAssocID="{143DB207-8E15-46DB-9823-33A9C82E78E4}" presName="parentText" presStyleLbl="node1" presStyleIdx="3" presStyleCnt="4">
        <dgm:presLayoutVars>
          <dgm:chMax val="0"/>
          <dgm:bulletEnabled val="1"/>
        </dgm:presLayoutVars>
      </dgm:prSet>
      <dgm:spPr/>
      <dgm:t>
        <a:bodyPr/>
        <a:lstStyle/>
        <a:p>
          <a:endParaRPr lang="zh-CN" altLang="en-US"/>
        </a:p>
      </dgm:t>
    </dgm:pt>
  </dgm:ptLst>
  <dgm:cxnLst>
    <dgm:cxn modelId="{CE8126B6-91C6-426D-8347-1669B602DEF0}" type="presOf" srcId="{8A1E4301-B8A1-4D69-B8FF-3E1FFCCE0EF3}" destId="{E888FD9F-3E65-4967-8F76-AD36D6F413BA}" srcOrd="0" destOrd="0" presId="urn:microsoft.com/office/officeart/2005/8/layout/vList2"/>
    <dgm:cxn modelId="{1DA20A12-03F3-4E9C-BCDF-D58071AD99FA}" srcId="{03D1B4FF-51C3-4A7A-B5DA-A4B1DDEF8E2C}" destId="{F95AFC35-CD6B-4F94-8224-942E41E56A8A}" srcOrd="1" destOrd="0" parTransId="{52604681-A061-4997-A825-6A6FE7391374}" sibTransId="{B132AA61-5433-431B-90DD-33F9227F1E69}"/>
    <dgm:cxn modelId="{7D5BB61F-2B94-4965-B09B-F512B845FE47}" srcId="{8A1E4301-B8A1-4D69-B8FF-3E1FFCCE0EF3}" destId="{52758F9D-58DB-48D8-94D4-1976F3E649E8}" srcOrd="1" destOrd="0" parTransId="{974B1EE0-436B-4F75-BA49-8A3E24E36FFF}" sibTransId="{C3CE6F72-C523-4CB9-8C3C-E778B3D3D800}"/>
    <dgm:cxn modelId="{C914157A-ED47-4709-8ACC-CD042D183010}" type="presOf" srcId="{3C343550-CAC8-4044-8DAB-14AA24BE5CEB}" destId="{DEA8F3D5-6A69-45FB-ACDA-2D03E6B0044C}" srcOrd="0" destOrd="0" presId="urn:microsoft.com/office/officeart/2005/8/layout/vList2"/>
    <dgm:cxn modelId="{7E140471-F4B7-4A7F-9D57-A10F14503F7E}" type="presOf" srcId="{2DBAAD0F-6B1E-4BB8-88DD-D868FB9D428F}" destId="{EB111C58-4B03-401D-8292-6792DCA218DD}" srcOrd="0" destOrd="7" presId="urn:microsoft.com/office/officeart/2005/8/layout/vList2"/>
    <dgm:cxn modelId="{DF3D823E-4E6E-4222-95D5-AA58FC14B2AE}" type="presOf" srcId="{07129380-C0AE-4DB1-8FEC-2584D6FC43EF}" destId="{EB111C58-4B03-401D-8292-6792DCA218DD}" srcOrd="0" destOrd="4" presId="urn:microsoft.com/office/officeart/2005/8/layout/vList2"/>
    <dgm:cxn modelId="{92A66716-C740-4B12-A83A-748CEDC3FA54}" srcId="{52758F9D-58DB-48D8-94D4-1976F3E649E8}" destId="{D78A4957-E5A0-4ECC-A66E-DB3954BF6C93}" srcOrd="1" destOrd="0" parTransId="{E6F25CF3-8DB9-450F-A207-2B2DDC028A53}" sibTransId="{1F19E6F0-2882-460B-9EE8-927935020306}"/>
    <dgm:cxn modelId="{F0980783-9176-4B19-90A4-13233986D80C}" srcId="{03D1B4FF-51C3-4A7A-B5DA-A4B1DDEF8E2C}" destId="{2DBAAD0F-6B1E-4BB8-88DD-D868FB9D428F}" srcOrd="0" destOrd="0" parTransId="{CF5B60B7-6587-4163-814D-A37525B5B037}" sibTransId="{61F75575-FD11-4F6B-9796-A69053DDECE2}"/>
    <dgm:cxn modelId="{083CBE67-B690-4D9E-9DE1-D474D837A5EF}" srcId="{DE2FF554-7381-4688-9516-EB0A9505716C}" destId="{C5DC7B25-DAB9-4E2B-882B-366464A6C7B2}" srcOrd="0" destOrd="0" parTransId="{BC5B00EF-22E0-4FE6-8C04-65EB98AB82AC}" sibTransId="{114CD3D2-4B12-4C74-B641-44689AA4431A}"/>
    <dgm:cxn modelId="{9C5B0521-64C5-48B9-B2F6-F834527611DE}" type="presOf" srcId="{8C39DF97-B3D9-4C3E-A27A-4768E57B1804}" destId="{EB111C58-4B03-401D-8292-6792DCA218DD}" srcOrd="0" destOrd="2" presId="urn:microsoft.com/office/officeart/2005/8/layout/vList2"/>
    <dgm:cxn modelId="{12C124DC-500C-4133-8346-57BC3D9298E7}" type="presOf" srcId="{5FA12591-CEA8-4302-A163-C9B133193D64}" destId="{416EC8CC-4910-4173-B768-ACAF4C1824C2}" srcOrd="0" destOrd="0" presId="urn:microsoft.com/office/officeart/2005/8/layout/vList2"/>
    <dgm:cxn modelId="{4F5B6360-69DD-419C-B626-B2E578CA2A91}" srcId="{52758F9D-58DB-48D8-94D4-1976F3E649E8}" destId="{07129380-C0AE-4DB1-8FEC-2584D6FC43EF}" srcOrd="0" destOrd="0" parTransId="{F983F288-AE03-4FF8-8146-C801EB7D0F6F}" sibTransId="{6E5FA115-B2C7-46C0-A5A1-15C5BED172CB}"/>
    <dgm:cxn modelId="{D579304D-56F0-4108-9B99-6F07CA627A10}" type="presOf" srcId="{DE2FF554-7381-4688-9516-EB0A9505716C}" destId="{EB111C58-4B03-401D-8292-6792DCA218DD}" srcOrd="0" destOrd="0" presId="urn:microsoft.com/office/officeart/2005/8/layout/vList2"/>
    <dgm:cxn modelId="{92DA8FB8-9EA7-459B-8BE2-6773E96A2665}" srcId="{3C343550-CAC8-4044-8DAB-14AA24BE5CEB}" destId="{5FA12591-CEA8-4302-A163-C9B133193D64}" srcOrd="0" destOrd="0" parTransId="{3355DB7C-3644-4729-B61F-EF1208322F6F}" sibTransId="{0F373DB7-8CCC-4D0B-BE9B-20052E1E67D4}"/>
    <dgm:cxn modelId="{1D7D4722-1BE8-4AE7-8269-9D00ED0A9DBD}" type="presOf" srcId="{EC32ECAC-A623-44C1-A87A-0CB39043759B}" destId="{9B2E363C-2AC3-425A-AB29-76E10C04A5ED}" srcOrd="0" destOrd="0" presId="urn:microsoft.com/office/officeart/2005/8/layout/vList2"/>
    <dgm:cxn modelId="{EAEFEAA5-953E-4075-AD98-69C218C77692}" type="presOf" srcId="{03D1B4FF-51C3-4A7A-B5DA-A4B1DDEF8E2C}" destId="{EB111C58-4B03-401D-8292-6792DCA218DD}" srcOrd="0" destOrd="6" presId="urn:microsoft.com/office/officeart/2005/8/layout/vList2"/>
    <dgm:cxn modelId="{8AFF652B-EBED-47D9-8F40-DE4C25604367}" type="presOf" srcId="{52758F9D-58DB-48D8-94D4-1976F3E649E8}" destId="{EB111C58-4B03-401D-8292-6792DCA218DD}" srcOrd="0" destOrd="3" presId="urn:microsoft.com/office/officeart/2005/8/layout/vList2"/>
    <dgm:cxn modelId="{CFB3FF9A-0C66-4FC5-B169-27C1DEC4721D}" srcId="{8A1E4301-B8A1-4D69-B8FF-3E1FFCCE0EF3}" destId="{03D1B4FF-51C3-4A7A-B5DA-A4B1DDEF8E2C}" srcOrd="2" destOrd="0" parTransId="{30847211-F9D1-426F-A230-5A7B5BC5BACC}" sibTransId="{E81201D9-E928-47A6-8E8A-AEEA96AFF9F5}"/>
    <dgm:cxn modelId="{D0DDA3FA-104A-4AD2-B54D-199B2D4C9FFF}" srcId="{DE2FF554-7381-4688-9516-EB0A9505716C}" destId="{8C39DF97-B3D9-4C3E-A27A-4768E57B1804}" srcOrd="1" destOrd="0" parTransId="{9045CF94-2243-425F-A602-DF83D4E926AD}" sibTransId="{6001D489-B567-4D2B-9217-8B7FBD3BA248}"/>
    <dgm:cxn modelId="{C1B722C3-1005-4E06-937C-5794462B8179}" type="presOf" srcId="{F95AFC35-CD6B-4F94-8224-942E41E56A8A}" destId="{EB111C58-4B03-401D-8292-6792DCA218DD}" srcOrd="0" destOrd="8" presId="urn:microsoft.com/office/officeart/2005/8/layout/vList2"/>
    <dgm:cxn modelId="{9C95092C-D2C9-4098-9D9F-E6EFB2BB2286}" type="presOf" srcId="{143DB207-8E15-46DB-9823-33A9C82E78E4}" destId="{5CEDC21B-F4F4-45E5-AD40-9CBD3BAB572F}" srcOrd="0" destOrd="0" presId="urn:microsoft.com/office/officeart/2005/8/layout/vList2"/>
    <dgm:cxn modelId="{A623BD53-F4A7-40C5-8312-984B2FE36485}" type="presOf" srcId="{C5DC7B25-DAB9-4E2B-882B-366464A6C7B2}" destId="{EB111C58-4B03-401D-8292-6792DCA218DD}" srcOrd="0" destOrd="1" presId="urn:microsoft.com/office/officeart/2005/8/layout/vList2"/>
    <dgm:cxn modelId="{08FA75CD-E991-43C8-93E2-3C998A7C3554}" srcId="{3C343550-CAC8-4044-8DAB-14AA24BE5CEB}" destId="{EC32ECAC-A623-44C1-A87A-0CB39043759B}" srcOrd="2" destOrd="0" parTransId="{3B9EC482-08F9-445B-A953-9AC8FAE2F3D6}" sibTransId="{3B054D4A-2BF2-48A9-8F87-C17E10FE620A}"/>
    <dgm:cxn modelId="{5CEFB2B2-088C-4100-918A-21FF765E5395}" srcId="{3C343550-CAC8-4044-8DAB-14AA24BE5CEB}" destId="{143DB207-8E15-46DB-9823-33A9C82E78E4}" srcOrd="3" destOrd="0" parTransId="{79DC5698-AA80-472C-8766-2DDD07002525}" sibTransId="{EFD32272-9C16-445C-B750-4233805C3767}"/>
    <dgm:cxn modelId="{5291B905-65EC-425A-9791-4930E069EE01}" srcId="{3C343550-CAC8-4044-8DAB-14AA24BE5CEB}" destId="{8A1E4301-B8A1-4D69-B8FF-3E1FFCCE0EF3}" srcOrd="1" destOrd="0" parTransId="{8A17930D-E7F9-45B5-A3A7-43739091FA7A}" sibTransId="{37D6B33D-478C-433D-8207-3EE285BBD7DE}"/>
    <dgm:cxn modelId="{7A0CCC8B-9618-44A0-81BF-AB6ED998878B}" type="presOf" srcId="{D78A4957-E5A0-4ECC-A66E-DB3954BF6C93}" destId="{EB111C58-4B03-401D-8292-6792DCA218DD}" srcOrd="0" destOrd="5" presId="urn:microsoft.com/office/officeart/2005/8/layout/vList2"/>
    <dgm:cxn modelId="{0E008DFD-9142-406F-9DD7-A10172C6744C}" srcId="{8A1E4301-B8A1-4D69-B8FF-3E1FFCCE0EF3}" destId="{DE2FF554-7381-4688-9516-EB0A9505716C}" srcOrd="0" destOrd="0" parTransId="{E80A7964-A421-4A96-9410-476AFC5AD44B}" sibTransId="{ADB2B7D1-CAE3-4B39-9ABE-DE7EDEB4528A}"/>
    <dgm:cxn modelId="{78C6AEAB-909F-4FAC-B4FA-81E60F46DE67}" type="presParOf" srcId="{DEA8F3D5-6A69-45FB-ACDA-2D03E6B0044C}" destId="{416EC8CC-4910-4173-B768-ACAF4C1824C2}" srcOrd="0" destOrd="0" presId="urn:microsoft.com/office/officeart/2005/8/layout/vList2"/>
    <dgm:cxn modelId="{CCB81334-8640-4179-B943-69CDBB23C94A}" type="presParOf" srcId="{DEA8F3D5-6A69-45FB-ACDA-2D03E6B0044C}" destId="{BE54F3A1-607F-4EFA-8968-8CA4AC9C251F}" srcOrd="1" destOrd="0" presId="urn:microsoft.com/office/officeart/2005/8/layout/vList2"/>
    <dgm:cxn modelId="{2BEE4353-C6B9-41D8-BA32-9268A7534A75}" type="presParOf" srcId="{DEA8F3D5-6A69-45FB-ACDA-2D03E6B0044C}" destId="{E888FD9F-3E65-4967-8F76-AD36D6F413BA}" srcOrd="2" destOrd="0" presId="urn:microsoft.com/office/officeart/2005/8/layout/vList2"/>
    <dgm:cxn modelId="{A03DDBB5-1BFD-4934-924B-92CAF0B36271}" type="presParOf" srcId="{DEA8F3D5-6A69-45FB-ACDA-2D03E6B0044C}" destId="{EB111C58-4B03-401D-8292-6792DCA218DD}" srcOrd="3" destOrd="0" presId="urn:microsoft.com/office/officeart/2005/8/layout/vList2"/>
    <dgm:cxn modelId="{554A7B0F-C4D2-494C-A249-5D052399FF5F}" type="presParOf" srcId="{DEA8F3D5-6A69-45FB-ACDA-2D03E6B0044C}" destId="{9B2E363C-2AC3-425A-AB29-76E10C04A5ED}" srcOrd="4" destOrd="0" presId="urn:microsoft.com/office/officeart/2005/8/layout/vList2"/>
    <dgm:cxn modelId="{88DAFDA3-F853-4DAA-98F8-2DDDE0A6C895}" type="presParOf" srcId="{DEA8F3D5-6A69-45FB-ACDA-2D03E6B0044C}" destId="{747950FA-8C95-47FB-86A2-E9E2C6A56E06}" srcOrd="5" destOrd="0" presId="urn:microsoft.com/office/officeart/2005/8/layout/vList2"/>
    <dgm:cxn modelId="{F060E538-FB3B-4B1A-8E5C-AE0B458F50FC}" type="presParOf" srcId="{DEA8F3D5-6A69-45FB-ACDA-2D03E6B0044C}" destId="{5CEDC21B-F4F4-45E5-AD40-9CBD3BAB572F}" srcOrd="6" destOrd="0" presId="urn:microsoft.com/office/officeart/2005/8/layout/v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1FE7FDF-E311-462F-9F0B-1C91DB0C3DF5}" type="doc">
      <dgm:prSet loTypeId="urn:microsoft.com/office/officeart/2005/8/layout/hList3" loCatId="list" qsTypeId="urn:microsoft.com/office/officeart/2005/8/quickstyle/3d4" qsCatId="3D" csTypeId="urn:microsoft.com/office/officeart/2005/8/colors/accent5_1" csCatId="accent5" phldr="1"/>
      <dgm:spPr/>
      <dgm:t>
        <a:bodyPr/>
        <a:lstStyle/>
        <a:p>
          <a:endParaRPr lang="zh-CN" altLang="en-US"/>
        </a:p>
      </dgm:t>
    </dgm:pt>
    <dgm:pt modelId="{6DBD7C61-4E28-4BBB-82E1-349F5C72D61A}">
      <dgm:prSet phldrT="[文本]"/>
      <dgm:spPr/>
      <dgm:t>
        <a:bodyPr/>
        <a:lstStyle/>
        <a:p>
          <a:r>
            <a:rPr lang="en-US" altLang="zh-CN" dirty="0" smtClean="0"/>
            <a:t>1. </a:t>
          </a:r>
          <a:r>
            <a:rPr lang="zh-CN" altLang="zh-CN" dirty="0" smtClean="0"/>
            <a:t>电动机容量的选择</a:t>
          </a:r>
          <a:endParaRPr lang="zh-CN" altLang="en-US" dirty="0"/>
        </a:p>
      </dgm:t>
    </dgm:pt>
    <dgm:pt modelId="{293330F0-904E-4C21-8BAE-456533096839}" type="parTrans" cxnId="{1D4DA20F-A6D9-48E4-8FA5-CC6A6C0ED0AC}">
      <dgm:prSet/>
      <dgm:spPr/>
      <dgm:t>
        <a:bodyPr/>
        <a:lstStyle/>
        <a:p>
          <a:endParaRPr lang="zh-CN" altLang="en-US"/>
        </a:p>
      </dgm:t>
    </dgm:pt>
    <dgm:pt modelId="{4EC5863A-491E-49D5-A4AE-0048A53CDBB7}" type="sibTrans" cxnId="{1D4DA20F-A6D9-48E4-8FA5-CC6A6C0ED0AC}">
      <dgm:prSet/>
      <dgm:spPr/>
      <dgm:t>
        <a:bodyPr/>
        <a:lstStyle/>
        <a:p>
          <a:endParaRPr lang="zh-CN" altLang="en-US"/>
        </a:p>
      </dgm:t>
    </dgm:pt>
    <dgm:pt modelId="{7B47CB60-74A7-4226-84B0-A1617D689255}">
      <dgm:prSet/>
      <dgm:spPr/>
      <dgm:t>
        <a:bodyPr/>
        <a:lstStyle/>
        <a:p>
          <a:r>
            <a:rPr lang="zh-CN" altLang="zh-CN" dirty="0" smtClean="0"/>
            <a:t>（</a:t>
          </a:r>
          <a:r>
            <a:rPr lang="en-US" altLang="zh-CN" dirty="0" smtClean="0"/>
            <a:t>1</a:t>
          </a:r>
          <a:r>
            <a:rPr lang="zh-CN" altLang="zh-CN" dirty="0" smtClean="0"/>
            <a:t>）短时工作电动机的选择</a:t>
          </a:r>
          <a:endParaRPr lang="en-US" altLang="zh-CN" dirty="0" smtClean="0"/>
        </a:p>
      </dgm:t>
    </dgm:pt>
    <dgm:pt modelId="{1AA4231F-9D34-4501-A22A-C976D266E392}" type="parTrans" cxnId="{3105E013-0AFD-4EB8-916A-1C4E93FC317F}">
      <dgm:prSet/>
      <dgm:spPr/>
      <dgm:t>
        <a:bodyPr/>
        <a:lstStyle/>
        <a:p>
          <a:endParaRPr lang="zh-CN" altLang="en-US"/>
        </a:p>
      </dgm:t>
    </dgm:pt>
    <dgm:pt modelId="{EAD91DF9-9CA6-4328-951F-A50F7DC4A779}" type="sibTrans" cxnId="{3105E013-0AFD-4EB8-916A-1C4E93FC317F}">
      <dgm:prSet/>
      <dgm:spPr/>
      <dgm:t>
        <a:bodyPr/>
        <a:lstStyle/>
        <a:p>
          <a:endParaRPr lang="zh-CN" altLang="en-US"/>
        </a:p>
      </dgm:t>
    </dgm:pt>
    <dgm:pt modelId="{5014663C-05A0-4DEA-99FC-C1BC1C13ADCE}">
      <dgm:prSet/>
      <dgm:spPr/>
      <dgm:t>
        <a:bodyPr/>
        <a:lstStyle/>
        <a:p>
          <a:r>
            <a:rPr lang="zh-CN" altLang="zh-CN" dirty="0" smtClean="0"/>
            <a:t>应选用短时工作制的电动机。短时工作制电动机和功率相同的连续工作制电动机相比，其最大转矩大、体积小、价格低</a:t>
          </a:r>
          <a:endParaRPr lang="zh-CN" altLang="zh-CN" dirty="0" smtClean="0"/>
        </a:p>
      </dgm:t>
    </dgm:pt>
    <dgm:pt modelId="{E0DFE1B3-14E4-460D-8762-05B980E08248}" type="parTrans" cxnId="{B1CA85E0-D249-4D94-951B-20AC5C9EB69D}">
      <dgm:prSet/>
      <dgm:spPr/>
      <dgm:t>
        <a:bodyPr/>
        <a:lstStyle/>
        <a:p>
          <a:endParaRPr lang="zh-CN" altLang="en-US"/>
        </a:p>
      </dgm:t>
    </dgm:pt>
    <dgm:pt modelId="{538F7DC4-559B-430D-8DA4-A8611A820B6A}" type="sibTrans" cxnId="{B1CA85E0-D249-4D94-951B-20AC5C9EB69D}">
      <dgm:prSet/>
      <dgm:spPr/>
      <dgm:t>
        <a:bodyPr/>
        <a:lstStyle/>
        <a:p>
          <a:endParaRPr lang="zh-CN" altLang="en-US"/>
        </a:p>
      </dgm:t>
    </dgm:pt>
    <dgm:pt modelId="{920B6302-A63F-4642-9BA6-834E8327EA80}">
      <dgm:prSet/>
      <dgm:spPr/>
      <dgm:t>
        <a:bodyPr/>
        <a:lstStyle/>
        <a:p>
          <a:r>
            <a:rPr lang="zh-CN" altLang="zh-CN" dirty="0" smtClean="0"/>
            <a:t>（</a:t>
          </a:r>
          <a:r>
            <a:rPr lang="en-US" altLang="zh-CN" dirty="0" smtClean="0"/>
            <a:t>2</a:t>
          </a:r>
          <a:r>
            <a:rPr lang="zh-CN" altLang="zh-CN" dirty="0" smtClean="0"/>
            <a:t>）连续工作电动机的选择</a:t>
          </a:r>
          <a:endParaRPr lang="zh-CN" altLang="zh-CN" dirty="0" smtClean="0"/>
        </a:p>
      </dgm:t>
    </dgm:pt>
    <dgm:pt modelId="{7CCF7D2B-B16C-4B4E-9950-FE7FAD2CDA52}" type="parTrans" cxnId="{A5D8B9E6-F2AF-4325-8E92-CF062585E980}">
      <dgm:prSet/>
      <dgm:spPr/>
      <dgm:t>
        <a:bodyPr/>
        <a:lstStyle/>
        <a:p>
          <a:endParaRPr lang="zh-CN" altLang="en-US"/>
        </a:p>
      </dgm:t>
    </dgm:pt>
    <dgm:pt modelId="{F1DA729F-9DD0-4CCE-B26F-C7CC000D45CD}" type="sibTrans" cxnId="{A5D8B9E6-F2AF-4325-8E92-CF062585E980}">
      <dgm:prSet/>
      <dgm:spPr/>
      <dgm:t>
        <a:bodyPr/>
        <a:lstStyle/>
        <a:p>
          <a:endParaRPr lang="zh-CN" altLang="en-US"/>
        </a:p>
      </dgm:t>
    </dgm:pt>
    <dgm:pt modelId="{FBBD7C87-C434-4852-981B-78739F5610DD}">
      <dgm:prSet/>
      <dgm:spPr/>
      <dgm:t>
        <a:bodyPr/>
        <a:lstStyle/>
        <a:p>
          <a:r>
            <a:rPr lang="zh-CN" altLang="zh-CN" dirty="0" smtClean="0"/>
            <a:t>电动机连续工作，但负载不稳定，忽大忽小。选择电动机的额定电流</a:t>
          </a:r>
          <a:r>
            <a:rPr lang="en-US" altLang="zh-CN" i="1" dirty="0" smtClean="0"/>
            <a:t>I</a:t>
          </a:r>
          <a:r>
            <a:rPr lang="en-US" altLang="zh-CN" baseline="-25000" dirty="0" smtClean="0"/>
            <a:t>N</a:t>
          </a:r>
          <a:r>
            <a:rPr lang="zh-CN" altLang="zh-CN" dirty="0" smtClean="0"/>
            <a:t>大于或等于</a:t>
          </a:r>
          <a:r>
            <a:rPr lang="en-US" altLang="zh-CN" i="1" dirty="0" err="1" smtClean="0"/>
            <a:t>I</a:t>
          </a:r>
          <a:r>
            <a:rPr lang="en-US" altLang="zh-CN" baseline="-25000" dirty="0" err="1" smtClean="0"/>
            <a:t>eq</a:t>
          </a:r>
          <a:r>
            <a:rPr lang="zh-CN" altLang="zh-CN" dirty="0" smtClean="0"/>
            <a:t>。以保证电动机长期工作而不过热</a:t>
          </a:r>
          <a:endParaRPr lang="en-US" altLang="zh-CN" dirty="0" smtClean="0"/>
        </a:p>
      </dgm:t>
    </dgm:pt>
    <dgm:pt modelId="{AFBCC8BC-C57C-41CC-A7B7-BB8B4F9D2879}" type="parTrans" cxnId="{126CFE50-FF3E-4C25-8AF7-7CFCDBFE3391}">
      <dgm:prSet/>
      <dgm:spPr/>
      <dgm:t>
        <a:bodyPr/>
        <a:lstStyle/>
        <a:p>
          <a:endParaRPr lang="zh-CN" altLang="en-US"/>
        </a:p>
      </dgm:t>
    </dgm:pt>
    <dgm:pt modelId="{26B6E6E4-8340-48A8-A2E3-2F777B5B198E}" type="sibTrans" cxnId="{126CFE50-FF3E-4C25-8AF7-7CFCDBFE3391}">
      <dgm:prSet/>
      <dgm:spPr/>
      <dgm:t>
        <a:bodyPr/>
        <a:lstStyle/>
        <a:p>
          <a:endParaRPr lang="zh-CN" altLang="en-US"/>
        </a:p>
      </dgm:t>
    </dgm:pt>
    <dgm:pt modelId="{5313F863-E200-4035-AD00-11CA8DD6B39F}">
      <dgm:prSet/>
      <dgm:spPr/>
      <dgm:t>
        <a:bodyPr/>
        <a:lstStyle/>
        <a:p>
          <a:r>
            <a:rPr lang="zh-CN" altLang="zh-CN" smtClean="0"/>
            <a:t>（</a:t>
          </a:r>
          <a:r>
            <a:rPr lang="en-US" altLang="zh-CN" smtClean="0"/>
            <a:t>3</a:t>
          </a:r>
          <a:r>
            <a:rPr lang="zh-CN" altLang="zh-CN" smtClean="0"/>
            <a:t>）电动机的类比选择法</a:t>
          </a:r>
          <a:endParaRPr lang="zh-CN" altLang="zh-CN" dirty="0" smtClean="0"/>
        </a:p>
      </dgm:t>
    </dgm:pt>
    <dgm:pt modelId="{EB78219E-170B-4ADE-A9C0-4938499ABCE1}" type="parTrans" cxnId="{B4018A32-F22A-4055-BCE0-107097C8B505}">
      <dgm:prSet/>
      <dgm:spPr/>
      <dgm:t>
        <a:bodyPr/>
        <a:lstStyle/>
        <a:p>
          <a:endParaRPr lang="zh-CN" altLang="en-US"/>
        </a:p>
      </dgm:t>
    </dgm:pt>
    <dgm:pt modelId="{49545309-3C29-4A02-B2D0-80DFFF06C219}" type="sibTrans" cxnId="{B4018A32-F22A-4055-BCE0-107097C8B505}">
      <dgm:prSet/>
      <dgm:spPr/>
      <dgm:t>
        <a:bodyPr/>
        <a:lstStyle/>
        <a:p>
          <a:endParaRPr lang="zh-CN" altLang="en-US"/>
        </a:p>
      </dgm:t>
    </dgm:pt>
    <dgm:pt modelId="{148C6470-D1A5-40D1-A5A0-E8FCDF744F0A}">
      <dgm:prSet/>
      <dgm:spPr/>
      <dgm:t>
        <a:bodyPr/>
        <a:lstStyle/>
        <a:p>
          <a:r>
            <a:rPr lang="zh-CN" altLang="zh-CN" dirty="0" smtClean="0"/>
            <a:t>具体做法是：了解本单位或附近其他单位的类似生产机械使用多大功率的电动机，然后选用近似功率的电动机进行试车</a:t>
          </a:r>
          <a:endParaRPr lang="zh-CN" altLang="zh-CN" dirty="0"/>
        </a:p>
      </dgm:t>
    </dgm:pt>
    <dgm:pt modelId="{95694E19-290B-4302-996F-285A7AF63F1A}" type="parTrans" cxnId="{534B2D34-4A57-46E3-A931-70794B5B8490}">
      <dgm:prSet/>
      <dgm:spPr/>
      <dgm:t>
        <a:bodyPr/>
        <a:lstStyle/>
        <a:p>
          <a:endParaRPr lang="zh-CN" altLang="en-US"/>
        </a:p>
      </dgm:t>
    </dgm:pt>
    <dgm:pt modelId="{8B666A13-6074-44C5-9864-81B5CAB3766B}" type="sibTrans" cxnId="{534B2D34-4A57-46E3-A931-70794B5B8490}">
      <dgm:prSet/>
      <dgm:spPr/>
      <dgm:t>
        <a:bodyPr/>
        <a:lstStyle/>
        <a:p>
          <a:endParaRPr lang="zh-CN" altLang="en-US"/>
        </a:p>
      </dgm:t>
    </dgm:pt>
    <dgm:pt modelId="{6E7D1D00-B89C-4E20-B26C-B5E9F9CB5DA1}" type="pres">
      <dgm:prSet presAssocID="{61FE7FDF-E311-462F-9F0B-1C91DB0C3DF5}" presName="composite" presStyleCnt="0">
        <dgm:presLayoutVars>
          <dgm:chMax val="1"/>
          <dgm:dir/>
          <dgm:resizeHandles val="exact"/>
        </dgm:presLayoutVars>
      </dgm:prSet>
      <dgm:spPr/>
    </dgm:pt>
    <dgm:pt modelId="{0193479E-61F8-4564-B461-F283B1BE308F}" type="pres">
      <dgm:prSet presAssocID="{6DBD7C61-4E28-4BBB-82E1-349F5C72D61A}" presName="roof" presStyleLbl="dkBgShp" presStyleIdx="0" presStyleCnt="2"/>
      <dgm:spPr/>
      <dgm:t>
        <a:bodyPr/>
        <a:lstStyle/>
        <a:p>
          <a:endParaRPr lang="zh-CN" altLang="en-US"/>
        </a:p>
      </dgm:t>
    </dgm:pt>
    <dgm:pt modelId="{173FF552-DE4B-4712-94C9-4C268FAD694B}" type="pres">
      <dgm:prSet presAssocID="{6DBD7C61-4E28-4BBB-82E1-349F5C72D61A}" presName="pillars" presStyleCnt="0"/>
      <dgm:spPr/>
    </dgm:pt>
    <dgm:pt modelId="{6050EB5B-7B20-444C-8B69-DF140A4D2715}" type="pres">
      <dgm:prSet presAssocID="{6DBD7C61-4E28-4BBB-82E1-349F5C72D61A}" presName="pillar1" presStyleLbl="node1" presStyleIdx="0" presStyleCnt="3">
        <dgm:presLayoutVars>
          <dgm:bulletEnabled val="1"/>
        </dgm:presLayoutVars>
      </dgm:prSet>
      <dgm:spPr/>
    </dgm:pt>
    <dgm:pt modelId="{787D7A43-32F2-422E-A509-46D534566B77}" type="pres">
      <dgm:prSet presAssocID="{920B6302-A63F-4642-9BA6-834E8327EA80}" presName="pillarX" presStyleLbl="node1" presStyleIdx="1" presStyleCnt="3">
        <dgm:presLayoutVars>
          <dgm:bulletEnabled val="1"/>
        </dgm:presLayoutVars>
      </dgm:prSet>
      <dgm:spPr/>
    </dgm:pt>
    <dgm:pt modelId="{6C27B791-A692-4A44-94A2-253D8C3E891B}" type="pres">
      <dgm:prSet presAssocID="{5313F863-E200-4035-AD00-11CA8DD6B39F}" presName="pillarX" presStyleLbl="node1" presStyleIdx="2" presStyleCnt="3">
        <dgm:presLayoutVars>
          <dgm:bulletEnabled val="1"/>
        </dgm:presLayoutVars>
      </dgm:prSet>
      <dgm:spPr/>
    </dgm:pt>
    <dgm:pt modelId="{50E367B6-B6C6-4494-AFD4-B735E19FB1B8}" type="pres">
      <dgm:prSet presAssocID="{6DBD7C61-4E28-4BBB-82E1-349F5C72D61A}" presName="base" presStyleLbl="dkBgShp" presStyleIdx="1" presStyleCnt="2"/>
      <dgm:spPr/>
    </dgm:pt>
  </dgm:ptLst>
  <dgm:cxnLst>
    <dgm:cxn modelId="{B1CA85E0-D249-4D94-951B-20AC5C9EB69D}" srcId="{7B47CB60-74A7-4226-84B0-A1617D689255}" destId="{5014663C-05A0-4DEA-99FC-C1BC1C13ADCE}" srcOrd="0" destOrd="0" parTransId="{E0DFE1B3-14E4-460D-8762-05B980E08248}" sibTransId="{538F7DC4-559B-430D-8DA4-A8611A820B6A}"/>
    <dgm:cxn modelId="{A5D8B9E6-F2AF-4325-8E92-CF062585E980}" srcId="{6DBD7C61-4E28-4BBB-82E1-349F5C72D61A}" destId="{920B6302-A63F-4642-9BA6-834E8327EA80}" srcOrd="1" destOrd="0" parTransId="{7CCF7D2B-B16C-4B4E-9950-FE7FAD2CDA52}" sibTransId="{F1DA729F-9DD0-4CCE-B26F-C7CC000D45CD}"/>
    <dgm:cxn modelId="{17139AD6-4B3F-4F85-A193-F00F779BB330}" type="presOf" srcId="{920B6302-A63F-4642-9BA6-834E8327EA80}" destId="{787D7A43-32F2-422E-A509-46D534566B77}" srcOrd="0" destOrd="0" presId="urn:microsoft.com/office/officeart/2005/8/layout/hList3"/>
    <dgm:cxn modelId="{3105E013-0AFD-4EB8-916A-1C4E93FC317F}" srcId="{6DBD7C61-4E28-4BBB-82E1-349F5C72D61A}" destId="{7B47CB60-74A7-4226-84B0-A1617D689255}" srcOrd="0" destOrd="0" parTransId="{1AA4231F-9D34-4501-A22A-C976D266E392}" sibTransId="{EAD91DF9-9CA6-4328-951F-A50F7DC4A779}"/>
    <dgm:cxn modelId="{3F74FC7A-1BA8-4ECB-8316-4299C483D68C}" type="presOf" srcId="{FBBD7C87-C434-4852-981B-78739F5610DD}" destId="{787D7A43-32F2-422E-A509-46D534566B77}" srcOrd="0" destOrd="1" presId="urn:microsoft.com/office/officeart/2005/8/layout/hList3"/>
    <dgm:cxn modelId="{126CFE50-FF3E-4C25-8AF7-7CFCDBFE3391}" srcId="{920B6302-A63F-4642-9BA6-834E8327EA80}" destId="{FBBD7C87-C434-4852-981B-78739F5610DD}" srcOrd="0" destOrd="0" parTransId="{AFBCC8BC-C57C-41CC-A7B7-BB8B4F9D2879}" sibTransId="{26B6E6E4-8340-48A8-A2E3-2F777B5B198E}"/>
    <dgm:cxn modelId="{1B76E326-FEA6-47C0-B857-C151D9FC5D53}" type="presOf" srcId="{7B47CB60-74A7-4226-84B0-A1617D689255}" destId="{6050EB5B-7B20-444C-8B69-DF140A4D2715}" srcOrd="0" destOrd="0" presId="urn:microsoft.com/office/officeart/2005/8/layout/hList3"/>
    <dgm:cxn modelId="{9E4B494C-7968-41AB-9B0D-F85D80DA973C}" type="presOf" srcId="{61FE7FDF-E311-462F-9F0B-1C91DB0C3DF5}" destId="{6E7D1D00-B89C-4E20-B26C-B5E9F9CB5DA1}" srcOrd="0" destOrd="0" presId="urn:microsoft.com/office/officeart/2005/8/layout/hList3"/>
    <dgm:cxn modelId="{1315E82D-9126-4330-B2D9-EE884AA15E4E}" type="presOf" srcId="{148C6470-D1A5-40D1-A5A0-E8FCDF744F0A}" destId="{6C27B791-A692-4A44-94A2-253D8C3E891B}" srcOrd="0" destOrd="1" presId="urn:microsoft.com/office/officeart/2005/8/layout/hList3"/>
    <dgm:cxn modelId="{4AC907A5-8162-48CA-B0B5-EDEFB79E615A}" type="presOf" srcId="{6DBD7C61-4E28-4BBB-82E1-349F5C72D61A}" destId="{0193479E-61F8-4564-B461-F283B1BE308F}" srcOrd="0" destOrd="0" presId="urn:microsoft.com/office/officeart/2005/8/layout/hList3"/>
    <dgm:cxn modelId="{C7DBB558-AD67-45BB-B403-A5524DF05A2D}" type="presOf" srcId="{5014663C-05A0-4DEA-99FC-C1BC1C13ADCE}" destId="{6050EB5B-7B20-444C-8B69-DF140A4D2715}" srcOrd="0" destOrd="1" presId="urn:microsoft.com/office/officeart/2005/8/layout/hList3"/>
    <dgm:cxn modelId="{5DD461E1-0A08-47AB-9DBC-5E8FC0A91041}" type="presOf" srcId="{5313F863-E200-4035-AD00-11CA8DD6B39F}" destId="{6C27B791-A692-4A44-94A2-253D8C3E891B}" srcOrd="0" destOrd="0" presId="urn:microsoft.com/office/officeart/2005/8/layout/hList3"/>
    <dgm:cxn modelId="{B4018A32-F22A-4055-BCE0-107097C8B505}" srcId="{6DBD7C61-4E28-4BBB-82E1-349F5C72D61A}" destId="{5313F863-E200-4035-AD00-11CA8DD6B39F}" srcOrd="2" destOrd="0" parTransId="{EB78219E-170B-4ADE-A9C0-4938499ABCE1}" sibTransId="{49545309-3C29-4A02-B2D0-80DFFF06C219}"/>
    <dgm:cxn modelId="{534B2D34-4A57-46E3-A931-70794B5B8490}" srcId="{5313F863-E200-4035-AD00-11CA8DD6B39F}" destId="{148C6470-D1A5-40D1-A5A0-E8FCDF744F0A}" srcOrd="0" destOrd="0" parTransId="{95694E19-290B-4302-996F-285A7AF63F1A}" sibTransId="{8B666A13-6074-44C5-9864-81B5CAB3766B}"/>
    <dgm:cxn modelId="{1D4DA20F-A6D9-48E4-8FA5-CC6A6C0ED0AC}" srcId="{61FE7FDF-E311-462F-9F0B-1C91DB0C3DF5}" destId="{6DBD7C61-4E28-4BBB-82E1-349F5C72D61A}" srcOrd="0" destOrd="0" parTransId="{293330F0-904E-4C21-8BAE-456533096839}" sibTransId="{4EC5863A-491E-49D5-A4AE-0048A53CDBB7}"/>
    <dgm:cxn modelId="{14145EC5-AA20-4645-B775-6688102F4952}" type="presParOf" srcId="{6E7D1D00-B89C-4E20-B26C-B5E9F9CB5DA1}" destId="{0193479E-61F8-4564-B461-F283B1BE308F}" srcOrd="0" destOrd="0" presId="urn:microsoft.com/office/officeart/2005/8/layout/hList3"/>
    <dgm:cxn modelId="{17E718DA-23CF-44A6-A4EF-F354CF8EE6E7}" type="presParOf" srcId="{6E7D1D00-B89C-4E20-B26C-B5E9F9CB5DA1}" destId="{173FF552-DE4B-4712-94C9-4C268FAD694B}" srcOrd="1" destOrd="0" presId="urn:microsoft.com/office/officeart/2005/8/layout/hList3"/>
    <dgm:cxn modelId="{3A88EF3C-85DC-44ED-856B-648F0767369D}" type="presParOf" srcId="{173FF552-DE4B-4712-94C9-4C268FAD694B}" destId="{6050EB5B-7B20-444C-8B69-DF140A4D2715}" srcOrd="0" destOrd="0" presId="urn:microsoft.com/office/officeart/2005/8/layout/hList3"/>
    <dgm:cxn modelId="{83DE8621-500C-4FB7-BD98-2F6E8108CD17}" type="presParOf" srcId="{173FF552-DE4B-4712-94C9-4C268FAD694B}" destId="{787D7A43-32F2-422E-A509-46D534566B77}" srcOrd="1" destOrd="0" presId="urn:microsoft.com/office/officeart/2005/8/layout/hList3"/>
    <dgm:cxn modelId="{A9994E28-1ADD-45CB-B386-63D40C510D65}" type="presParOf" srcId="{173FF552-DE4B-4712-94C9-4C268FAD694B}" destId="{6C27B791-A692-4A44-94A2-253D8C3E891B}" srcOrd="2" destOrd="0" presId="urn:microsoft.com/office/officeart/2005/8/layout/hList3"/>
    <dgm:cxn modelId="{1C59D7C1-6E7B-48E6-8F03-38F298BF6A37}" type="presParOf" srcId="{6E7D1D00-B89C-4E20-B26C-B5E9F9CB5DA1}" destId="{50E367B6-B6C6-4494-AFD4-B735E19FB1B8}" srcOrd="2" destOrd="0" presId="urn:microsoft.com/office/officeart/2005/8/layout/hList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1FE7FDF-E311-462F-9F0B-1C91DB0C3DF5}" type="doc">
      <dgm:prSet loTypeId="urn:microsoft.com/office/officeart/2005/8/layout/hList1" loCatId="list" qsTypeId="urn:microsoft.com/office/officeart/2005/8/quickstyle/3d4" qsCatId="3D" csTypeId="urn:microsoft.com/office/officeart/2005/8/colors/accent5_1" csCatId="accent5" phldr="1"/>
      <dgm:spPr/>
      <dgm:t>
        <a:bodyPr/>
        <a:lstStyle/>
        <a:p>
          <a:endParaRPr lang="zh-CN" altLang="en-US"/>
        </a:p>
      </dgm:t>
    </dgm:pt>
    <dgm:pt modelId="{6DBD7C61-4E28-4BBB-82E1-349F5C72D61A}">
      <dgm:prSet phldrT="[文本]" custT="1"/>
      <dgm:spPr/>
      <dgm:t>
        <a:bodyPr/>
        <a:lstStyle/>
        <a:p>
          <a:r>
            <a:rPr lang="en-US" sz="2000" dirty="0" smtClean="0"/>
            <a:t>2. </a:t>
          </a:r>
          <a:r>
            <a:rPr lang="zh-CN" sz="2000" dirty="0" smtClean="0"/>
            <a:t>电动机转速的选择</a:t>
          </a:r>
          <a:endParaRPr lang="zh-CN" altLang="en-US" sz="2000" dirty="0"/>
        </a:p>
      </dgm:t>
    </dgm:pt>
    <dgm:pt modelId="{293330F0-904E-4C21-8BAE-456533096839}" type="parTrans" cxnId="{1D4DA20F-A6D9-48E4-8FA5-CC6A6C0ED0AC}">
      <dgm:prSet/>
      <dgm:spPr/>
      <dgm:t>
        <a:bodyPr/>
        <a:lstStyle/>
        <a:p>
          <a:endParaRPr lang="zh-CN" altLang="en-US"/>
        </a:p>
      </dgm:t>
    </dgm:pt>
    <dgm:pt modelId="{4EC5863A-491E-49D5-A4AE-0048A53CDBB7}" type="sibTrans" cxnId="{1D4DA20F-A6D9-48E4-8FA5-CC6A6C0ED0AC}">
      <dgm:prSet/>
      <dgm:spPr/>
      <dgm:t>
        <a:bodyPr/>
        <a:lstStyle/>
        <a:p>
          <a:endParaRPr lang="zh-CN" altLang="en-US"/>
        </a:p>
      </dgm:t>
    </dgm:pt>
    <dgm:pt modelId="{7B47CB60-74A7-4226-84B0-A1617D689255}">
      <dgm:prSet custT="1"/>
      <dgm:spPr/>
      <dgm:t>
        <a:bodyPr/>
        <a:lstStyle/>
        <a:p>
          <a:pPr algn="l"/>
          <a:r>
            <a:rPr lang="zh-CN" sz="2000" dirty="0" smtClean="0"/>
            <a:t>相同功率的电动机，极数越多，转速越低，体积越大，价格越贵。因此，选择电动机的转速即要考虑速度合适，还要考虑电动机的体积价格。一般电动机要通过减速器和负载进行速度匹配，这样可以选择较高转速的电动机</a:t>
          </a:r>
          <a:endParaRPr lang="en-US" altLang="zh-CN" sz="2000" dirty="0" smtClean="0"/>
        </a:p>
      </dgm:t>
    </dgm:pt>
    <dgm:pt modelId="{1AA4231F-9D34-4501-A22A-C976D266E392}" type="parTrans" cxnId="{3105E013-0AFD-4EB8-916A-1C4E93FC317F}">
      <dgm:prSet/>
      <dgm:spPr/>
      <dgm:t>
        <a:bodyPr/>
        <a:lstStyle/>
        <a:p>
          <a:endParaRPr lang="zh-CN" altLang="en-US"/>
        </a:p>
      </dgm:t>
    </dgm:pt>
    <dgm:pt modelId="{EAD91DF9-9CA6-4328-951F-A50F7DC4A779}" type="sibTrans" cxnId="{3105E013-0AFD-4EB8-916A-1C4E93FC317F}">
      <dgm:prSet/>
      <dgm:spPr/>
      <dgm:t>
        <a:bodyPr/>
        <a:lstStyle/>
        <a:p>
          <a:endParaRPr lang="zh-CN" altLang="en-US"/>
        </a:p>
      </dgm:t>
    </dgm:pt>
    <dgm:pt modelId="{3B0C4A38-3F7B-40DA-A374-86F17B6E592B}">
      <dgm:prSet custT="1"/>
      <dgm:spPr/>
      <dgm:t>
        <a:bodyPr/>
        <a:lstStyle/>
        <a:p>
          <a:pPr algn="l"/>
          <a:r>
            <a:rPr lang="en-US" sz="2000" dirty="0" smtClean="0"/>
            <a:t>3.</a:t>
          </a:r>
          <a:r>
            <a:rPr lang="zh-CN" sz="2000" dirty="0" smtClean="0"/>
            <a:t>电动机种类的选择</a:t>
          </a:r>
          <a:endParaRPr lang="en-US" altLang="zh-CN" sz="2000" dirty="0" smtClean="0"/>
        </a:p>
      </dgm:t>
    </dgm:pt>
    <dgm:pt modelId="{6E99856B-E774-4E33-8574-757D41A55898}" type="parTrans" cxnId="{927CFE42-E2A4-45B8-83C1-E0EAC8904669}">
      <dgm:prSet/>
      <dgm:spPr/>
      <dgm:t>
        <a:bodyPr/>
        <a:lstStyle/>
        <a:p>
          <a:endParaRPr lang="zh-CN" altLang="en-US"/>
        </a:p>
      </dgm:t>
    </dgm:pt>
    <dgm:pt modelId="{4930019F-36EF-4E07-B699-E9B0DD686BA4}" type="sibTrans" cxnId="{927CFE42-E2A4-45B8-83C1-E0EAC8904669}">
      <dgm:prSet/>
      <dgm:spPr/>
      <dgm:t>
        <a:bodyPr/>
        <a:lstStyle/>
        <a:p>
          <a:endParaRPr lang="zh-CN" altLang="en-US"/>
        </a:p>
      </dgm:t>
    </dgm:pt>
    <dgm:pt modelId="{F433A7ED-6BB9-4D01-9717-A1127DC62CB0}">
      <dgm:prSet custT="1"/>
      <dgm:spPr/>
      <dgm:t>
        <a:bodyPr/>
        <a:lstStyle/>
        <a:p>
          <a:pPr algn="l"/>
          <a:r>
            <a:rPr lang="zh-CN" sz="2000" dirty="0" smtClean="0"/>
            <a:t>笼型转子电动机</a:t>
          </a:r>
          <a:endParaRPr lang="en-US" altLang="zh-CN" sz="2000" dirty="0" smtClean="0"/>
        </a:p>
      </dgm:t>
    </dgm:pt>
    <dgm:pt modelId="{79560821-A5F3-4285-9BBB-2E5242D535E3}" type="parTrans" cxnId="{CC3BEAC7-1E3C-435D-B714-552E8CA9B18C}">
      <dgm:prSet/>
      <dgm:spPr/>
      <dgm:t>
        <a:bodyPr/>
        <a:lstStyle/>
        <a:p>
          <a:endParaRPr lang="zh-CN" altLang="en-US"/>
        </a:p>
      </dgm:t>
    </dgm:pt>
    <dgm:pt modelId="{596ABD6F-1EB6-453E-B332-0E2D4C367CC9}" type="sibTrans" cxnId="{CC3BEAC7-1E3C-435D-B714-552E8CA9B18C}">
      <dgm:prSet/>
      <dgm:spPr/>
      <dgm:t>
        <a:bodyPr/>
        <a:lstStyle/>
        <a:p>
          <a:endParaRPr lang="zh-CN" altLang="en-US"/>
        </a:p>
      </dgm:t>
    </dgm:pt>
    <dgm:pt modelId="{4E0105DE-BFA9-4259-AE7F-718ABCB3AEDC}">
      <dgm:prSet custT="1"/>
      <dgm:spPr/>
      <dgm:t>
        <a:bodyPr/>
        <a:lstStyle/>
        <a:p>
          <a:pPr algn="l"/>
          <a:r>
            <a:rPr lang="zh-CN" sz="2000" dirty="0" smtClean="0"/>
            <a:t>绕线式电动机</a:t>
          </a:r>
          <a:endParaRPr lang="en-US" altLang="zh-CN" sz="2000" dirty="0" smtClean="0"/>
        </a:p>
      </dgm:t>
    </dgm:pt>
    <dgm:pt modelId="{A9ACFBA0-9A23-46CF-9C6B-BBE63602D6B5}" type="parTrans" cxnId="{3D9B6BAC-E12D-404C-901C-0E644B51B433}">
      <dgm:prSet/>
      <dgm:spPr/>
      <dgm:t>
        <a:bodyPr/>
        <a:lstStyle/>
        <a:p>
          <a:endParaRPr lang="zh-CN" altLang="en-US"/>
        </a:p>
      </dgm:t>
    </dgm:pt>
    <dgm:pt modelId="{158EF7F0-3BA5-4906-912F-44E832ADE280}" type="sibTrans" cxnId="{3D9B6BAC-E12D-404C-901C-0E644B51B433}">
      <dgm:prSet/>
      <dgm:spPr/>
      <dgm:t>
        <a:bodyPr/>
        <a:lstStyle/>
        <a:p>
          <a:endParaRPr lang="zh-CN" altLang="en-US"/>
        </a:p>
      </dgm:t>
    </dgm:pt>
    <dgm:pt modelId="{8BCCA07E-AFB5-4E66-A1C1-82F177804ADC}" type="pres">
      <dgm:prSet presAssocID="{61FE7FDF-E311-462F-9F0B-1C91DB0C3DF5}" presName="Name0" presStyleCnt="0">
        <dgm:presLayoutVars>
          <dgm:dir/>
          <dgm:animLvl val="lvl"/>
          <dgm:resizeHandles val="exact"/>
        </dgm:presLayoutVars>
      </dgm:prSet>
      <dgm:spPr/>
    </dgm:pt>
    <dgm:pt modelId="{387D5D24-7F41-4A2C-A332-E289A4A49FDC}" type="pres">
      <dgm:prSet presAssocID="{6DBD7C61-4E28-4BBB-82E1-349F5C72D61A}" presName="composite" presStyleCnt="0"/>
      <dgm:spPr/>
    </dgm:pt>
    <dgm:pt modelId="{3931B838-C9F2-4D37-9442-93D24023D978}" type="pres">
      <dgm:prSet presAssocID="{6DBD7C61-4E28-4BBB-82E1-349F5C72D61A}" presName="parTx" presStyleLbl="alignNode1" presStyleIdx="0" presStyleCnt="2">
        <dgm:presLayoutVars>
          <dgm:chMax val="0"/>
          <dgm:chPref val="0"/>
          <dgm:bulletEnabled val="1"/>
        </dgm:presLayoutVars>
      </dgm:prSet>
      <dgm:spPr/>
    </dgm:pt>
    <dgm:pt modelId="{AF516869-63C8-4F89-AF9D-9ED8C44863F6}" type="pres">
      <dgm:prSet presAssocID="{6DBD7C61-4E28-4BBB-82E1-349F5C72D61A}" presName="desTx" presStyleLbl="alignAccFollowNode1" presStyleIdx="0" presStyleCnt="2">
        <dgm:presLayoutVars>
          <dgm:bulletEnabled val="1"/>
        </dgm:presLayoutVars>
      </dgm:prSet>
      <dgm:spPr/>
    </dgm:pt>
    <dgm:pt modelId="{621DCFB2-2B1A-4C60-AEDE-F9AB9083E264}" type="pres">
      <dgm:prSet presAssocID="{4EC5863A-491E-49D5-A4AE-0048A53CDBB7}" presName="space" presStyleCnt="0"/>
      <dgm:spPr/>
    </dgm:pt>
    <dgm:pt modelId="{6FB7316E-E9DE-4FF8-AFFD-F08ED803687F}" type="pres">
      <dgm:prSet presAssocID="{3B0C4A38-3F7B-40DA-A374-86F17B6E592B}" presName="composite" presStyleCnt="0"/>
      <dgm:spPr/>
    </dgm:pt>
    <dgm:pt modelId="{BAE861BB-BAEC-4D42-BFE5-6205D2FEFDE6}" type="pres">
      <dgm:prSet presAssocID="{3B0C4A38-3F7B-40DA-A374-86F17B6E592B}" presName="parTx" presStyleLbl="alignNode1" presStyleIdx="1" presStyleCnt="2">
        <dgm:presLayoutVars>
          <dgm:chMax val="0"/>
          <dgm:chPref val="0"/>
          <dgm:bulletEnabled val="1"/>
        </dgm:presLayoutVars>
      </dgm:prSet>
      <dgm:spPr/>
    </dgm:pt>
    <dgm:pt modelId="{840E1E6A-3D6E-4C96-912A-26FDF159668F}" type="pres">
      <dgm:prSet presAssocID="{3B0C4A38-3F7B-40DA-A374-86F17B6E592B}" presName="desTx" presStyleLbl="alignAccFollowNode1" presStyleIdx="1" presStyleCnt="2">
        <dgm:presLayoutVars>
          <dgm:bulletEnabled val="1"/>
        </dgm:presLayoutVars>
      </dgm:prSet>
      <dgm:spPr/>
      <dgm:t>
        <a:bodyPr/>
        <a:lstStyle/>
        <a:p>
          <a:endParaRPr lang="zh-CN" altLang="en-US"/>
        </a:p>
      </dgm:t>
    </dgm:pt>
  </dgm:ptLst>
  <dgm:cxnLst>
    <dgm:cxn modelId="{A1192BCA-EDD1-450E-8C0F-17B90595A0E3}" type="presOf" srcId="{4E0105DE-BFA9-4259-AE7F-718ABCB3AEDC}" destId="{840E1E6A-3D6E-4C96-912A-26FDF159668F}" srcOrd="0" destOrd="1" presId="urn:microsoft.com/office/officeart/2005/8/layout/hList1"/>
    <dgm:cxn modelId="{7DD8E364-598E-4F1E-8435-CAF9A40BED25}" type="presOf" srcId="{6DBD7C61-4E28-4BBB-82E1-349F5C72D61A}" destId="{3931B838-C9F2-4D37-9442-93D24023D978}" srcOrd="0" destOrd="0" presId="urn:microsoft.com/office/officeart/2005/8/layout/hList1"/>
    <dgm:cxn modelId="{F4EBB8B6-178D-4872-A508-F7FF9F5B70F7}" type="presOf" srcId="{F433A7ED-6BB9-4D01-9717-A1127DC62CB0}" destId="{840E1E6A-3D6E-4C96-912A-26FDF159668F}" srcOrd="0" destOrd="0" presId="urn:microsoft.com/office/officeart/2005/8/layout/hList1"/>
    <dgm:cxn modelId="{4268A49F-90B9-4747-ADF5-1C396C78A2CB}" type="presOf" srcId="{61FE7FDF-E311-462F-9F0B-1C91DB0C3DF5}" destId="{8BCCA07E-AFB5-4E66-A1C1-82F177804ADC}" srcOrd="0" destOrd="0" presId="urn:microsoft.com/office/officeart/2005/8/layout/hList1"/>
    <dgm:cxn modelId="{3105E013-0AFD-4EB8-916A-1C4E93FC317F}" srcId="{6DBD7C61-4E28-4BBB-82E1-349F5C72D61A}" destId="{7B47CB60-74A7-4226-84B0-A1617D689255}" srcOrd="0" destOrd="0" parTransId="{1AA4231F-9D34-4501-A22A-C976D266E392}" sibTransId="{EAD91DF9-9CA6-4328-951F-A50F7DC4A779}"/>
    <dgm:cxn modelId="{3D9B6BAC-E12D-404C-901C-0E644B51B433}" srcId="{3B0C4A38-3F7B-40DA-A374-86F17B6E592B}" destId="{4E0105DE-BFA9-4259-AE7F-718ABCB3AEDC}" srcOrd="1" destOrd="0" parTransId="{A9ACFBA0-9A23-46CF-9C6B-BBE63602D6B5}" sibTransId="{158EF7F0-3BA5-4906-912F-44E832ADE280}"/>
    <dgm:cxn modelId="{CC3BEAC7-1E3C-435D-B714-552E8CA9B18C}" srcId="{3B0C4A38-3F7B-40DA-A374-86F17B6E592B}" destId="{F433A7ED-6BB9-4D01-9717-A1127DC62CB0}" srcOrd="0" destOrd="0" parTransId="{79560821-A5F3-4285-9BBB-2E5242D535E3}" sibTransId="{596ABD6F-1EB6-453E-B332-0E2D4C367CC9}"/>
    <dgm:cxn modelId="{61EBE998-A897-4A5E-903D-9B08C7C2D916}" type="presOf" srcId="{7B47CB60-74A7-4226-84B0-A1617D689255}" destId="{AF516869-63C8-4F89-AF9D-9ED8C44863F6}" srcOrd="0" destOrd="0" presId="urn:microsoft.com/office/officeart/2005/8/layout/hList1"/>
    <dgm:cxn modelId="{FA62FF29-03BC-4724-A581-51A4D5903D9F}" type="presOf" srcId="{3B0C4A38-3F7B-40DA-A374-86F17B6E592B}" destId="{BAE861BB-BAEC-4D42-BFE5-6205D2FEFDE6}" srcOrd="0" destOrd="0" presId="urn:microsoft.com/office/officeart/2005/8/layout/hList1"/>
    <dgm:cxn modelId="{927CFE42-E2A4-45B8-83C1-E0EAC8904669}" srcId="{61FE7FDF-E311-462F-9F0B-1C91DB0C3DF5}" destId="{3B0C4A38-3F7B-40DA-A374-86F17B6E592B}" srcOrd="1" destOrd="0" parTransId="{6E99856B-E774-4E33-8574-757D41A55898}" sibTransId="{4930019F-36EF-4E07-B699-E9B0DD686BA4}"/>
    <dgm:cxn modelId="{1D4DA20F-A6D9-48E4-8FA5-CC6A6C0ED0AC}" srcId="{61FE7FDF-E311-462F-9F0B-1C91DB0C3DF5}" destId="{6DBD7C61-4E28-4BBB-82E1-349F5C72D61A}" srcOrd="0" destOrd="0" parTransId="{293330F0-904E-4C21-8BAE-456533096839}" sibTransId="{4EC5863A-491E-49D5-A4AE-0048A53CDBB7}"/>
    <dgm:cxn modelId="{6228B3A0-09E2-434C-A8BB-7768E5AF0559}" type="presParOf" srcId="{8BCCA07E-AFB5-4E66-A1C1-82F177804ADC}" destId="{387D5D24-7F41-4A2C-A332-E289A4A49FDC}" srcOrd="0" destOrd="0" presId="urn:microsoft.com/office/officeart/2005/8/layout/hList1"/>
    <dgm:cxn modelId="{627F345E-459B-4198-A514-1545E6373E01}" type="presParOf" srcId="{387D5D24-7F41-4A2C-A332-E289A4A49FDC}" destId="{3931B838-C9F2-4D37-9442-93D24023D978}" srcOrd="0" destOrd="0" presId="urn:microsoft.com/office/officeart/2005/8/layout/hList1"/>
    <dgm:cxn modelId="{1DB6F79D-9A71-4228-BF0F-D7D6F4B81D75}" type="presParOf" srcId="{387D5D24-7F41-4A2C-A332-E289A4A49FDC}" destId="{AF516869-63C8-4F89-AF9D-9ED8C44863F6}" srcOrd="1" destOrd="0" presId="urn:microsoft.com/office/officeart/2005/8/layout/hList1"/>
    <dgm:cxn modelId="{AD32CC1C-90BF-4321-8F1B-F183E0C3AABB}" type="presParOf" srcId="{8BCCA07E-AFB5-4E66-A1C1-82F177804ADC}" destId="{621DCFB2-2B1A-4C60-AEDE-F9AB9083E264}" srcOrd="1" destOrd="0" presId="urn:microsoft.com/office/officeart/2005/8/layout/hList1"/>
    <dgm:cxn modelId="{5F8D4FCF-C8BE-49DD-9BD8-89D9F2FE7532}" type="presParOf" srcId="{8BCCA07E-AFB5-4E66-A1C1-82F177804ADC}" destId="{6FB7316E-E9DE-4FF8-AFFD-F08ED803687F}" srcOrd="2" destOrd="0" presId="urn:microsoft.com/office/officeart/2005/8/layout/hList1"/>
    <dgm:cxn modelId="{9B4986EC-1081-4856-97A6-B9737D178296}" type="presParOf" srcId="{6FB7316E-E9DE-4FF8-AFFD-F08ED803687F}" destId="{BAE861BB-BAEC-4D42-BFE5-6205D2FEFDE6}" srcOrd="0" destOrd="0" presId="urn:microsoft.com/office/officeart/2005/8/layout/hList1"/>
    <dgm:cxn modelId="{A717B999-39E5-4A08-98BE-CD5220C32D79}" type="presParOf" srcId="{6FB7316E-E9DE-4FF8-AFFD-F08ED803687F}" destId="{840E1E6A-3D6E-4C96-912A-26FDF159668F}" srcOrd="1" destOrd="0" presId="urn:microsoft.com/office/officeart/2005/8/layout/hLis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9D9AE0D-93D5-44F1-ACA0-780EAAD497FB}" type="doc">
      <dgm:prSet loTypeId="urn:microsoft.com/office/officeart/2005/8/layout/process1" loCatId="process" qsTypeId="urn:microsoft.com/office/officeart/2005/8/quickstyle/simple3" qsCatId="simple" csTypeId="urn:microsoft.com/office/officeart/2005/8/colors/accent2_1" csCatId="accent2" phldr="1"/>
      <dgm:spPr/>
    </dgm:pt>
    <dgm:pt modelId="{439017E6-CA11-4A59-A406-63108F41C963}">
      <dgm:prSet phldrT="[文本]"/>
      <dgm:spPr/>
      <dgm:t>
        <a:bodyPr/>
        <a:lstStyle/>
        <a:p>
          <a:r>
            <a:rPr lang="zh-CN" altLang="zh-CN" dirty="0" smtClean="0"/>
            <a:t>安装前的检查</a:t>
          </a:r>
          <a:endParaRPr lang="zh-CN" altLang="en-US" dirty="0"/>
        </a:p>
      </dgm:t>
    </dgm:pt>
    <dgm:pt modelId="{364D658D-3452-4C44-B798-CF4D104A2529}" type="parTrans" cxnId="{77F9FDB3-2218-4F62-8284-C26062088CA5}">
      <dgm:prSet/>
      <dgm:spPr/>
      <dgm:t>
        <a:bodyPr/>
        <a:lstStyle/>
        <a:p>
          <a:endParaRPr lang="zh-CN" altLang="en-US"/>
        </a:p>
      </dgm:t>
    </dgm:pt>
    <dgm:pt modelId="{51944BAB-B6DF-4170-931A-EF0B4F36A1DE}" type="sibTrans" cxnId="{77F9FDB3-2218-4F62-8284-C26062088CA5}">
      <dgm:prSet/>
      <dgm:spPr/>
      <dgm:t>
        <a:bodyPr/>
        <a:lstStyle/>
        <a:p>
          <a:endParaRPr lang="zh-CN" altLang="en-US"/>
        </a:p>
      </dgm:t>
    </dgm:pt>
    <dgm:pt modelId="{B5322499-0A95-42B3-9CBF-C6ACB1C0AC62}">
      <dgm:prSet/>
      <dgm:spPr/>
      <dgm:t>
        <a:bodyPr/>
        <a:lstStyle/>
        <a:p>
          <a:r>
            <a:rPr lang="zh-CN" altLang="zh-CN" dirty="0" smtClean="0"/>
            <a:t>安装场所应符合要求</a:t>
          </a:r>
          <a:endParaRPr lang="en-US" altLang="zh-CN" dirty="0" smtClean="0"/>
        </a:p>
      </dgm:t>
    </dgm:pt>
    <dgm:pt modelId="{8CBE663A-0FDE-47F0-A360-A99A7DE28D85}" type="parTrans" cxnId="{F0068CAD-4F0A-4995-9231-8A7B671C3EEC}">
      <dgm:prSet/>
      <dgm:spPr/>
      <dgm:t>
        <a:bodyPr/>
        <a:lstStyle/>
        <a:p>
          <a:endParaRPr lang="zh-CN" altLang="en-US"/>
        </a:p>
      </dgm:t>
    </dgm:pt>
    <dgm:pt modelId="{0DA88AF5-4D0E-42D0-A993-F63430D52FEA}" type="sibTrans" cxnId="{F0068CAD-4F0A-4995-9231-8A7B671C3EEC}">
      <dgm:prSet/>
      <dgm:spPr/>
      <dgm:t>
        <a:bodyPr/>
        <a:lstStyle/>
        <a:p>
          <a:endParaRPr lang="zh-CN" altLang="en-US"/>
        </a:p>
      </dgm:t>
    </dgm:pt>
    <dgm:pt modelId="{F5AD2F36-7B04-45C3-AE46-144ACB6C9676}">
      <dgm:prSet/>
      <dgm:spPr/>
      <dgm:t>
        <a:bodyPr/>
        <a:lstStyle/>
        <a:p>
          <a:r>
            <a:rPr lang="zh-CN" altLang="zh-CN" dirty="0" smtClean="0"/>
            <a:t>电动机与负载的传动连接</a:t>
          </a:r>
          <a:endParaRPr lang="zh-CN" altLang="en-US" dirty="0"/>
        </a:p>
      </dgm:t>
    </dgm:pt>
    <dgm:pt modelId="{B262D9CF-D9F8-4E92-B9AA-165CA359620C}" type="parTrans" cxnId="{B16ADCC8-F8E4-449A-B027-F1B953DD0386}">
      <dgm:prSet/>
      <dgm:spPr/>
      <dgm:t>
        <a:bodyPr/>
        <a:lstStyle/>
        <a:p>
          <a:endParaRPr lang="zh-CN" altLang="en-US"/>
        </a:p>
      </dgm:t>
    </dgm:pt>
    <dgm:pt modelId="{5BFBF5D8-0C8B-43C2-840D-45D738387028}" type="sibTrans" cxnId="{B16ADCC8-F8E4-449A-B027-F1B953DD0386}">
      <dgm:prSet/>
      <dgm:spPr/>
      <dgm:t>
        <a:bodyPr/>
        <a:lstStyle/>
        <a:p>
          <a:endParaRPr lang="zh-CN" altLang="en-US"/>
        </a:p>
      </dgm:t>
    </dgm:pt>
    <dgm:pt modelId="{B561146F-DAE2-4436-905C-302749CC9841}" type="pres">
      <dgm:prSet presAssocID="{09D9AE0D-93D5-44F1-ACA0-780EAAD497FB}" presName="Name0" presStyleCnt="0">
        <dgm:presLayoutVars>
          <dgm:dir/>
          <dgm:resizeHandles val="exact"/>
        </dgm:presLayoutVars>
      </dgm:prSet>
      <dgm:spPr/>
    </dgm:pt>
    <dgm:pt modelId="{421C0102-C37D-48D4-820F-60EE795EFC5C}" type="pres">
      <dgm:prSet presAssocID="{439017E6-CA11-4A59-A406-63108F41C963}" presName="node" presStyleLbl="node1" presStyleIdx="0" presStyleCnt="3">
        <dgm:presLayoutVars>
          <dgm:bulletEnabled val="1"/>
        </dgm:presLayoutVars>
      </dgm:prSet>
      <dgm:spPr/>
      <dgm:t>
        <a:bodyPr/>
        <a:lstStyle/>
        <a:p>
          <a:endParaRPr lang="zh-CN" altLang="en-US"/>
        </a:p>
      </dgm:t>
    </dgm:pt>
    <dgm:pt modelId="{2E71F154-99B8-45EF-B418-FA4EAEC81A67}" type="pres">
      <dgm:prSet presAssocID="{51944BAB-B6DF-4170-931A-EF0B4F36A1DE}" presName="sibTrans" presStyleLbl="sibTrans2D1" presStyleIdx="0" presStyleCnt="2"/>
      <dgm:spPr/>
    </dgm:pt>
    <dgm:pt modelId="{568B3556-B676-4680-A2AE-A9B5682D751B}" type="pres">
      <dgm:prSet presAssocID="{51944BAB-B6DF-4170-931A-EF0B4F36A1DE}" presName="connectorText" presStyleLbl="sibTrans2D1" presStyleIdx="0" presStyleCnt="2"/>
      <dgm:spPr/>
    </dgm:pt>
    <dgm:pt modelId="{87C0588D-0F61-49C2-92F2-B383F5BB0D66}" type="pres">
      <dgm:prSet presAssocID="{B5322499-0A95-42B3-9CBF-C6ACB1C0AC62}" presName="node" presStyleLbl="node1" presStyleIdx="1" presStyleCnt="3">
        <dgm:presLayoutVars>
          <dgm:bulletEnabled val="1"/>
        </dgm:presLayoutVars>
      </dgm:prSet>
      <dgm:spPr/>
      <dgm:t>
        <a:bodyPr/>
        <a:lstStyle/>
        <a:p>
          <a:endParaRPr lang="zh-CN" altLang="en-US"/>
        </a:p>
      </dgm:t>
    </dgm:pt>
    <dgm:pt modelId="{F377926D-9015-44F5-A37C-BB555122D448}" type="pres">
      <dgm:prSet presAssocID="{0DA88AF5-4D0E-42D0-A993-F63430D52FEA}" presName="sibTrans" presStyleLbl="sibTrans2D1" presStyleIdx="1" presStyleCnt="2"/>
      <dgm:spPr/>
    </dgm:pt>
    <dgm:pt modelId="{069EE354-F16E-4989-BAA0-BA58872B1E4F}" type="pres">
      <dgm:prSet presAssocID="{0DA88AF5-4D0E-42D0-A993-F63430D52FEA}" presName="connectorText" presStyleLbl="sibTrans2D1" presStyleIdx="1" presStyleCnt="2"/>
      <dgm:spPr/>
    </dgm:pt>
    <dgm:pt modelId="{62D319FF-7A52-41DE-9FA3-7A3A6966EA15}" type="pres">
      <dgm:prSet presAssocID="{F5AD2F36-7B04-45C3-AE46-144ACB6C9676}" presName="node" presStyleLbl="node1" presStyleIdx="2" presStyleCnt="3">
        <dgm:presLayoutVars>
          <dgm:bulletEnabled val="1"/>
        </dgm:presLayoutVars>
      </dgm:prSet>
      <dgm:spPr/>
      <dgm:t>
        <a:bodyPr/>
        <a:lstStyle/>
        <a:p>
          <a:endParaRPr lang="zh-CN" altLang="en-US"/>
        </a:p>
      </dgm:t>
    </dgm:pt>
  </dgm:ptLst>
  <dgm:cxnLst>
    <dgm:cxn modelId="{3BB7AB07-5E27-415B-B0D5-AF8306BC13F7}" type="presOf" srcId="{439017E6-CA11-4A59-A406-63108F41C963}" destId="{421C0102-C37D-48D4-820F-60EE795EFC5C}" srcOrd="0" destOrd="0" presId="urn:microsoft.com/office/officeart/2005/8/layout/process1"/>
    <dgm:cxn modelId="{C7662EE9-0823-4A7A-9AE3-86D170D059F4}" type="presOf" srcId="{51944BAB-B6DF-4170-931A-EF0B4F36A1DE}" destId="{2E71F154-99B8-45EF-B418-FA4EAEC81A67}" srcOrd="0" destOrd="0" presId="urn:microsoft.com/office/officeart/2005/8/layout/process1"/>
    <dgm:cxn modelId="{77F9FDB3-2218-4F62-8284-C26062088CA5}" srcId="{09D9AE0D-93D5-44F1-ACA0-780EAAD497FB}" destId="{439017E6-CA11-4A59-A406-63108F41C963}" srcOrd="0" destOrd="0" parTransId="{364D658D-3452-4C44-B798-CF4D104A2529}" sibTransId="{51944BAB-B6DF-4170-931A-EF0B4F36A1DE}"/>
    <dgm:cxn modelId="{FB9D23CB-4837-4255-84AA-F8D1D1D90998}" type="presOf" srcId="{51944BAB-B6DF-4170-931A-EF0B4F36A1DE}" destId="{568B3556-B676-4680-A2AE-A9B5682D751B}" srcOrd="1" destOrd="0" presId="urn:microsoft.com/office/officeart/2005/8/layout/process1"/>
    <dgm:cxn modelId="{B16ADCC8-F8E4-449A-B027-F1B953DD0386}" srcId="{09D9AE0D-93D5-44F1-ACA0-780EAAD497FB}" destId="{F5AD2F36-7B04-45C3-AE46-144ACB6C9676}" srcOrd="2" destOrd="0" parTransId="{B262D9CF-D9F8-4E92-B9AA-165CA359620C}" sibTransId="{5BFBF5D8-0C8B-43C2-840D-45D738387028}"/>
    <dgm:cxn modelId="{F0068CAD-4F0A-4995-9231-8A7B671C3EEC}" srcId="{09D9AE0D-93D5-44F1-ACA0-780EAAD497FB}" destId="{B5322499-0A95-42B3-9CBF-C6ACB1C0AC62}" srcOrd="1" destOrd="0" parTransId="{8CBE663A-0FDE-47F0-A360-A99A7DE28D85}" sibTransId="{0DA88AF5-4D0E-42D0-A993-F63430D52FEA}"/>
    <dgm:cxn modelId="{1AF634BD-E811-4F37-89E1-8B498587EC31}" type="presOf" srcId="{0DA88AF5-4D0E-42D0-A993-F63430D52FEA}" destId="{069EE354-F16E-4989-BAA0-BA58872B1E4F}" srcOrd="1" destOrd="0" presId="urn:microsoft.com/office/officeart/2005/8/layout/process1"/>
    <dgm:cxn modelId="{124108BD-1FE3-4D85-B193-279D4E11F42B}" type="presOf" srcId="{09D9AE0D-93D5-44F1-ACA0-780EAAD497FB}" destId="{B561146F-DAE2-4436-905C-302749CC9841}" srcOrd="0" destOrd="0" presId="urn:microsoft.com/office/officeart/2005/8/layout/process1"/>
    <dgm:cxn modelId="{4BFC684B-A73D-4B38-9958-FAF21F4A13A5}" type="presOf" srcId="{F5AD2F36-7B04-45C3-AE46-144ACB6C9676}" destId="{62D319FF-7A52-41DE-9FA3-7A3A6966EA15}" srcOrd="0" destOrd="0" presId="urn:microsoft.com/office/officeart/2005/8/layout/process1"/>
    <dgm:cxn modelId="{50AB8FE2-7595-4692-AD68-8122D60B7394}" type="presOf" srcId="{0DA88AF5-4D0E-42D0-A993-F63430D52FEA}" destId="{F377926D-9015-44F5-A37C-BB555122D448}" srcOrd="0" destOrd="0" presId="urn:microsoft.com/office/officeart/2005/8/layout/process1"/>
    <dgm:cxn modelId="{066E3EBF-CF84-4F79-ABED-FF79771E6E44}" type="presOf" srcId="{B5322499-0A95-42B3-9CBF-C6ACB1C0AC62}" destId="{87C0588D-0F61-49C2-92F2-B383F5BB0D66}" srcOrd="0" destOrd="0" presId="urn:microsoft.com/office/officeart/2005/8/layout/process1"/>
    <dgm:cxn modelId="{37F1D492-D781-42A7-B10E-87FDB58D826D}" type="presParOf" srcId="{B561146F-DAE2-4436-905C-302749CC9841}" destId="{421C0102-C37D-48D4-820F-60EE795EFC5C}" srcOrd="0" destOrd="0" presId="urn:microsoft.com/office/officeart/2005/8/layout/process1"/>
    <dgm:cxn modelId="{FC0DDD79-ECAF-45F0-A002-1951EA93EAC4}" type="presParOf" srcId="{B561146F-DAE2-4436-905C-302749CC9841}" destId="{2E71F154-99B8-45EF-B418-FA4EAEC81A67}" srcOrd="1" destOrd="0" presId="urn:microsoft.com/office/officeart/2005/8/layout/process1"/>
    <dgm:cxn modelId="{F9FBC6C3-BDCB-4CB9-9EEB-0DB6BFC5CEE7}" type="presParOf" srcId="{2E71F154-99B8-45EF-B418-FA4EAEC81A67}" destId="{568B3556-B676-4680-A2AE-A9B5682D751B}" srcOrd="0" destOrd="0" presId="urn:microsoft.com/office/officeart/2005/8/layout/process1"/>
    <dgm:cxn modelId="{B93FA6D5-EA3E-4977-A247-6378C229716A}" type="presParOf" srcId="{B561146F-DAE2-4436-905C-302749CC9841}" destId="{87C0588D-0F61-49C2-92F2-B383F5BB0D66}" srcOrd="2" destOrd="0" presId="urn:microsoft.com/office/officeart/2005/8/layout/process1"/>
    <dgm:cxn modelId="{CE3A6BED-8AC5-408A-8879-8237E6A7514D}" type="presParOf" srcId="{B561146F-DAE2-4436-905C-302749CC9841}" destId="{F377926D-9015-44F5-A37C-BB555122D448}" srcOrd="3" destOrd="0" presId="urn:microsoft.com/office/officeart/2005/8/layout/process1"/>
    <dgm:cxn modelId="{EF82E302-A4B7-4977-AB8D-FAB1980729D0}" type="presParOf" srcId="{F377926D-9015-44F5-A37C-BB555122D448}" destId="{069EE354-F16E-4989-BAA0-BA58872B1E4F}" srcOrd="0" destOrd="0" presId="urn:microsoft.com/office/officeart/2005/8/layout/process1"/>
    <dgm:cxn modelId="{2AD543F5-5946-4A91-AE61-6E01ED1B0AEA}" type="presParOf" srcId="{B561146F-DAE2-4436-905C-302749CC9841}" destId="{62D319FF-7A52-41DE-9FA3-7A3A6966EA15}" srcOrd="4" destOrd="0" presId="urn:microsoft.com/office/officeart/2005/8/layout/process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393AF8D-910A-49B4-AC0B-449E40CDC8F9}">
      <dsp:nvSpPr>
        <dsp:cNvPr id="0" name=""/>
        <dsp:cNvSpPr/>
      </dsp:nvSpPr>
      <dsp:spPr>
        <a:xfrm>
          <a:off x="1828116" y="619292"/>
          <a:ext cx="389165" cy="91440"/>
        </a:xfrm>
        <a:custGeom>
          <a:avLst/>
          <a:gdLst/>
          <a:ahLst/>
          <a:cxnLst/>
          <a:rect l="0" t="0" r="0" b="0"/>
          <a:pathLst>
            <a:path>
              <a:moveTo>
                <a:pt x="0" y="45720"/>
              </a:moveTo>
              <a:lnTo>
                <a:pt x="389165" y="45720"/>
              </a:lnTo>
            </a:path>
          </a:pathLst>
        </a:custGeom>
        <a:noFill/>
        <a:ln w="25400" cap="flat" cmpd="sng" algn="ctr">
          <a:solidFill>
            <a:schemeClr val="accent5"/>
          </a:solidFill>
          <a:prstDash val="solid"/>
          <a:tailEnd type="arrow"/>
        </a:ln>
        <a:effectLst>
          <a:outerShdw blurRad="40000" dist="20000" dir="5400000" rotWithShape="0">
            <a:srgbClr val="000000">
              <a:alpha val="38000"/>
            </a:srgbClr>
          </a:outerShdw>
        </a:effectLst>
      </dsp:spPr>
      <dsp:style>
        <a:lnRef idx="2">
          <a:schemeClr val="accent5"/>
        </a:lnRef>
        <a:fillRef idx="0">
          <a:schemeClr val="accent5"/>
        </a:fillRef>
        <a:effectRef idx="1">
          <a:schemeClr val="accent5"/>
        </a:effectRef>
        <a:fontRef idx="minor">
          <a:schemeClr val="tx1"/>
        </a:fontRef>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2012205" y="662913"/>
        <a:ext cx="20988" cy="4197"/>
      </dsp:txXfrm>
    </dsp:sp>
    <dsp:sp modelId="{D5991B8B-CB1B-4D2C-A53C-2322BFF78D56}">
      <dsp:nvSpPr>
        <dsp:cNvPr id="0" name=""/>
        <dsp:cNvSpPr/>
      </dsp:nvSpPr>
      <dsp:spPr>
        <a:xfrm>
          <a:off x="4848" y="117491"/>
          <a:ext cx="1825068" cy="1095041"/>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zh-CN" altLang="zh-CN" sz="1400" kern="1200" dirty="0" smtClean="0"/>
            <a:t>旋转磁场转动</a:t>
          </a:r>
          <a:endParaRPr lang="zh-CN" altLang="en-US" sz="1400" kern="1200" dirty="0"/>
        </a:p>
      </dsp:txBody>
      <dsp:txXfrm>
        <a:off x="4848" y="117491"/>
        <a:ext cx="1825068" cy="1095041"/>
      </dsp:txXfrm>
    </dsp:sp>
    <dsp:sp modelId="{2C35C4C6-B6FA-4081-B204-1E8EB69F8F45}">
      <dsp:nvSpPr>
        <dsp:cNvPr id="0" name=""/>
        <dsp:cNvSpPr/>
      </dsp:nvSpPr>
      <dsp:spPr>
        <a:xfrm>
          <a:off x="4072951" y="619292"/>
          <a:ext cx="389165" cy="91440"/>
        </a:xfrm>
        <a:custGeom>
          <a:avLst/>
          <a:gdLst/>
          <a:ahLst/>
          <a:cxnLst/>
          <a:rect l="0" t="0" r="0" b="0"/>
          <a:pathLst>
            <a:path>
              <a:moveTo>
                <a:pt x="0" y="45720"/>
              </a:moveTo>
              <a:lnTo>
                <a:pt x="389165" y="45720"/>
              </a:lnTo>
            </a:path>
          </a:pathLst>
        </a:custGeom>
        <a:noFill/>
        <a:ln w="25400" cap="flat" cmpd="sng" algn="ctr">
          <a:solidFill>
            <a:schemeClr val="accent5"/>
          </a:solidFill>
          <a:prstDash val="solid"/>
          <a:tailEnd type="arrow"/>
        </a:ln>
        <a:effectLst>
          <a:outerShdw blurRad="40000" dist="20000" dir="5400000" rotWithShape="0">
            <a:srgbClr val="000000">
              <a:alpha val="38000"/>
            </a:srgbClr>
          </a:outerShdw>
        </a:effectLst>
      </dsp:spPr>
      <dsp:style>
        <a:lnRef idx="2">
          <a:schemeClr val="accent5"/>
        </a:lnRef>
        <a:fillRef idx="0">
          <a:schemeClr val="accent5"/>
        </a:fillRef>
        <a:effectRef idx="1">
          <a:schemeClr val="accent5"/>
        </a:effectRef>
        <a:fontRef idx="minor">
          <a:schemeClr val="tx1"/>
        </a:fontRef>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4257040" y="662913"/>
        <a:ext cx="20988" cy="4197"/>
      </dsp:txXfrm>
    </dsp:sp>
    <dsp:sp modelId="{11DF80AC-B2E6-4284-9879-351C3FB6BE2F}">
      <dsp:nvSpPr>
        <dsp:cNvPr id="0" name=""/>
        <dsp:cNvSpPr/>
      </dsp:nvSpPr>
      <dsp:spPr>
        <a:xfrm>
          <a:off x="2249682" y="117491"/>
          <a:ext cx="1825068" cy="1095041"/>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zh-CN" altLang="zh-CN" sz="1400" kern="1200" dirty="0" smtClean="0"/>
            <a:t>转子导线切割磁力线</a:t>
          </a:r>
          <a:endParaRPr lang="zh-CN" altLang="en-US" sz="1400" kern="1200" dirty="0"/>
        </a:p>
      </dsp:txBody>
      <dsp:txXfrm>
        <a:off x="2249682" y="117491"/>
        <a:ext cx="1825068" cy="1095041"/>
      </dsp:txXfrm>
    </dsp:sp>
    <dsp:sp modelId="{32281E3C-020F-42A0-901F-ABB07CAFA7D6}">
      <dsp:nvSpPr>
        <dsp:cNvPr id="0" name=""/>
        <dsp:cNvSpPr/>
      </dsp:nvSpPr>
      <dsp:spPr>
        <a:xfrm>
          <a:off x="917382" y="1210733"/>
          <a:ext cx="4489668" cy="389165"/>
        </a:xfrm>
        <a:custGeom>
          <a:avLst/>
          <a:gdLst/>
          <a:ahLst/>
          <a:cxnLst/>
          <a:rect l="0" t="0" r="0" b="0"/>
          <a:pathLst>
            <a:path>
              <a:moveTo>
                <a:pt x="4489668" y="0"/>
              </a:moveTo>
              <a:lnTo>
                <a:pt x="4489668" y="211682"/>
              </a:lnTo>
              <a:lnTo>
                <a:pt x="0" y="211682"/>
              </a:lnTo>
              <a:lnTo>
                <a:pt x="0" y="389165"/>
              </a:lnTo>
            </a:path>
          </a:pathLst>
        </a:custGeom>
        <a:noFill/>
        <a:ln w="25400" cap="flat" cmpd="sng" algn="ctr">
          <a:solidFill>
            <a:schemeClr val="accent5"/>
          </a:solidFill>
          <a:prstDash val="solid"/>
          <a:tailEnd type="arrow"/>
        </a:ln>
        <a:effectLst>
          <a:outerShdw blurRad="40000" dist="20000" dir="5400000" rotWithShape="0">
            <a:srgbClr val="000000">
              <a:alpha val="38000"/>
            </a:srgbClr>
          </a:outerShdw>
        </a:effectLst>
      </dsp:spPr>
      <dsp:style>
        <a:lnRef idx="2">
          <a:schemeClr val="accent5"/>
        </a:lnRef>
        <a:fillRef idx="0">
          <a:schemeClr val="accent5"/>
        </a:fillRef>
        <a:effectRef idx="1">
          <a:schemeClr val="accent5"/>
        </a:effectRef>
        <a:fontRef idx="minor">
          <a:schemeClr val="tx1"/>
        </a:fontRef>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3049485" y="1403217"/>
        <a:ext cx="225462" cy="4197"/>
      </dsp:txXfrm>
    </dsp:sp>
    <dsp:sp modelId="{783632B8-BF26-4FD0-ADF9-10D490E8A0D3}">
      <dsp:nvSpPr>
        <dsp:cNvPr id="0" name=""/>
        <dsp:cNvSpPr/>
      </dsp:nvSpPr>
      <dsp:spPr>
        <a:xfrm>
          <a:off x="4494517" y="117491"/>
          <a:ext cx="1825068" cy="1095041"/>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zh-CN" altLang="zh-CN" sz="1400" kern="1200" dirty="0" smtClean="0"/>
            <a:t>产生感应电流（法拉第电磁感应定律，电流方向右手定则）</a:t>
          </a:r>
          <a:endParaRPr lang="zh-CN" altLang="en-US" sz="1400" kern="1200" dirty="0"/>
        </a:p>
      </dsp:txBody>
      <dsp:txXfrm>
        <a:off x="4494517" y="117491"/>
        <a:ext cx="1825068" cy="1095041"/>
      </dsp:txXfrm>
    </dsp:sp>
    <dsp:sp modelId="{67142981-0622-4DFB-8BD9-DFD26A8FC1D3}">
      <dsp:nvSpPr>
        <dsp:cNvPr id="0" name=""/>
        <dsp:cNvSpPr/>
      </dsp:nvSpPr>
      <dsp:spPr>
        <a:xfrm>
          <a:off x="1828116" y="2134099"/>
          <a:ext cx="389165" cy="91440"/>
        </a:xfrm>
        <a:custGeom>
          <a:avLst/>
          <a:gdLst/>
          <a:ahLst/>
          <a:cxnLst/>
          <a:rect l="0" t="0" r="0" b="0"/>
          <a:pathLst>
            <a:path>
              <a:moveTo>
                <a:pt x="0" y="45720"/>
              </a:moveTo>
              <a:lnTo>
                <a:pt x="389165" y="45720"/>
              </a:lnTo>
            </a:path>
          </a:pathLst>
        </a:custGeom>
        <a:noFill/>
        <a:ln w="25400" cap="flat" cmpd="sng" algn="ctr">
          <a:solidFill>
            <a:schemeClr val="accent5"/>
          </a:solidFill>
          <a:prstDash val="solid"/>
          <a:tailEnd type="arrow"/>
        </a:ln>
        <a:effectLst>
          <a:outerShdw blurRad="40000" dist="20000" dir="5400000" rotWithShape="0">
            <a:srgbClr val="000000">
              <a:alpha val="38000"/>
            </a:srgbClr>
          </a:outerShdw>
        </a:effectLst>
      </dsp:spPr>
      <dsp:style>
        <a:lnRef idx="2">
          <a:schemeClr val="accent5"/>
        </a:lnRef>
        <a:fillRef idx="0">
          <a:schemeClr val="accent5"/>
        </a:fillRef>
        <a:effectRef idx="1">
          <a:schemeClr val="accent5"/>
        </a:effectRef>
        <a:fontRef idx="minor">
          <a:schemeClr val="tx1"/>
        </a:fontRef>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2012205" y="2177720"/>
        <a:ext cx="20988" cy="4197"/>
      </dsp:txXfrm>
    </dsp:sp>
    <dsp:sp modelId="{75A1B015-9D37-4030-8EAC-CEF1C847BB09}">
      <dsp:nvSpPr>
        <dsp:cNvPr id="0" name=""/>
        <dsp:cNvSpPr/>
      </dsp:nvSpPr>
      <dsp:spPr>
        <a:xfrm>
          <a:off x="4848" y="1632298"/>
          <a:ext cx="1825068" cy="1095041"/>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zh-CN" altLang="zh-CN" sz="1400" kern="1200" dirty="0" smtClean="0"/>
            <a:t>转子电流处在旋转磁场中受到电磁力作用（受力方向左手定则）</a:t>
          </a:r>
          <a:endParaRPr lang="zh-CN" altLang="en-US" sz="1400" kern="1200" dirty="0"/>
        </a:p>
      </dsp:txBody>
      <dsp:txXfrm>
        <a:off x="4848" y="1632298"/>
        <a:ext cx="1825068" cy="1095041"/>
      </dsp:txXfrm>
    </dsp:sp>
    <dsp:sp modelId="{76C961DE-5850-4ADA-A7C3-E1BAD965972C}">
      <dsp:nvSpPr>
        <dsp:cNvPr id="0" name=""/>
        <dsp:cNvSpPr/>
      </dsp:nvSpPr>
      <dsp:spPr>
        <a:xfrm>
          <a:off x="2249682" y="1632298"/>
          <a:ext cx="1825068" cy="1095041"/>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zh-CN" altLang="zh-CN" sz="1400" kern="1200" dirty="0" smtClean="0"/>
            <a:t>转子在电磁力作用下沿着旋转磁场方向转动</a:t>
          </a:r>
          <a:endParaRPr lang="zh-CN" altLang="en-US" sz="1400" kern="1200" dirty="0"/>
        </a:p>
      </dsp:txBody>
      <dsp:txXfrm>
        <a:off x="2249682" y="1632298"/>
        <a:ext cx="1825068" cy="1095041"/>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07E6D4F-D923-4920-B91B-4F4DB20F34D6}">
      <dsp:nvSpPr>
        <dsp:cNvPr id="0" name=""/>
        <dsp:cNvSpPr/>
      </dsp:nvSpPr>
      <dsp:spPr>
        <a:xfrm rot="5400000">
          <a:off x="3441440" y="-1311776"/>
          <a:ext cx="785813" cy="3608797"/>
        </a:xfrm>
        <a:prstGeom prst="round2SameRect">
          <a:avLst/>
        </a:prstGeom>
        <a:solidFill>
          <a:schemeClr val="lt1">
            <a:alpha val="90000"/>
            <a:tint val="40000"/>
            <a:hueOff val="0"/>
            <a:satOff val="0"/>
            <a:lumOff val="0"/>
            <a:alphaOff val="0"/>
          </a:schemeClr>
        </a:solidFill>
        <a:ln w="9525" cap="flat" cmpd="sng" algn="ctr">
          <a:solidFill>
            <a:schemeClr val="accent5">
              <a:alpha val="9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a:lnSpc>
              <a:spcPct val="90000"/>
            </a:lnSpc>
            <a:spcBef>
              <a:spcPct val="0"/>
            </a:spcBef>
            <a:spcAft>
              <a:spcPct val="15000"/>
            </a:spcAft>
            <a:buChar char="••"/>
          </a:pPr>
          <a:r>
            <a:rPr lang="zh-CN" altLang="zh-CN" sz="1900" kern="1200" dirty="0" smtClean="0"/>
            <a:t>电动机转速从零上升到稳定转速的过程称为起动</a:t>
          </a:r>
          <a:endParaRPr lang="zh-CN" altLang="en-US" sz="1900" kern="1200" dirty="0"/>
        </a:p>
      </dsp:txBody>
      <dsp:txXfrm rot="5400000">
        <a:off x="3441440" y="-1311776"/>
        <a:ext cx="785813" cy="3608797"/>
      </dsp:txXfrm>
    </dsp:sp>
    <dsp:sp modelId="{1E9005FD-F376-4DA9-B2A0-583646A7CF02}">
      <dsp:nvSpPr>
        <dsp:cNvPr id="0" name=""/>
        <dsp:cNvSpPr/>
      </dsp:nvSpPr>
      <dsp:spPr>
        <a:xfrm>
          <a:off x="0" y="1488"/>
          <a:ext cx="2029948" cy="982266"/>
        </a:xfrm>
        <a:prstGeom prst="round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zh-CN" altLang="en-US" sz="2400" kern="1200" dirty="0" smtClean="0"/>
            <a:t>起动</a:t>
          </a:r>
          <a:endParaRPr lang="zh-CN" altLang="en-US" sz="2400" kern="1200" dirty="0"/>
        </a:p>
      </dsp:txBody>
      <dsp:txXfrm>
        <a:off x="0" y="1488"/>
        <a:ext cx="2029948" cy="982266"/>
      </dsp:txXfrm>
    </dsp:sp>
    <dsp:sp modelId="{D27E577C-1B07-49DC-BF21-617E28E5045B}">
      <dsp:nvSpPr>
        <dsp:cNvPr id="0" name=""/>
        <dsp:cNvSpPr/>
      </dsp:nvSpPr>
      <dsp:spPr>
        <a:xfrm rot="5400000">
          <a:off x="3441440" y="-280396"/>
          <a:ext cx="785813" cy="3608797"/>
        </a:xfrm>
        <a:prstGeom prst="round2SameRect">
          <a:avLst/>
        </a:prstGeom>
        <a:solidFill>
          <a:schemeClr val="lt1">
            <a:alpha val="90000"/>
            <a:tint val="40000"/>
            <a:hueOff val="0"/>
            <a:satOff val="0"/>
            <a:lumOff val="0"/>
            <a:alphaOff val="0"/>
          </a:schemeClr>
        </a:solidFill>
        <a:ln w="9525" cap="flat" cmpd="sng" algn="ctr">
          <a:solidFill>
            <a:schemeClr val="accent5">
              <a:alpha val="9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a:lnSpc>
              <a:spcPct val="90000"/>
            </a:lnSpc>
            <a:spcBef>
              <a:spcPct val="0"/>
            </a:spcBef>
            <a:spcAft>
              <a:spcPct val="15000"/>
            </a:spcAft>
            <a:buChar char="••"/>
          </a:pPr>
          <a:r>
            <a:rPr lang="zh-CN" altLang="zh-CN" sz="1900" kern="1200" dirty="0" smtClean="0"/>
            <a:t>约为额定电流的</a:t>
          </a:r>
          <a:r>
            <a:rPr lang="en-US" altLang="zh-CN" sz="1900" kern="1200" dirty="0" smtClean="0"/>
            <a:t>5~7</a:t>
          </a:r>
          <a:r>
            <a:rPr lang="zh-CN" altLang="zh-CN" sz="1900" kern="1200" dirty="0" smtClean="0"/>
            <a:t>倍</a:t>
          </a:r>
          <a:endParaRPr lang="zh-CN" altLang="zh-CN" sz="1900" kern="1200" dirty="0" smtClean="0"/>
        </a:p>
      </dsp:txBody>
      <dsp:txXfrm rot="5400000">
        <a:off x="3441440" y="-280396"/>
        <a:ext cx="785813" cy="3608797"/>
      </dsp:txXfrm>
    </dsp:sp>
    <dsp:sp modelId="{144B8A49-D3C0-4C3D-A0D7-5B13DFD56DE0}">
      <dsp:nvSpPr>
        <dsp:cNvPr id="0" name=""/>
        <dsp:cNvSpPr/>
      </dsp:nvSpPr>
      <dsp:spPr>
        <a:xfrm>
          <a:off x="0" y="1032868"/>
          <a:ext cx="2029948" cy="982266"/>
        </a:xfrm>
        <a:prstGeom prst="round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zh-CN" altLang="zh-CN" sz="2400" kern="1200" dirty="0" smtClean="0"/>
            <a:t>起动</a:t>
          </a:r>
          <a:endParaRPr lang="en-US" altLang="zh-CN" sz="2400" kern="1200" dirty="0" smtClean="0"/>
        </a:p>
        <a:p>
          <a:pPr lvl="0" algn="ctr" defTabSz="1066800">
            <a:lnSpc>
              <a:spcPct val="90000"/>
            </a:lnSpc>
            <a:spcBef>
              <a:spcPct val="0"/>
            </a:spcBef>
            <a:spcAft>
              <a:spcPct val="35000"/>
            </a:spcAft>
          </a:pPr>
          <a:r>
            <a:rPr lang="zh-CN" altLang="zh-CN" sz="2400" kern="1200" dirty="0" smtClean="0"/>
            <a:t>电流</a:t>
          </a:r>
        </a:p>
      </dsp:txBody>
      <dsp:txXfrm>
        <a:off x="0" y="1032868"/>
        <a:ext cx="2029948" cy="982266"/>
      </dsp:txXfrm>
    </dsp:sp>
    <dsp:sp modelId="{A88C51B7-5884-47CA-A9F4-90A69075BE62}">
      <dsp:nvSpPr>
        <dsp:cNvPr id="0" name=""/>
        <dsp:cNvSpPr/>
      </dsp:nvSpPr>
      <dsp:spPr>
        <a:xfrm rot="5400000">
          <a:off x="3441440" y="750983"/>
          <a:ext cx="785813" cy="3608797"/>
        </a:xfrm>
        <a:prstGeom prst="round2SameRect">
          <a:avLst/>
        </a:prstGeom>
        <a:solidFill>
          <a:schemeClr val="lt1">
            <a:alpha val="90000"/>
            <a:tint val="40000"/>
            <a:hueOff val="0"/>
            <a:satOff val="0"/>
            <a:lumOff val="0"/>
            <a:alphaOff val="0"/>
          </a:schemeClr>
        </a:solidFill>
        <a:ln w="9525" cap="flat" cmpd="sng" algn="ctr">
          <a:solidFill>
            <a:schemeClr val="accent5">
              <a:alpha val="9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a:lnSpc>
              <a:spcPct val="90000"/>
            </a:lnSpc>
            <a:spcBef>
              <a:spcPct val="0"/>
            </a:spcBef>
            <a:spcAft>
              <a:spcPct val="15000"/>
            </a:spcAft>
            <a:buChar char="••"/>
          </a:pPr>
          <a:r>
            <a:rPr lang="zh-CN" altLang="zh-CN" sz="1900" kern="1200" dirty="0" smtClean="0"/>
            <a:t>为防止启动电流对电网的冲击，</a:t>
          </a:r>
          <a:r>
            <a:rPr lang="en-US" altLang="zh-CN" sz="1900" kern="1200" dirty="0" smtClean="0"/>
            <a:t>7.5kW</a:t>
          </a:r>
          <a:r>
            <a:rPr lang="zh-CN" altLang="zh-CN" sz="1900" kern="1200" dirty="0" smtClean="0"/>
            <a:t>以上</a:t>
          </a:r>
          <a:r>
            <a:rPr lang="zh-CN" altLang="zh-CN" sz="1900" kern="1200" smtClean="0"/>
            <a:t>采用降压起动</a:t>
          </a:r>
          <a:endParaRPr lang="zh-CN" altLang="zh-CN" sz="1900" kern="1200" dirty="0" smtClean="0"/>
        </a:p>
      </dsp:txBody>
      <dsp:txXfrm rot="5400000">
        <a:off x="3441440" y="750983"/>
        <a:ext cx="785813" cy="3608797"/>
      </dsp:txXfrm>
    </dsp:sp>
    <dsp:sp modelId="{44C9434E-0A3C-4C72-B44A-AFF8C9B42E6B}">
      <dsp:nvSpPr>
        <dsp:cNvPr id="0" name=""/>
        <dsp:cNvSpPr/>
      </dsp:nvSpPr>
      <dsp:spPr>
        <a:xfrm>
          <a:off x="0" y="2064248"/>
          <a:ext cx="2029948" cy="982266"/>
        </a:xfrm>
        <a:prstGeom prst="round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zh-CN" altLang="zh-CN" sz="2400" kern="1200" dirty="0" smtClean="0"/>
            <a:t>起动</a:t>
          </a:r>
          <a:endParaRPr lang="en-US" altLang="zh-CN" sz="2400" kern="1200" dirty="0" smtClean="0"/>
        </a:p>
        <a:p>
          <a:pPr lvl="0" algn="ctr" defTabSz="1066800">
            <a:lnSpc>
              <a:spcPct val="90000"/>
            </a:lnSpc>
            <a:spcBef>
              <a:spcPct val="0"/>
            </a:spcBef>
            <a:spcAft>
              <a:spcPct val="35000"/>
            </a:spcAft>
          </a:pPr>
          <a:r>
            <a:rPr lang="zh-CN" altLang="zh-CN" sz="2400" kern="1200" dirty="0" smtClean="0"/>
            <a:t>措施</a:t>
          </a:r>
        </a:p>
      </dsp:txBody>
      <dsp:txXfrm>
        <a:off x="0" y="2064248"/>
        <a:ext cx="2029948" cy="982266"/>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16EC8CC-4910-4173-B768-ACAF4C1824C2}">
      <dsp:nvSpPr>
        <dsp:cNvPr id="0" name=""/>
        <dsp:cNvSpPr/>
      </dsp:nvSpPr>
      <dsp:spPr>
        <a:xfrm>
          <a:off x="0" y="179134"/>
          <a:ext cx="6324434" cy="40248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altLang="zh-CN" sz="1600" kern="1200" dirty="0" smtClean="0"/>
            <a:t>1</a:t>
          </a:r>
          <a:r>
            <a:rPr lang="zh-CN" altLang="zh-CN" sz="1600" kern="1200" dirty="0" smtClean="0"/>
            <a:t>．直接起动</a:t>
          </a:r>
          <a:endParaRPr lang="zh-CN" altLang="en-US" sz="1600" kern="1200" dirty="0"/>
        </a:p>
      </dsp:txBody>
      <dsp:txXfrm>
        <a:off x="0" y="179134"/>
        <a:ext cx="6324434" cy="402480"/>
      </dsp:txXfrm>
    </dsp:sp>
    <dsp:sp modelId="{E888FD9F-3E65-4967-8F76-AD36D6F413BA}">
      <dsp:nvSpPr>
        <dsp:cNvPr id="0" name=""/>
        <dsp:cNvSpPr/>
      </dsp:nvSpPr>
      <dsp:spPr>
        <a:xfrm>
          <a:off x="0" y="627694"/>
          <a:ext cx="6324434" cy="402480"/>
        </a:xfrm>
        <a:prstGeom prst="roundRect">
          <a:avLst/>
        </a:prstGeom>
        <a:gradFill rotWithShape="0">
          <a:gsLst>
            <a:gs pos="0">
              <a:schemeClr val="accent2">
                <a:hueOff val="-5775273"/>
                <a:satOff val="5219"/>
                <a:lumOff val="589"/>
                <a:alphaOff val="0"/>
                <a:shade val="51000"/>
                <a:satMod val="130000"/>
              </a:schemeClr>
            </a:gs>
            <a:gs pos="80000">
              <a:schemeClr val="accent2">
                <a:hueOff val="-5775273"/>
                <a:satOff val="5219"/>
                <a:lumOff val="589"/>
                <a:alphaOff val="0"/>
                <a:shade val="93000"/>
                <a:satMod val="130000"/>
              </a:schemeClr>
            </a:gs>
            <a:gs pos="100000">
              <a:schemeClr val="accent2">
                <a:hueOff val="-5775273"/>
                <a:satOff val="5219"/>
                <a:lumOff val="589"/>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altLang="zh-CN" sz="1600" kern="1200" smtClean="0"/>
            <a:t>2</a:t>
          </a:r>
          <a:r>
            <a:rPr lang="zh-CN" altLang="zh-CN" sz="1600" kern="1200" smtClean="0"/>
            <a:t>．降压起动</a:t>
          </a:r>
          <a:endParaRPr lang="zh-CN" altLang="zh-CN" sz="1600" kern="1200" dirty="0" smtClean="0"/>
        </a:p>
      </dsp:txBody>
      <dsp:txXfrm>
        <a:off x="0" y="627694"/>
        <a:ext cx="6324434" cy="402480"/>
      </dsp:txXfrm>
    </dsp:sp>
    <dsp:sp modelId="{EB111C58-4B03-401D-8292-6792DCA218DD}">
      <dsp:nvSpPr>
        <dsp:cNvPr id="0" name=""/>
        <dsp:cNvSpPr/>
      </dsp:nvSpPr>
      <dsp:spPr>
        <a:xfrm>
          <a:off x="0" y="1030174"/>
          <a:ext cx="6324434" cy="2384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0801" tIns="20320" rIns="113792" bIns="20320" numCol="1" spcCol="1270" anchor="t" anchorCtr="0">
          <a:noAutofit/>
        </a:bodyPr>
        <a:lstStyle/>
        <a:p>
          <a:pPr marL="114300" lvl="1" indent="-114300" algn="l" defTabSz="533400">
            <a:lnSpc>
              <a:spcPct val="90000"/>
            </a:lnSpc>
            <a:spcBef>
              <a:spcPct val="0"/>
            </a:spcBef>
            <a:spcAft>
              <a:spcPct val="20000"/>
            </a:spcAft>
            <a:buChar char="••"/>
          </a:pPr>
          <a:r>
            <a:rPr lang="zh-CN" altLang="zh-CN" sz="1200" kern="1200" dirty="0" smtClean="0"/>
            <a:t>（</a:t>
          </a:r>
          <a:r>
            <a:rPr lang="en-US" altLang="zh-CN" sz="1200" kern="1200" dirty="0" smtClean="0"/>
            <a:t>1</a:t>
          </a:r>
          <a:r>
            <a:rPr lang="zh-CN" altLang="zh-CN" sz="1200" kern="1200" dirty="0" smtClean="0"/>
            <a:t>）定子电路中串联电阻降压起动</a:t>
          </a:r>
          <a:endParaRPr lang="en-US" altLang="zh-CN" sz="1200" kern="1200" dirty="0" smtClean="0"/>
        </a:p>
        <a:p>
          <a:pPr marL="228600" lvl="2" indent="-114300" algn="l" defTabSz="533400">
            <a:lnSpc>
              <a:spcPct val="90000"/>
            </a:lnSpc>
            <a:spcBef>
              <a:spcPct val="0"/>
            </a:spcBef>
            <a:spcAft>
              <a:spcPct val="20000"/>
            </a:spcAft>
            <a:buChar char="••"/>
          </a:pPr>
          <a:r>
            <a:rPr lang="zh-CN" altLang="zh-CN" sz="1200" kern="1200" dirty="0" smtClean="0"/>
            <a:t>特点：起动设备简单、操作方便</a:t>
          </a:r>
          <a:endParaRPr lang="zh-CN" altLang="zh-CN" sz="1200" kern="1200" dirty="0" smtClean="0"/>
        </a:p>
        <a:p>
          <a:pPr marL="228600" lvl="2" indent="-114300" algn="l" defTabSz="533400">
            <a:lnSpc>
              <a:spcPct val="90000"/>
            </a:lnSpc>
            <a:spcBef>
              <a:spcPct val="0"/>
            </a:spcBef>
            <a:spcAft>
              <a:spcPct val="20000"/>
            </a:spcAft>
            <a:buChar char="••"/>
          </a:pPr>
          <a:r>
            <a:rPr lang="zh-CN" altLang="zh-CN" sz="1200" kern="1200" dirty="0" smtClean="0"/>
            <a:t>不足：起动时电阻要消耗大量的电能，不够经济</a:t>
          </a:r>
          <a:endParaRPr lang="en-US" altLang="zh-CN" sz="1200" kern="1200" dirty="0" smtClean="0"/>
        </a:p>
        <a:p>
          <a:pPr marL="114300" lvl="1" indent="-114300" algn="l" defTabSz="533400">
            <a:lnSpc>
              <a:spcPct val="90000"/>
            </a:lnSpc>
            <a:spcBef>
              <a:spcPct val="0"/>
            </a:spcBef>
            <a:spcAft>
              <a:spcPct val="20000"/>
            </a:spcAft>
            <a:buChar char="••"/>
          </a:pPr>
          <a:r>
            <a:rPr lang="zh-CN" altLang="zh-CN" sz="1200" kern="1200" smtClean="0"/>
            <a:t>（</a:t>
          </a:r>
          <a:r>
            <a:rPr lang="en-US" altLang="zh-CN" sz="1200" kern="1200" smtClean="0"/>
            <a:t>2</a:t>
          </a:r>
          <a:r>
            <a:rPr lang="zh-CN" altLang="zh-CN" sz="1200" kern="1200" smtClean="0"/>
            <a:t>）</a:t>
          </a:r>
          <a:r>
            <a:rPr lang="en-US" altLang="zh-CN" sz="1200" kern="1200" smtClean="0"/>
            <a:t>Y-D</a:t>
          </a:r>
          <a:r>
            <a:rPr lang="zh-CN" altLang="zh-CN" sz="1200" kern="1200" smtClean="0"/>
            <a:t>降压起动</a:t>
          </a:r>
          <a:endParaRPr lang="en-US" altLang="zh-CN" sz="1200" kern="1200" dirty="0" smtClean="0"/>
        </a:p>
        <a:p>
          <a:pPr marL="228600" lvl="2" indent="-114300" algn="l" defTabSz="533400">
            <a:lnSpc>
              <a:spcPct val="90000"/>
            </a:lnSpc>
            <a:spcBef>
              <a:spcPct val="0"/>
            </a:spcBef>
            <a:spcAft>
              <a:spcPct val="20000"/>
            </a:spcAft>
            <a:buChar char="••"/>
          </a:pPr>
          <a:r>
            <a:rPr lang="zh-CN" altLang="zh-CN" sz="1200" kern="1200" dirty="0" smtClean="0"/>
            <a:t>特点：起动电流小，为直接起动电流的</a:t>
          </a:r>
          <a:r>
            <a:rPr lang="en-US" altLang="zh-CN" sz="1200" kern="1200" dirty="0" smtClean="0"/>
            <a:t>1/3</a:t>
          </a:r>
          <a:r>
            <a:rPr lang="zh-CN" altLang="zh-CN" sz="1200" kern="1200" dirty="0" smtClean="0"/>
            <a:t>；起动设备简单、成本低、起动过程中无额外的电力消耗</a:t>
          </a:r>
          <a:endParaRPr lang="zh-CN" altLang="zh-CN" sz="1200" kern="1200" dirty="0" smtClean="0"/>
        </a:p>
        <a:p>
          <a:pPr marL="228600" lvl="2" indent="-114300" algn="l" defTabSz="533400">
            <a:lnSpc>
              <a:spcPct val="90000"/>
            </a:lnSpc>
            <a:spcBef>
              <a:spcPct val="0"/>
            </a:spcBef>
            <a:spcAft>
              <a:spcPct val="20000"/>
            </a:spcAft>
            <a:buChar char="••"/>
          </a:pPr>
          <a:r>
            <a:rPr lang="zh-CN" altLang="zh-CN" sz="1200" kern="1200" dirty="0" smtClean="0"/>
            <a:t>缺点：起动转矩小，适合空载或轻载的场合</a:t>
          </a:r>
          <a:endParaRPr lang="en-US" altLang="zh-CN" sz="1200" kern="1200" dirty="0" smtClean="0"/>
        </a:p>
        <a:p>
          <a:pPr marL="114300" lvl="1" indent="-114300" algn="l" defTabSz="533400">
            <a:lnSpc>
              <a:spcPct val="90000"/>
            </a:lnSpc>
            <a:spcBef>
              <a:spcPct val="0"/>
            </a:spcBef>
            <a:spcAft>
              <a:spcPct val="20000"/>
            </a:spcAft>
            <a:buChar char="••"/>
          </a:pPr>
          <a:r>
            <a:rPr lang="zh-CN" altLang="zh-CN" sz="1200" kern="1200" dirty="0" smtClean="0"/>
            <a:t>（</a:t>
          </a:r>
          <a:r>
            <a:rPr lang="en-US" altLang="zh-CN" sz="1200" kern="1200" dirty="0" smtClean="0"/>
            <a:t>3</a:t>
          </a:r>
          <a:r>
            <a:rPr lang="zh-CN" altLang="zh-CN" sz="1200" kern="1200" dirty="0" smtClean="0"/>
            <a:t>）自耦变压器降压起动</a:t>
          </a:r>
          <a:endParaRPr lang="en-US" altLang="zh-CN" sz="1200" kern="1200" dirty="0" smtClean="0"/>
        </a:p>
        <a:p>
          <a:pPr marL="228600" lvl="2" indent="-114300" algn="l" defTabSz="533400">
            <a:lnSpc>
              <a:spcPct val="90000"/>
            </a:lnSpc>
            <a:spcBef>
              <a:spcPct val="0"/>
            </a:spcBef>
            <a:spcAft>
              <a:spcPct val="20000"/>
            </a:spcAft>
            <a:buChar char="••"/>
          </a:pPr>
          <a:r>
            <a:rPr lang="zh-CN" altLang="zh-CN" sz="1200" kern="1200" dirty="0" smtClean="0"/>
            <a:t>特点：可以按容许的起动电流和所需的起动转矩来选择自耦变压器的不同抽头，起动方便；不受电动机接法的限制，不论是星形连接还是三角形连接都可以使用</a:t>
          </a:r>
          <a:endParaRPr lang="zh-CN" altLang="zh-CN" sz="1200" kern="1200" dirty="0" smtClean="0"/>
        </a:p>
        <a:p>
          <a:pPr marL="228600" lvl="2" indent="-114300" algn="l" defTabSz="533400">
            <a:lnSpc>
              <a:spcPct val="90000"/>
            </a:lnSpc>
            <a:spcBef>
              <a:spcPct val="0"/>
            </a:spcBef>
            <a:spcAft>
              <a:spcPct val="20000"/>
            </a:spcAft>
            <a:buChar char="••"/>
          </a:pPr>
          <a:r>
            <a:rPr lang="zh-CN" altLang="zh-CN" sz="1200" kern="1200" dirty="0" smtClean="0"/>
            <a:t>缺点：起动设备费用较高，体积大</a:t>
          </a:r>
          <a:endParaRPr lang="zh-CN" altLang="en-US" sz="1200" kern="1200" dirty="0"/>
        </a:p>
      </dsp:txBody>
      <dsp:txXfrm>
        <a:off x="0" y="1030174"/>
        <a:ext cx="6324434" cy="2384640"/>
      </dsp:txXfrm>
    </dsp:sp>
    <dsp:sp modelId="{9B2E363C-2AC3-425A-AB29-76E10C04A5ED}">
      <dsp:nvSpPr>
        <dsp:cNvPr id="0" name=""/>
        <dsp:cNvSpPr/>
      </dsp:nvSpPr>
      <dsp:spPr>
        <a:xfrm>
          <a:off x="0" y="3414815"/>
          <a:ext cx="6324434" cy="402480"/>
        </a:xfrm>
        <a:prstGeom prst="roundRect">
          <a:avLst/>
        </a:prstGeom>
        <a:gradFill rotWithShape="0">
          <a:gsLst>
            <a:gs pos="0">
              <a:schemeClr val="accent2">
                <a:hueOff val="-11550546"/>
                <a:satOff val="10438"/>
                <a:lumOff val="1179"/>
                <a:alphaOff val="0"/>
                <a:shade val="51000"/>
                <a:satMod val="130000"/>
              </a:schemeClr>
            </a:gs>
            <a:gs pos="80000">
              <a:schemeClr val="accent2">
                <a:hueOff val="-11550546"/>
                <a:satOff val="10438"/>
                <a:lumOff val="1179"/>
                <a:alphaOff val="0"/>
                <a:shade val="93000"/>
                <a:satMod val="130000"/>
              </a:schemeClr>
            </a:gs>
            <a:gs pos="100000">
              <a:schemeClr val="accent2">
                <a:hueOff val="-11550546"/>
                <a:satOff val="10438"/>
                <a:lumOff val="1179"/>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kern="1200" dirty="0" smtClean="0"/>
            <a:t>3</a:t>
          </a:r>
          <a:r>
            <a:rPr lang="zh-CN" sz="1600" kern="1200" dirty="0" smtClean="0"/>
            <a:t>．绕线式电动机的起动</a:t>
          </a:r>
          <a:endParaRPr lang="zh-CN" altLang="en-US" sz="1600" kern="1200" dirty="0"/>
        </a:p>
      </dsp:txBody>
      <dsp:txXfrm>
        <a:off x="0" y="3414815"/>
        <a:ext cx="6324434" cy="402480"/>
      </dsp:txXfrm>
    </dsp:sp>
    <dsp:sp modelId="{5CEDC21B-F4F4-45E5-AD40-9CBD3BAB572F}">
      <dsp:nvSpPr>
        <dsp:cNvPr id="0" name=""/>
        <dsp:cNvSpPr/>
      </dsp:nvSpPr>
      <dsp:spPr>
        <a:xfrm>
          <a:off x="0" y="3863375"/>
          <a:ext cx="6324434" cy="402480"/>
        </a:xfrm>
        <a:prstGeom prst="roundRect">
          <a:avLst/>
        </a:prstGeom>
        <a:gradFill rotWithShape="0">
          <a:gsLst>
            <a:gs pos="0">
              <a:schemeClr val="accent2">
                <a:hueOff val="-17325818"/>
                <a:satOff val="15657"/>
                <a:lumOff val="1768"/>
                <a:alphaOff val="0"/>
                <a:shade val="51000"/>
                <a:satMod val="130000"/>
              </a:schemeClr>
            </a:gs>
            <a:gs pos="80000">
              <a:schemeClr val="accent2">
                <a:hueOff val="-17325818"/>
                <a:satOff val="15657"/>
                <a:lumOff val="1768"/>
                <a:alphaOff val="0"/>
                <a:shade val="93000"/>
                <a:satMod val="130000"/>
              </a:schemeClr>
            </a:gs>
            <a:gs pos="100000">
              <a:schemeClr val="accent2">
                <a:hueOff val="-17325818"/>
                <a:satOff val="15657"/>
                <a:lumOff val="1768"/>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kern="1200" dirty="0" smtClean="0"/>
            <a:t>4</a:t>
          </a:r>
          <a:r>
            <a:rPr lang="zh-CN" sz="1600" kern="1200" dirty="0" smtClean="0"/>
            <a:t>．</a:t>
          </a:r>
          <a:r>
            <a:rPr lang="zh-CN" sz="1600" kern="1200" dirty="0" smtClean="0"/>
            <a:t>软起动器起动</a:t>
          </a:r>
          <a:endParaRPr lang="zh-CN" altLang="en-US" sz="1600" kern="1200" dirty="0"/>
        </a:p>
      </dsp:txBody>
      <dsp:txXfrm>
        <a:off x="0" y="3863375"/>
        <a:ext cx="6324434" cy="402480"/>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193479E-61F8-4564-B461-F283B1BE308F}">
      <dsp:nvSpPr>
        <dsp:cNvPr id="0" name=""/>
        <dsp:cNvSpPr/>
      </dsp:nvSpPr>
      <dsp:spPr>
        <a:xfrm>
          <a:off x="0" y="0"/>
          <a:ext cx="6172038" cy="1013465"/>
        </a:xfrm>
        <a:prstGeom prst="rect">
          <a:avLst/>
        </a:prstGeom>
        <a:solidFill>
          <a:schemeClr val="accent5">
            <a:shade val="80000"/>
            <a:hueOff val="0"/>
            <a:satOff val="0"/>
            <a:lumOff val="0"/>
            <a:alphaOff val="0"/>
          </a:schemeClr>
        </a:solidFill>
        <a:ln>
          <a:noFill/>
        </a:ln>
        <a:effectLst/>
        <a:scene3d>
          <a:camera prst="orthographicFront"/>
          <a:lightRig rig="chilly" dir="t"/>
        </a:scene3d>
        <a:sp3d extrusionH="1700" prstMaterial="translucentPowder">
          <a:bevelT w="25400" h="6350" prst="softRound"/>
          <a:bevelB w="0" h="0" prst="convex"/>
        </a:sp3d>
      </dsp:spPr>
      <dsp:style>
        <a:lnRef idx="0">
          <a:scrgbClr r="0" g="0" b="0"/>
        </a:lnRef>
        <a:fillRef idx="1">
          <a:scrgbClr r="0" g="0" b="0"/>
        </a:fillRef>
        <a:effectRef idx="0">
          <a:scrgbClr r="0" g="0" b="0"/>
        </a:effectRef>
        <a:fontRef idx="minor"/>
      </dsp:style>
      <dsp:txBody>
        <a:bodyPr spcFirstLastPara="0" vert="horz" wrap="square" lIns="171450" tIns="171450" rIns="171450" bIns="171450" numCol="1" spcCol="1270" anchor="ctr" anchorCtr="0">
          <a:noAutofit/>
        </a:bodyPr>
        <a:lstStyle/>
        <a:p>
          <a:pPr lvl="0" algn="ctr" defTabSz="2000250">
            <a:lnSpc>
              <a:spcPct val="90000"/>
            </a:lnSpc>
            <a:spcBef>
              <a:spcPct val="0"/>
            </a:spcBef>
            <a:spcAft>
              <a:spcPct val="35000"/>
            </a:spcAft>
          </a:pPr>
          <a:r>
            <a:rPr lang="en-US" altLang="zh-CN" sz="4500" kern="1200" dirty="0" smtClean="0"/>
            <a:t>1. </a:t>
          </a:r>
          <a:r>
            <a:rPr lang="zh-CN" altLang="zh-CN" sz="4500" kern="1200" dirty="0" smtClean="0"/>
            <a:t>电动机容量的选择</a:t>
          </a:r>
          <a:endParaRPr lang="zh-CN" altLang="en-US" sz="4500" kern="1200" dirty="0"/>
        </a:p>
      </dsp:txBody>
      <dsp:txXfrm>
        <a:off x="0" y="0"/>
        <a:ext cx="6172038" cy="1013465"/>
      </dsp:txXfrm>
    </dsp:sp>
    <dsp:sp modelId="{6050EB5B-7B20-444C-8B69-DF140A4D2715}">
      <dsp:nvSpPr>
        <dsp:cNvPr id="0" name=""/>
        <dsp:cNvSpPr/>
      </dsp:nvSpPr>
      <dsp:spPr>
        <a:xfrm>
          <a:off x="3013" y="1013465"/>
          <a:ext cx="2055336" cy="2128277"/>
        </a:xfrm>
        <a:prstGeom prst="rect">
          <a:avLst/>
        </a:prstGeom>
        <a:solidFill>
          <a:schemeClr val="l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zh-CN" altLang="zh-CN" sz="1800" kern="1200" dirty="0" smtClean="0"/>
            <a:t>（</a:t>
          </a:r>
          <a:r>
            <a:rPr lang="en-US" altLang="zh-CN" sz="1800" kern="1200" dirty="0" smtClean="0"/>
            <a:t>1</a:t>
          </a:r>
          <a:r>
            <a:rPr lang="zh-CN" altLang="zh-CN" sz="1800" kern="1200" dirty="0" smtClean="0"/>
            <a:t>）短时工作电动机的选择</a:t>
          </a:r>
          <a:endParaRPr lang="en-US" altLang="zh-CN" sz="1800" kern="1200" dirty="0" smtClean="0"/>
        </a:p>
        <a:p>
          <a:pPr marL="114300" lvl="1" indent="-114300" algn="l" defTabSz="622300">
            <a:lnSpc>
              <a:spcPct val="90000"/>
            </a:lnSpc>
            <a:spcBef>
              <a:spcPct val="0"/>
            </a:spcBef>
            <a:spcAft>
              <a:spcPct val="15000"/>
            </a:spcAft>
            <a:buChar char="••"/>
          </a:pPr>
          <a:r>
            <a:rPr lang="zh-CN" altLang="zh-CN" sz="1400" kern="1200" dirty="0" smtClean="0"/>
            <a:t>应选用短时工作制的电动机。短时工作制电动机和功率相同的连续工作制电动机相比，其最大转矩大、体积小、价格低</a:t>
          </a:r>
          <a:endParaRPr lang="zh-CN" altLang="zh-CN" sz="1400" kern="1200" dirty="0" smtClean="0"/>
        </a:p>
      </dsp:txBody>
      <dsp:txXfrm>
        <a:off x="3013" y="1013465"/>
        <a:ext cx="2055336" cy="2128277"/>
      </dsp:txXfrm>
    </dsp:sp>
    <dsp:sp modelId="{787D7A43-32F2-422E-A509-46D534566B77}">
      <dsp:nvSpPr>
        <dsp:cNvPr id="0" name=""/>
        <dsp:cNvSpPr/>
      </dsp:nvSpPr>
      <dsp:spPr>
        <a:xfrm>
          <a:off x="2058350" y="1013465"/>
          <a:ext cx="2055336" cy="2128277"/>
        </a:xfrm>
        <a:prstGeom prst="rect">
          <a:avLst/>
        </a:prstGeom>
        <a:solidFill>
          <a:schemeClr val="l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zh-CN" altLang="zh-CN" sz="1800" kern="1200" dirty="0" smtClean="0"/>
            <a:t>（</a:t>
          </a:r>
          <a:r>
            <a:rPr lang="en-US" altLang="zh-CN" sz="1800" kern="1200" dirty="0" smtClean="0"/>
            <a:t>2</a:t>
          </a:r>
          <a:r>
            <a:rPr lang="zh-CN" altLang="zh-CN" sz="1800" kern="1200" dirty="0" smtClean="0"/>
            <a:t>）连续工作电动机的选择</a:t>
          </a:r>
          <a:endParaRPr lang="zh-CN" altLang="zh-CN" sz="1800" kern="1200" dirty="0" smtClean="0"/>
        </a:p>
        <a:p>
          <a:pPr marL="114300" lvl="1" indent="-114300" algn="l" defTabSz="622300">
            <a:lnSpc>
              <a:spcPct val="90000"/>
            </a:lnSpc>
            <a:spcBef>
              <a:spcPct val="0"/>
            </a:spcBef>
            <a:spcAft>
              <a:spcPct val="15000"/>
            </a:spcAft>
            <a:buChar char="••"/>
          </a:pPr>
          <a:r>
            <a:rPr lang="zh-CN" altLang="zh-CN" sz="1400" kern="1200" dirty="0" smtClean="0"/>
            <a:t>电动机连续工作，但负载不稳定，忽大忽小。选择电动机的额定电流</a:t>
          </a:r>
          <a:r>
            <a:rPr lang="en-US" altLang="zh-CN" sz="1400" i="1" kern="1200" dirty="0" smtClean="0"/>
            <a:t>I</a:t>
          </a:r>
          <a:r>
            <a:rPr lang="en-US" altLang="zh-CN" sz="1400" kern="1200" baseline="-25000" dirty="0" smtClean="0"/>
            <a:t>N</a:t>
          </a:r>
          <a:r>
            <a:rPr lang="zh-CN" altLang="zh-CN" sz="1400" kern="1200" dirty="0" smtClean="0"/>
            <a:t>大于或等于</a:t>
          </a:r>
          <a:r>
            <a:rPr lang="en-US" altLang="zh-CN" sz="1400" i="1" kern="1200" dirty="0" err="1" smtClean="0"/>
            <a:t>I</a:t>
          </a:r>
          <a:r>
            <a:rPr lang="en-US" altLang="zh-CN" sz="1400" kern="1200" baseline="-25000" dirty="0" err="1" smtClean="0"/>
            <a:t>eq</a:t>
          </a:r>
          <a:r>
            <a:rPr lang="zh-CN" altLang="zh-CN" sz="1400" kern="1200" dirty="0" smtClean="0"/>
            <a:t>。以保证电动机长期工作而不过热</a:t>
          </a:r>
          <a:endParaRPr lang="en-US" altLang="zh-CN" sz="1400" kern="1200" dirty="0" smtClean="0"/>
        </a:p>
      </dsp:txBody>
      <dsp:txXfrm>
        <a:off x="2058350" y="1013465"/>
        <a:ext cx="2055336" cy="2128277"/>
      </dsp:txXfrm>
    </dsp:sp>
    <dsp:sp modelId="{6C27B791-A692-4A44-94A2-253D8C3E891B}">
      <dsp:nvSpPr>
        <dsp:cNvPr id="0" name=""/>
        <dsp:cNvSpPr/>
      </dsp:nvSpPr>
      <dsp:spPr>
        <a:xfrm>
          <a:off x="4113687" y="1013465"/>
          <a:ext cx="2055336" cy="2128277"/>
        </a:xfrm>
        <a:prstGeom prst="rect">
          <a:avLst/>
        </a:prstGeom>
        <a:solidFill>
          <a:schemeClr val="l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zh-CN" altLang="zh-CN" sz="1800" kern="1200" smtClean="0"/>
            <a:t>（</a:t>
          </a:r>
          <a:r>
            <a:rPr lang="en-US" altLang="zh-CN" sz="1800" kern="1200" smtClean="0"/>
            <a:t>3</a:t>
          </a:r>
          <a:r>
            <a:rPr lang="zh-CN" altLang="zh-CN" sz="1800" kern="1200" smtClean="0"/>
            <a:t>）电动机的类比选择法</a:t>
          </a:r>
          <a:endParaRPr lang="zh-CN" altLang="zh-CN" sz="1800" kern="1200" dirty="0" smtClean="0"/>
        </a:p>
        <a:p>
          <a:pPr marL="114300" lvl="1" indent="-114300" algn="l" defTabSz="622300">
            <a:lnSpc>
              <a:spcPct val="90000"/>
            </a:lnSpc>
            <a:spcBef>
              <a:spcPct val="0"/>
            </a:spcBef>
            <a:spcAft>
              <a:spcPct val="15000"/>
            </a:spcAft>
            <a:buChar char="••"/>
          </a:pPr>
          <a:r>
            <a:rPr lang="zh-CN" altLang="zh-CN" sz="1400" kern="1200" dirty="0" smtClean="0"/>
            <a:t>具体做法是：了解本单位或附近其他单位的类似生产机械使用多大功率的电动机，然后选用近似功率的电动机进行试车</a:t>
          </a:r>
          <a:endParaRPr lang="zh-CN" altLang="zh-CN" sz="1400" kern="1200" dirty="0"/>
        </a:p>
      </dsp:txBody>
      <dsp:txXfrm>
        <a:off x="4113687" y="1013465"/>
        <a:ext cx="2055336" cy="2128277"/>
      </dsp:txXfrm>
    </dsp:sp>
    <dsp:sp modelId="{50E367B6-B6C6-4494-AFD4-B735E19FB1B8}">
      <dsp:nvSpPr>
        <dsp:cNvPr id="0" name=""/>
        <dsp:cNvSpPr/>
      </dsp:nvSpPr>
      <dsp:spPr>
        <a:xfrm>
          <a:off x="0" y="3141742"/>
          <a:ext cx="6172038" cy="236475"/>
        </a:xfrm>
        <a:prstGeom prst="rect">
          <a:avLst/>
        </a:prstGeom>
        <a:solidFill>
          <a:schemeClr val="accent5">
            <a:shade val="80000"/>
            <a:hueOff val="0"/>
            <a:satOff val="0"/>
            <a:lumOff val="0"/>
            <a:alphaOff val="0"/>
          </a:schemeClr>
        </a:solidFill>
        <a:ln>
          <a:noFill/>
        </a:ln>
        <a:effectLst/>
        <a:scene3d>
          <a:camera prst="orthographicFront"/>
          <a:lightRig rig="chilly" dir="t"/>
        </a:scene3d>
        <a:sp3d extrusionH="1700" prstMaterial="translucentPowder">
          <a:bevelT w="25400" h="6350" prst="softRound"/>
          <a:bevelB w="0" h="0" prst="convex"/>
        </a:sp3d>
      </dsp:spPr>
      <dsp:style>
        <a:lnRef idx="0">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931B838-C9F2-4D37-9442-93D24023D978}">
      <dsp:nvSpPr>
        <dsp:cNvPr id="0" name=""/>
        <dsp:cNvSpPr/>
      </dsp:nvSpPr>
      <dsp:spPr>
        <a:xfrm>
          <a:off x="31" y="10476"/>
          <a:ext cx="2990920" cy="547200"/>
        </a:xfrm>
        <a:prstGeom prst="rect">
          <a:avLst/>
        </a:prstGeom>
        <a:solidFill>
          <a:schemeClr val="lt1">
            <a:hueOff val="0"/>
            <a:satOff val="0"/>
            <a:lumOff val="0"/>
            <a:alphaOff val="0"/>
          </a:schemeClr>
        </a:solidFill>
        <a:ln w="9525" cap="flat" cmpd="sng" algn="ctr">
          <a:solidFill>
            <a:schemeClr val="accent5">
              <a:shade val="80000"/>
              <a:hueOff val="0"/>
              <a:satOff val="0"/>
              <a:lumOff val="0"/>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lvl="0" algn="ctr" defTabSz="889000">
            <a:lnSpc>
              <a:spcPct val="90000"/>
            </a:lnSpc>
            <a:spcBef>
              <a:spcPct val="0"/>
            </a:spcBef>
            <a:spcAft>
              <a:spcPct val="35000"/>
            </a:spcAft>
          </a:pPr>
          <a:r>
            <a:rPr lang="en-US" sz="2000" kern="1200" dirty="0" smtClean="0"/>
            <a:t>2. </a:t>
          </a:r>
          <a:r>
            <a:rPr lang="zh-CN" sz="2000" kern="1200" dirty="0" smtClean="0"/>
            <a:t>电动机转速的选择</a:t>
          </a:r>
          <a:endParaRPr lang="zh-CN" altLang="en-US" sz="2000" kern="1200" dirty="0"/>
        </a:p>
      </dsp:txBody>
      <dsp:txXfrm>
        <a:off x="31" y="10476"/>
        <a:ext cx="2990920" cy="547200"/>
      </dsp:txXfrm>
    </dsp:sp>
    <dsp:sp modelId="{AF516869-63C8-4F89-AF9D-9ED8C44863F6}">
      <dsp:nvSpPr>
        <dsp:cNvPr id="0" name=""/>
        <dsp:cNvSpPr/>
      </dsp:nvSpPr>
      <dsp:spPr>
        <a:xfrm>
          <a:off x="31" y="557676"/>
          <a:ext cx="2990920" cy="3546539"/>
        </a:xfrm>
        <a:prstGeom prst="rect">
          <a:avLst/>
        </a:prstGeom>
        <a:solidFill>
          <a:schemeClr val="lt1">
            <a:alpha val="90000"/>
            <a:tint val="40000"/>
            <a:hueOff val="0"/>
            <a:satOff val="0"/>
            <a:lumOff val="0"/>
            <a:alphaOff val="0"/>
          </a:schemeClr>
        </a:solidFill>
        <a:ln w="9525" cap="flat" cmpd="sng" algn="ctr">
          <a:solidFill>
            <a:schemeClr val="accent5">
              <a:alpha val="90000"/>
              <a:hueOff val="0"/>
              <a:satOff val="0"/>
              <a:lumOff val="0"/>
              <a:alphaOff val="0"/>
            </a:schemeClr>
          </a:solidFill>
          <a:prstDash val="solid"/>
        </a:ln>
        <a:effectLst/>
        <a:scene3d>
          <a:camera prst="orthographicFront"/>
          <a:lightRig rig="chilly" dir="t"/>
        </a:scene3d>
        <a:sp3d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zh-CN" sz="2000" kern="1200" dirty="0" smtClean="0"/>
            <a:t>相同功率的电动机，极数越多，转速越低，体积越大，价格越贵。因此，选择电动机的转速即要考虑速度合适，还要考虑电动机的体积价格。一般电动机要通过减速器和负载进行速度匹配，这样可以选择较高转速的电动机</a:t>
          </a:r>
          <a:endParaRPr lang="en-US" altLang="zh-CN" sz="2000" kern="1200" dirty="0" smtClean="0"/>
        </a:p>
      </dsp:txBody>
      <dsp:txXfrm>
        <a:off x="31" y="557676"/>
        <a:ext cx="2990920" cy="3546539"/>
      </dsp:txXfrm>
    </dsp:sp>
    <dsp:sp modelId="{BAE861BB-BAEC-4D42-BFE5-6205D2FEFDE6}">
      <dsp:nvSpPr>
        <dsp:cNvPr id="0" name=""/>
        <dsp:cNvSpPr/>
      </dsp:nvSpPr>
      <dsp:spPr>
        <a:xfrm>
          <a:off x="3409680" y="10476"/>
          <a:ext cx="2990920" cy="547200"/>
        </a:xfrm>
        <a:prstGeom prst="rect">
          <a:avLst/>
        </a:prstGeom>
        <a:solidFill>
          <a:schemeClr val="lt1">
            <a:hueOff val="0"/>
            <a:satOff val="0"/>
            <a:lumOff val="0"/>
            <a:alphaOff val="0"/>
          </a:schemeClr>
        </a:solidFill>
        <a:ln w="9525" cap="flat" cmpd="sng" algn="ctr">
          <a:solidFill>
            <a:schemeClr val="accent5">
              <a:shade val="80000"/>
              <a:hueOff val="0"/>
              <a:satOff val="0"/>
              <a:lumOff val="0"/>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lvl="0" algn="l" defTabSz="889000">
            <a:lnSpc>
              <a:spcPct val="90000"/>
            </a:lnSpc>
            <a:spcBef>
              <a:spcPct val="0"/>
            </a:spcBef>
            <a:spcAft>
              <a:spcPct val="35000"/>
            </a:spcAft>
          </a:pPr>
          <a:r>
            <a:rPr lang="en-US" sz="2000" kern="1200" dirty="0" smtClean="0"/>
            <a:t>3.</a:t>
          </a:r>
          <a:r>
            <a:rPr lang="zh-CN" sz="2000" kern="1200" dirty="0" smtClean="0"/>
            <a:t>电动机种类的选择</a:t>
          </a:r>
          <a:endParaRPr lang="en-US" altLang="zh-CN" sz="2000" kern="1200" dirty="0" smtClean="0"/>
        </a:p>
      </dsp:txBody>
      <dsp:txXfrm>
        <a:off x="3409680" y="10476"/>
        <a:ext cx="2990920" cy="547200"/>
      </dsp:txXfrm>
    </dsp:sp>
    <dsp:sp modelId="{840E1E6A-3D6E-4C96-912A-26FDF159668F}">
      <dsp:nvSpPr>
        <dsp:cNvPr id="0" name=""/>
        <dsp:cNvSpPr/>
      </dsp:nvSpPr>
      <dsp:spPr>
        <a:xfrm>
          <a:off x="3409680" y="557676"/>
          <a:ext cx="2990920" cy="3546539"/>
        </a:xfrm>
        <a:prstGeom prst="rect">
          <a:avLst/>
        </a:prstGeom>
        <a:solidFill>
          <a:schemeClr val="lt1">
            <a:alpha val="90000"/>
            <a:tint val="40000"/>
            <a:hueOff val="0"/>
            <a:satOff val="0"/>
            <a:lumOff val="0"/>
            <a:alphaOff val="0"/>
          </a:schemeClr>
        </a:solidFill>
        <a:ln w="9525" cap="flat" cmpd="sng" algn="ctr">
          <a:solidFill>
            <a:schemeClr val="accent5">
              <a:alpha val="90000"/>
              <a:hueOff val="0"/>
              <a:satOff val="0"/>
              <a:lumOff val="0"/>
              <a:alphaOff val="0"/>
            </a:schemeClr>
          </a:solidFill>
          <a:prstDash val="solid"/>
        </a:ln>
        <a:effectLst/>
        <a:scene3d>
          <a:camera prst="orthographicFront"/>
          <a:lightRig rig="chilly" dir="t"/>
        </a:scene3d>
        <a:sp3d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zh-CN" sz="2000" kern="1200" dirty="0" smtClean="0"/>
            <a:t>笼型转子电动机</a:t>
          </a:r>
          <a:endParaRPr lang="en-US" altLang="zh-CN" sz="2000" kern="1200" dirty="0" smtClean="0"/>
        </a:p>
        <a:p>
          <a:pPr marL="228600" lvl="1" indent="-228600" algn="l" defTabSz="889000">
            <a:lnSpc>
              <a:spcPct val="90000"/>
            </a:lnSpc>
            <a:spcBef>
              <a:spcPct val="0"/>
            </a:spcBef>
            <a:spcAft>
              <a:spcPct val="15000"/>
            </a:spcAft>
            <a:buChar char="••"/>
          </a:pPr>
          <a:r>
            <a:rPr lang="zh-CN" sz="2000" kern="1200" dirty="0" smtClean="0"/>
            <a:t>绕线式电动机</a:t>
          </a:r>
          <a:endParaRPr lang="en-US" altLang="zh-CN" sz="2000" kern="1200" dirty="0" smtClean="0"/>
        </a:p>
      </dsp:txBody>
      <dsp:txXfrm>
        <a:off x="3409680" y="557676"/>
        <a:ext cx="2990920" cy="3546539"/>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21C0102-C37D-48D4-820F-60EE795EFC5C}">
      <dsp:nvSpPr>
        <dsp:cNvPr id="0" name=""/>
        <dsp:cNvSpPr/>
      </dsp:nvSpPr>
      <dsp:spPr>
        <a:xfrm>
          <a:off x="6027" y="526304"/>
          <a:ext cx="1801559" cy="1080935"/>
        </a:xfrm>
        <a:prstGeom prst="roundRect">
          <a:avLst>
            <a:gd name="adj" fmla="val 10000"/>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CN" altLang="zh-CN" sz="2000" kern="1200" dirty="0" smtClean="0"/>
            <a:t>安装前的检查</a:t>
          </a:r>
          <a:endParaRPr lang="zh-CN" altLang="en-US" sz="2000" kern="1200" dirty="0"/>
        </a:p>
      </dsp:txBody>
      <dsp:txXfrm>
        <a:off x="6027" y="526304"/>
        <a:ext cx="1801559" cy="1080935"/>
      </dsp:txXfrm>
    </dsp:sp>
    <dsp:sp modelId="{2E71F154-99B8-45EF-B418-FA4EAEC81A67}">
      <dsp:nvSpPr>
        <dsp:cNvPr id="0" name=""/>
        <dsp:cNvSpPr/>
      </dsp:nvSpPr>
      <dsp:spPr>
        <a:xfrm>
          <a:off x="1987742" y="843378"/>
          <a:ext cx="381930" cy="446786"/>
        </a:xfrm>
        <a:prstGeom prst="rightArrow">
          <a:avLst>
            <a:gd name="adj1" fmla="val 60000"/>
            <a:gd name="adj2" fmla="val 50000"/>
          </a:avLst>
        </a:prstGeom>
        <a:gradFill rotWithShape="0">
          <a:gsLst>
            <a:gs pos="0">
              <a:schemeClr val="accent2">
                <a:tint val="60000"/>
                <a:hueOff val="0"/>
                <a:satOff val="0"/>
                <a:lumOff val="0"/>
                <a:alphaOff val="0"/>
                <a:tint val="50000"/>
                <a:satMod val="300000"/>
              </a:schemeClr>
            </a:gs>
            <a:gs pos="35000">
              <a:schemeClr val="accent2">
                <a:tint val="60000"/>
                <a:hueOff val="0"/>
                <a:satOff val="0"/>
                <a:lumOff val="0"/>
                <a:alphaOff val="0"/>
                <a:tint val="37000"/>
                <a:satMod val="300000"/>
              </a:schemeClr>
            </a:gs>
            <a:gs pos="100000">
              <a:schemeClr val="accent2">
                <a:tint val="6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zh-CN" altLang="en-US" sz="1600" kern="1200"/>
        </a:p>
      </dsp:txBody>
      <dsp:txXfrm>
        <a:off x="1987742" y="843378"/>
        <a:ext cx="381930" cy="446786"/>
      </dsp:txXfrm>
    </dsp:sp>
    <dsp:sp modelId="{87C0588D-0F61-49C2-92F2-B383F5BB0D66}">
      <dsp:nvSpPr>
        <dsp:cNvPr id="0" name=""/>
        <dsp:cNvSpPr/>
      </dsp:nvSpPr>
      <dsp:spPr>
        <a:xfrm>
          <a:off x="2528210" y="526304"/>
          <a:ext cx="1801559" cy="1080935"/>
        </a:xfrm>
        <a:prstGeom prst="roundRect">
          <a:avLst>
            <a:gd name="adj" fmla="val 10000"/>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CN" altLang="zh-CN" sz="2000" kern="1200" dirty="0" smtClean="0"/>
            <a:t>安装场所应符合要求</a:t>
          </a:r>
          <a:endParaRPr lang="en-US" altLang="zh-CN" sz="2000" kern="1200" dirty="0" smtClean="0"/>
        </a:p>
      </dsp:txBody>
      <dsp:txXfrm>
        <a:off x="2528210" y="526304"/>
        <a:ext cx="1801559" cy="1080935"/>
      </dsp:txXfrm>
    </dsp:sp>
    <dsp:sp modelId="{F377926D-9015-44F5-A37C-BB555122D448}">
      <dsp:nvSpPr>
        <dsp:cNvPr id="0" name=""/>
        <dsp:cNvSpPr/>
      </dsp:nvSpPr>
      <dsp:spPr>
        <a:xfrm>
          <a:off x="4509925" y="843378"/>
          <a:ext cx="381930" cy="446786"/>
        </a:xfrm>
        <a:prstGeom prst="rightArrow">
          <a:avLst>
            <a:gd name="adj1" fmla="val 60000"/>
            <a:gd name="adj2" fmla="val 50000"/>
          </a:avLst>
        </a:prstGeom>
        <a:gradFill rotWithShape="0">
          <a:gsLst>
            <a:gs pos="0">
              <a:schemeClr val="accent2">
                <a:tint val="60000"/>
                <a:hueOff val="0"/>
                <a:satOff val="0"/>
                <a:lumOff val="0"/>
                <a:alphaOff val="0"/>
                <a:tint val="50000"/>
                <a:satMod val="300000"/>
              </a:schemeClr>
            </a:gs>
            <a:gs pos="35000">
              <a:schemeClr val="accent2">
                <a:tint val="60000"/>
                <a:hueOff val="0"/>
                <a:satOff val="0"/>
                <a:lumOff val="0"/>
                <a:alphaOff val="0"/>
                <a:tint val="37000"/>
                <a:satMod val="300000"/>
              </a:schemeClr>
            </a:gs>
            <a:gs pos="100000">
              <a:schemeClr val="accent2">
                <a:tint val="6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zh-CN" altLang="en-US" sz="1600" kern="1200"/>
        </a:p>
      </dsp:txBody>
      <dsp:txXfrm>
        <a:off x="4509925" y="843378"/>
        <a:ext cx="381930" cy="446786"/>
      </dsp:txXfrm>
    </dsp:sp>
    <dsp:sp modelId="{62D319FF-7A52-41DE-9FA3-7A3A6966EA15}">
      <dsp:nvSpPr>
        <dsp:cNvPr id="0" name=""/>
        <dsp:cNvSpPr/>
      </dsp:nvSpPr>
      <dsp:spPr>
        <a:xfrm>
          <a:off x="5050393" y="526304"/>
          <a:ext cx="1801559" cy="1080935"/>
        </a:xfrm>
        <a:prstGeom prst="roundRect">
          <a:avLst>
            <a:gd name="adj" fmla="val 10000"/>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CN" altLang="zh-CN" sz="2000" kern="1200" dirty="0" smtClean="0"/>
            <a:t>电动机与负载的传动连接</a:t>
          </a:r>
          <a:endParaRPr lang="zh-CN" altLang="en-US" sz="2000" kern="1200" dirty="0"/>
        </a:p>
      </dsp:txBody>
      <dsp:txXfrm>
        <a:off x="5050393" y="526304"/>
        <a:ext cx="1801559" cy="1080935"/>
      </dsp:txXfrm>
    </dsp:sp>
  </dsp:spTree>
</dsp:drawing>
</file>

<file path=ppt/diagrams/layout1.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image" Target="../media/image12.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7.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2.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3.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a:defRPr sz="1200"/>
            </a:lvl1pPr>
          </a:lstStyle>
          <a:p>
            <a:endParaRPr lang="zh-CN" altLang="en-US"/>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vl1pPr>
          </a:lstStyle>
          <a:p>
            <a:endParaRPr lang="zh-CN" altLang="en-US"/>
          </a:p>
        </p:txBody>
      </p:sp>
      <p:sp>
        <p:nvSpPr>
          <p:cNvPr id="4100" name="Rectangle 4"/>
          <p:cNvSpPr>
            <a:spLocks noGrp="1" noRot="1" noChangeAspect="1" noChangeArrowheads="1"/>
          </p:cNvSpPr>
          <p:nvPr>
            <p:ph type="sldImg" idx="2"/>
          </p:nvPr>
        </p:nvSpPr>
        <p:spPr bwMode="auto">
          <a:xfrm>
            <a:off x="1143000" y="685800"/>
            <a:ext cx="4572000" cy="3429000"/>
          </a:xfrm>
          <a:prstGeom prst="rect">
            <a:avLst/>
          </a:prstGeom>
          <a:noFill/>
          <a:ln w="9525">
            <a:noFill/>
            <a:miter lim="800000"/>
            <a:headEnd/>
            <a:tailEnd/>
          </a:ln>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a:defRPr sz="1200"/>
            </a:lvl1pPr>
          </a:lstStyle>
          <a:p>
            <a:endParaRPr lang="zh-CN" alt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ea typeface="宋体" pitchFamily="2" charset="-122"/>
              </a:defRPr>
            </a:lvl1pPr>
          </a:lstStyle>
          <a:p>
            <a:fld id="{C5DE16FD-1C85-4C12-B65A-702D8289E9F7}" type="slidenum">
              <a:rPr lang="en-US"/>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10.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notesMaster" Target="../notesMasters/notesMaster1.xml"/><Relationship Id="rId1" Type="http://schemas.openxmlformats.org/officeDocument/2006/relationships/themeOverride" Target="../theme/themeOverride2.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notesMaster" Target="../notesMasters/notesMaster1.xml"/><Relationship Id="rId1" Type="http://schemas.openxmlformats.org/officeDocument/2006/relationships/themeOverride" Target="../theme/themeOverride3.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slide" Target="../slides/slide27.xml"/><Relationship Id="rId2" Type="http://schemas.openxmlformats.org/officeDocument/2006/relationships/notesMaster" Target="../notesMasters/notesMaster1.xml"/><Relationship Id="rId1" Type="http://schemas.openxmlformats.org/officeDocument/2006/relationships/themeOverride" Target="../theme/themeOverride4.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614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27CA159-B284-4182-BD38-E008D564FB6A}" type="slidenum">
              <a:rPr lang="en-US" sz="1200">
                <a:ea typeface="宋体" pitchFamily="2" charset="-122"/>
              </a:rPr>
              <a:pPr algn="r"/>
              <a:t>1</a:t>
            </a:fld>
            <a:endParaRPr lang="en-US" sz="1200" dirty="0">
              <a:ea typeface="宋体" pitchFamily="2" charset="-122"/>
            </a:endParaRPr>
          </a:p>
        </p:txBody>
      </p:sp>
      <p:sp>
        <p:nvSpPr>
          <p:cNvPr id="6147" name="Rectangle 2"/>
          <p:cNvSpPr>
            <a:spLocks noGrp="1" noRot="1" noChangeAspect="1" noChangeArrowheads="1" noTextEdit="1"/>
          </p:cNvSpPr>
          <p:nvPr>
            <p:ph type="sldImg"/>
          </p:nvPr>
        </p:nvSpPr>
        <p:spPr/>
      </p:sp>
      <p:sp>
        <p:nvSpPr>
          <p:cNvPr id="6148" name="Rectangle 3"/>
          <p:cNvSpPr>
            <a:spLocks noGrp="1" noChangeArrowheads="1"/>
          </p:cNvSpPr>
          <p:nvPr>
            <p:ph type="body" idx="1"/>
          </p:nvPr>
        </p:nvSpPr>
        <p:spPr/>
        <p:txBody>
          <a:bodyPr anchor="t"/>
          <a:lstStyle/>
          <a:p>
            <a:r>
              <a:rPr lang="zh-CN" altLang="en-US"/>
              <a:t>素材天下网 </a:t>
            </a:r>
            <a:r>
              <a:rPr lang="en-US" dirty="0">
                <a:ea typeface="宋体" pitchFamily="2" charset="-122"/>
              </a:rPr>
              <a:t>sucaitianxia.com-PPT</a:t>
            </a:r>
            <a:r>
              <a:rPr lang="zh-CN" altLang="en-US"/>
              <a:t>模板免费下载</a:t>
            </a:r>
            <a:endParaRPr lang="ru-RU" altLang="en-US">
              <a:ea typeface="宋体"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614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27CA159-B284-4182-BD38-E008D564FB6A}" type="slidenum">
              <a:rPr lang="en-US" sz="1200">
                <a:solidFill>
                  <a:srgbClr val="000000"/>
                </a:solidFill>
                <a:ea typeface="宋体" pitchFamily="2" charset="-122"/>
              </a:rPr>
              <a:pPr algn="r"/>
              <a:t>11</a:t>
            </a:fld>
            <a:endParaRPr lang="en-US" sz="1200" dirty="0">
              <a:solidFill>
                <a:srgbClr val="000000"/>
              </a:solidFill>
              <a:ea typeface="宋体" pitchFamily="2" charset="-122"/>
            </a:endParaRPr>
          </a:p>
        </p:txBody>
      </p:sp>
      <p:sp>
        <p:nvSpPr>
          <p:cNvPr id="6147" name="Rectangle 2"/>
          <p:cNvSpPr>
            <a:spLocks noGrp="1" noRot="1" noChangeAspect="1" noChangeArrowheads="1" noTextEdit="1"/>
          </p:cNvSpPr>
          <p:nvPr>
            <p:ph type="sldImg"/>
          </p:nvPr>
        </p:nvSpPr>
        <p:spPr/>
      </p:sp>
      <p:sp>
        <p:nvSpPr>
          <p:cNvPr id="6148" name="Rectangle 3"/>
          <p:cNvSpPr>
            <a:spLocks noGrp="1" noChangeArrowheads="1"/>
          </p:cNvSpPr>
          <p:nvPr>
            <p:ph type="body" idx="1"/>
          </p:nvPr>
        </p:nvSpPr>
        <p:spPr/>
        <p:txBody>
          <a:bodyPr anchor="t"/>
          <a:lstStyle/>
          <a:p>
            <a:r>
              <a:rPr lang="zh-CN" altLang="en-US"/>
              <a:t>素材天下网 </a:t>
            </a:r>
            <a:r>
              <a:rPr lang="en-US" dirty="0">
                <a:ea typeface="宋体" pitchFamily="2" charset="-122"/>
              </a:rPr>
              <a:t>sucaitianxia.com-PPT</a:t>
            </a:r>
            <a:r>
              <a:rPr lang="zh-CN" altLang="en-US"/>
              <a:t>模板免费下载</a:t>
            </a:r>
            <a:endParaRPr lang="ru-RU" altLang="en-US">
              <a:ea typeface="宋体"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smtClean="0">
                <a:solidFill>
                  <a:schemeClr val="tx1"/>
                </a:solidFill>
                <a:latin typeface="Arial" pitchFamily="34" charset="0"/>
                <a:ea typeface="+mn-ea"/>
                <a:cs typeface="+mn-cs"/>
              </a:rPr>
              <a:t>1.</a:t>
            </a:r>
            <a:r>
              <a:rPr lang="zh-CN" altLang="zh-CN" sz="1200" kern="1200" dirty="0" smtClean="0">
                <a:solidFill>
                  <a:schemeClr val="tx1"/>
                </a:solidFill>
                <a:latin typeface="Arial" pitchFamily="34" charset="0"/>
                <a:ea typeface="+mn-ea"/>
                <a:cs typeface="+mn-cs"/>
              </a:rPr>
              <a:t>定子铁心</a:t>
            </a:r>
          </a:p>
          <a:p>
            <a:r>
              <a:rPr lang="zh-CN" altLang="zh-CN" sz="1200" kern="1200" dirty="0" smtClean="0">
                <a:solidFill>
                  <a:schemeClr val="tx1"/>
                </a:solidFill>
                <a:latin typeface="Arial" pitchFamily="34" charset="0"/>
                <a:ea typeface="+mn-ea"/>
                <a:cs typeface="+mn-cs"/>
              </a:rPr>
              <a:t>由</a:t>
            </a:r>
            <a:r>
              <a:rPr lang="en-US" altLang="zh-CN" sz="1200" kern="1200" dirty="0" smtClean="0">
                <a:solidFill>
                  <a:schemeClr val="tx1"/>
                </a:solidFill>
                <a:latin typeface="Arial" pitchFamily="34" charset="0"/>
                <a:ea typeface="+mn-ea"/>
                <a:cs typeface="+mn-cs"/>
              </a:rPr>
              <a:t>0.5mm</a:t>
            </a:r>
            <a:r>
              <a:rPr lang="zh-CN" altLang="zh-CN" sz="1200" kern="1200" dirty="0" smtClean="0">
                <a:solidFill>
                  <a:schemeClr val="tx1"/>
                </a:solidFill>
                <a:latin typeface="Arial" pitchFamily="34" charset="0"/>
                <a:ea typeface="+mn-ea"/>
                <a:cs typeface="+mn-cs"/>
              </a:rPr>
              <a:t>厚的硅钢片叠制而成。硅钢片之间相互绝缘，可以减少由于交变磁通而引起的涡流损耗。</a:t>
            </a:r>
          </a:p>
          <a:p>
            <a:r>
              <a:rPr lang="zh-CN" altLang="zh-CN" sz="1200" kern="1200" dirty="0" smtClean="0">
                <a:solidFill>
                  <a:schemeClr val="tx1"/>
                </a:solidFill>
                <a:latin typeface="Arial" pitchFamily="34" charset="0"/>
                <a:ea typeface="+mn-ea"/>
                <a:cs typeface="+mn-cs"/>
              </a:rPr>
              <a:t>定子硅钢片内圆上冲有均匀分布的槽口，用来安装定子绕组。</a:t>
            </a:r>
            <a:endParaRPr lang="en-US" altLang="zh-CN" sz="1200" kern="1200" dirty="0" smtClean="0">
              <a:solidFill>
                <a:schemeClr val="tx1"/>
              </a:solidFill>
              <a:latin typeface="Arial" pitchFamily="34" charset="0"/>
              <a:ea typeface="+mn-ea"/>
              <a:cs typeface="+mn-cs"/>
            </a:endParaRPr>
          </a:p>
          <a:p>
            <a:r>
              <a:rPr lang="en-US" altLang="zh-CN" sz="1200" kern="1200" dirty="0" smtClean="0">
                <a:solidFill>
                  <a:schemeClr val="tx1"/>
                </a:solidFill>
                <a:latin typeface="Arial" pitchFamily="34" charset="0"/>
                <a:ea typeface="+mn-ea"/>
                <a:cs typeface="+mn-cs"/>
              </a:rPr>
              <a:t>2.</a:t>
            </a:r>
            <a:r>
              <a:rPr lang="zh-CN" altLang="zh-CN" sz="1200" kern="1200" dirty="0" smtClean="0">
                <a:solidFill>
                  <a:schemeClr val="tx1"/>
                </a:solidFill>
                <a:latin typeface="Arial" pitchFamily="34" charset="0"/>
                <a:ea typeface="+mn-ea"/>
                <a:cs typeface="+mn-cs"/>
              </a:rPr>
              <a:t>绕组</a:t>
            </a:r>
          </a:p>
          <a:p>
            <a:r>
              <a:rPr lang="zh-CN" altLang="zh-CN" sz="1200" kern="1200" dirty="0" smtClean="0">
                <a:solidFill>
                  <a:schemeClr val="tx1"/>
                </a:solidFill>
                <a:latin typeface="Arial" pitchFamily="34" charset="0"/>
                <a:ea typeface="+mn-ea"/>
                <a:cs typeface="+mn-cs"/>
              </a:rPr>
              <a:t>绕组嵌装在定子铁心槽内，是电动机的电路部分，其作用是通入三相电流产生旋转磁场。定子绕组的三个首端为</a:t>
            </a:r>
            <a:r>
              <a:rPr lang="en-US" altLang="zh-CN" sz="1200" kern="1200" dirty="0" smtClean="0">
                <a:solidFill>
                  <a:schemeClr val="tx1"/>
                </a:solidFill>
                <a:latin typeface="Arial" pitchFamily="34" charset="0"/>
                <a:ea typeface="+mn-ea"/>
                <a:cs typeface="+mn-cs"/>
              </a:rPr>
              <a:t>U1</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V1</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W1</a:t>
            </a:r>
            <a:r>
              <a:rPr lang="zh-CN" altLang="zh-CN" sz="1200" kern="1200" dirty="0" smtClean="0">
                <a:solidFill>
                  <a:schemeClr val="tx1"/>
                </a:solidFill>
                <a:latin typeface="Arial" pitchFamily="34" charset="0"/>
                <a:ea typeface="+mn-ea"/>
                <a:cs typeface="+mn-cs"/>
              </a:rPr>
              <a:t>，末端为</a:t>
            </a:r>
            <a:r>
              <a:rPr lang="en-US" altLang="zh-CN" sz="1200" kern="1200" dirty="0" smtClean="0">
                <a:solidFill>
                  <a:schemeClr val="tx1"/>
                </a:solidFill>
                <a:latin typeface="Arial" pitchFamily="34" charset="0"/>
                <a:ea typeface="+mn-ea"/>
                <a:cs typeface="+mn-cs"/>
              </a:rPr>
              <a:t>U2</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V2</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W2</a:t>
            </a:r>
            <a:r>
              <a:rPr lang="zh-CN" altLang="zh-CN" sz="1200" kern="1200" dirty="0" smtClean="0">
                <a:solidFill>
                  <a:schemeClr val="tx1"/>
                </a:solidFill>
                <a:latin typeface="Arial" pitchFamily="34" charset="0"/>
                <a:ea typeface="+mn-ea"/>
                <a:cs typeface="+mn-cs"/>
              </a:rPr>
              <a:t>，都由机座上的接线盒引出。</a:t>
            </a:r>
          </a:p>
          <a:p>
            <a:r>
              <a:rPr lang="en-US" altLang="zh-CN" sz="1200" kern="1200" dirty="0" smtClean="0">
                <a:solidFill>
                  <a:schemeClr val="tx1"/>
                </a:solidFill>
                <a:latin typeface="Arial" pitchFamily="34" charset="0"/>
                <a:ea typeface="+mn-ea"/>
                <a:cs typeface="+mn-cs"/>
              </a:rPr>
              <a:t>3.</a:t>
            </a:r>
            <a:r>
              <a:rPr lang="zh-CN" altLang="zh-CN" sz="1200" kern="1200" dirty="0" smtClean="0">
                <a:solidFill>
                  <a:schemeClr val="tx1"/>
                </a:solidFill>
                <a:latin typeface="Arial" pitchFamily="34" charset="0"/>
                <a:ea typeface="+mn-ea"/>
                <a:cs typeface="+mn-cs"/>
              </a:rPr>
              <a:t>机座</a:t>
            </a:r>
          </a:p>
          <a:p>
            <a:r>
              <a:rPr lang="zh-CN" altLang="zh-CN" sz="1200" kern="1200" dirty="0" smtClean="0">
                <a:solidFill>
                  <a:schemeClr val="tx1"/>
                </a:solidFill>
                <a:latin typeface="Arial" pitchFamily="34" charset="0"/>
                <a:ea typeface="+mn-ea"/>
                <a:cs typeface="+mn-cs"/>
              </a:rPr>
              <a:t>机座是用来固定整个电动机的，通常是用铸铁或钢板焊接而成。</a:t>
            </a:r>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12</a:t>
            </a:fld>
            <a:endParaRPr lang="en-US" dirty="0">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smtClean="0">
                <a:solidFill>
                  <a:schemeClr val="tx1"/>
                </a:solidFill>
                <a:latin typeface="Arial" pitchFamily="34" charset="0"/>
                <a:ea typeface="+mn-ea"/>
                <a:cs typeface="+mn-cs"/>
              </a:rPr>
              <a:t>1.</a:t>
            </a:r>
            <a:r>
              <a:rPr lang="zh-CN" altLang="zh-CN" sz="1200" kern="1200" dirty="0" smtClean="0">
                <a:solidFill>
                  <a:schemeClr val="tx1"/>
                </a:solidFill>
                <a:latin typeface="Arial" pitchFamily="34" charset="0"/>
                <a:ea typeface="+mn-ea"/>
                <a:cs typeface="+mn-cs"/>
              </a:rPr>
              <a:t>定子铁心</a:t>
            </a:r>
          </a:p>
          <a:p>
            <a:r>
              <a:rPr lang="zh-CN" altLang="zh-CN" sz="1200" kern="1200" dirty="0" smtClean="0">
                <a:solidFill>
                  <a:schemeClr val="tx1"/>
                </a:solidFill>
                <a:latin typeface="Arial" pitchFamily="34" charset="0"/>
                <a:ea typeface="+mn-ea"/>
                <a:cs typeface="+mn-cs"/>
              </a:rPr>
              <a:t>由</a:t>
            </a:r>
            <a:r>
              <a:rPr lang="en-US" altLang="zh-CN" sz="1200" kern="1200" dirty="0" smtClean="0">
                <a:solidFill>
                  <a:schemeClr val="tx1"/>
                </a:solidFill>
                <a:latin typeface="Arial" pitchFamily="34" charset="0"/>
                <a:ea typeface="+mn-ea"/>
                <a:cs typeface="+mn-cs"/>
              </a:rPr>
              <a:t>0.5mm</a:t>
            </a:r>
            <a:r>
              <a:rPr lang="zh-CN" altLang="zh-CN" sz="1200" kern="1200" dirty="0" smtClean="0">
                <a:solidFill>
                  <a:schemeClr val="tx1"/>
                </a:solidFill>
                <a:latin typeface="Arial" pitchFamily="34" charset="0"/>
                <a:ea typeface="+mn-ea"/>
                <a:cs typeface="+mn-cs"/>
              </a:rPr>
              <a:t>厚的硅钢片叠制而成。硅钢片之间相互绝缘，可以减少由于交变磁通而引起的涡流损耗。</a:t>
            </a:r>
          </a:p>
          <a:p>
            <a:r>
              <a:rPr lang="zh-CN" altLang="zh-CN" sz="1200" kern="1200" dirty="0" smtClean="0">
                <a:solidFill>
                  <a:schemeClr val="tx1"/>
                </a:solidFill>
                <a:latin typeface="Arial" pitchFamily="34" charset="0"/>
                <a:ea typeface="+mn-ea"/>
                <a:cs typeface="+mn-cs"/>
              </a:rPr>
              <a:t>定子硅钢片内圆上冲有均匀分布的槽口，用来安装定子绕组。</a:t>
            </a:r>
            <a:endParaRPr lang="en-US" altLang="zh-CN" sz="1200" kern="1200" dirty="0" smtClean="0">
              <a:solidFill>
                <a:schemeClr val="tx1"/>
              </a:solidFill>
              <a:latin typeface="Arial" pitchFamily="34" charset="0"/>
              <a:ea typeface="+mn-ea"/>
              <a:cs typeface="+mn-cs"/>
            </a:endParaRPr>
          </a:p>
          <a:p>
            <a:r>
              <a:rPr lang="en-US" altLang="zh-CN" sz="1200" kern="1200" dirty="0" smtClean="0">
                <a:solidFill>
                  <a:schemeClr val="tx1"/>
                </a:solidFill>
                <a:latin typeface="Arial" pitchFamily="34" charset="0"/>
                <a:ea typeface="+mn-ea"/>
                <a:cs typeface="+mn-cs"/>
              </a:rPr>
              <a:t>2.</a:t>
            </a:r>
            <a:r>
              <a:rPr lang="zh-CN" altLang="zh-CN" sz="1200" kern="1200" dirty="0" smtClean="0">
                <a:solidFill>
                  <a:schemeClr val="tx1"/>
                </a:solidFill>
                <a:latin typeface="Arial" pitchFamily="34" charset="0"/>
                <a:ea typeface="+mn-ea"/>
                <a:cs typeface="+mn-cs"/>
              </a:rPr>
              <a:t>绕组</a:t>
            </a:r>
          </a:p>
          <a:p>
            <a:r>
              <a:rPr lang="zh-CN" altLang="zh-CN" sz="1200" kern="1200" dirty="0" smtClean="0">
                <a:solidFill>
                  <a:schemeClr val="tx1"/>
                </a:solidFill>
                <a:latin typeface="Arial" pitchFamily="34" charset="0"/>
                <a:ea typeface="+mn-ea"/>
                <a:cs typeface="+mn-cs"/>
              </a:rPr>
              <a:t>绕组嵌装在定子铁心槽内，是电动机的电路部分，其作用是通入三相电流产生旋转磁场。定子绕组的三个首端为</a:t>
            </a:r>
            <a:r>
              <a:rPr lang="en-US" altLang="zh-CN" sz="1200" kern="1200" dirty="0" smtClean="0">
                <a:solidFill>
                  <a:schemeClr val="tx1"/>
                </a:solidFill>
                <a:latin typeface="Arial" pitchFamily="34" charset="0"/>
                <a:ea typeface="+mn-ea"/>
                <a:cs typeface="+mn-cs"/>
              </a:rPr>
              <a:t>U1</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V1</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W1</a:t>
            </a:r>
            <a:r>
              <a:rPr lang="zh-CN" altLang="zh-CN" sz="1200" kern="1200" dirty="0" smtClean="0">
                <a:solidFill>
                  <a:schemeClr val="tx1"/>
                </a:solidFill>
                <a:latin typeface="Arial" pitchFamily="34" charset="0"/>
                <a:ea typeface="+mn-ea"/>
                <a:cs typeface="+mn-cs"/>
              </a:rPr>
              <a:t>，末端为</a:t>
            </a:r>
            <a:r>
              <a:rPr lang="en-US" altLang="zh-CN" sz="1200" kern="1200" dirty="0" smtClean="0">
                <a:solidFill>
                  <a:schemeClr val="tx1"/>
                </a:solidFill>
                <a:latin typeface="Arial" pitchFamily="34" charset="0"/>
                <a:ea typeface="+mn-ea"/>
                <a:cs typeface="+mn-cs"/>
              </a:rPr>
              <a:t>U2</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V2</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W2</a:t>
            </a:r>
            <a:r>
              <a:rPr lang="zh-CN" altLang="zh-CN" sz="1200" kern="1200" dirty="0" smtClean="0">
                <a:solidFill>
                  <a:schemeClr val="tx1"/>
                </a:solidFill>
                <a:latin typeface="Arial" pitchFamily="34" charset="0"/>
                <a:ea typeface="+mn-ea"/>
                <a:cs typeface="+mn-cs"/>
              </a:rPr>
              <a:t>，都由机座上的接线盒引出。</a:t>
            </a:r>
          </a:p>
          <a:p>
            <a:r>
              <a:rPr lang="en-US" altLang="zh-CN" sz="1200" kern="1200" dirty="0" smtClean="0">
                <a:solidFill>
                  <a:schemeClr val="tx1"/>
                </a:solidFill>
                <a:latin typeface="Arial" pitchFamily="34" charset="0"/>
                <a:ea typeface="+mn-ea"/>
                <a:cs typeface="+mn-cs"/>
              </a:rPr>
              <a:t>3.</a:t>
            </a:r>
            <a:r>
              <a:rPr lang="zh-CN" altLang="zh-CN" sz="1200" kern="1200" dirty="0" smtClean="0">
                <a:solidFill>
                  <a:schemeClr val="tx1"/>
                </a:solidFill>
                <a:latin typeface="Arial" pitchFamily="34" charset="0"/>
                <a:ea typeface="+mn-ea"/>
                <a:cs typeface="+mn-cs"/>
              </a:rPr>
              <a:t>机座</a:t>
            </a:r>
          </a:p>
          <a:p>
            <a:r>
              <a:rPr lang="zh-CN" altLang="zh-CN" sz="1200" kern="1200" dirty="0" smtClean="0">
                <a:solidFill>
                  <a:schemeClr val="tx1"/>
                </a:solidFill>
                <a:latin typeface="Arial" pitchFamily="34" charset="0"/>
                <a:ea typeface="+mn-ea"/>
                <a:cs typeface="+mn-cs"/>
              </a:rPr>
              <a:t>机座是用来固定整个电动机的，通常是用铸铁或钢板焊接而成。</a:t>
            </a:r>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13</a:t>
            </a:fld>
            <a:endParaRPr lang="en-US" dirty="0">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smtClean="0">
                <a:solidFill>
                  <a:schemeClr val="tx1"/>
                </a:solidFill>
                <a:latin typeface="Arial" pitchFamily="34" charset="0"/>
                <a:ea typeface="+mn-ea"/>
                <a:cs typeface="+mn-cs"/>
              </a:rPr>
              <a:t>1.</a:t>
            </a:r>
            <a:r>
              <a:rPr lang="zh-CN" altLang="zh-CN" sz="1200" kern="1200" dirty="0" smtClean="0">
                <a:solidFill>
                  <a:schemeClr val="tx1"/>
                </a:solidFill>
                <a:latin typeface="Arial" pitchFamily="34" charset="0"/>
                <a:ea typeface="+mn-ea"/>
                <a:cs typeface="+mn-cs"/>
              </a:rPr>
              <a:t>定子铁心</a:t>
            </a:r>
          </a:p>
          <a:p>
            <a:r>
              <a:rPr lang="zh-CN" altLang="zh-CN" sz="1200" kern="1200" dirty="0" smtClean="0">
                <a:solidFill>
                  <a:schemeClr val="tx1"/>
                </a:solidFill>
                <a:latin typeface="Arial" pitchFamily="34" charset="0"/>
                <a:ea typeface="+mn-ea"/>
                <a:cs typeface="+mn-cs"/>
              </a:rPr>
              <a:t>由</a:t>
            </a:r>
            <a:r>
              <a:rPr lang="en-US" altLang="zh-CN" sz="1200" kern="1200" dirty="0" smtClean="0">
                <a:solidFill>
                  <a:schemeClr val="tx1"/>
                </a:solidFill>
                <a:latin typeface="Arial" pitchFamily="34" charset="0"/>
                <a:ea typeface="+mn-ea"/>
                <a:cs typeface="+mn-cs"/>
              </a:rPr>
              <a:t>0.5mm</a:t>
            </a:r>
            <a:r>
              <a:rPr lang="zh-CN" altLang="zh-CN" sz="1200" kern="1200" dirty="0" smtClean="0">
                <a:solidFill>
                  <a:schemeClr val="tx1"/>
                </a:solidFill>
                <a:latin typeface="Arial" pitchFamily="34" charset="0"/>
                <a:ea typeface="+mn-ea"/>
                <a:cs typeface="+mn-cs"/>
              </a:rPr>
              <a:t>厚的硅钢片叠制而成。硅钢片之间相互绝缘，可以减少由于交变磁通而引起的涡流损耗。</a:t>
            </a:r>
          </a:p>
          <a:p>
            <a:r>
              <a:rPr lang="zh-CN" altLang="zh-CN" sz="1200" kern="1200" dirty="0" smtClean="0">
                <a:solidFill>
                  <a:schemeClr val="tx1"/>
                </a:solidFill>
                <a:latin typeface="Arial" pitchFamily="34" charset="0"/>
                <a:ea typeface="+mn-ea"/>
                <a:cs typeface="+mn-cs"/>
              </a:rPr>
              <a:t>定子硅钢片内圆上冲有均匀分布的槽口，用来安装定子绕组。</a:t>
            </a:r>
            <a:endParaRPr lang="en-US" altLang="zh-CN" sz="1200" kern="1200" dirty="0" smtClean="0">
              <a:solidFill>
                <a:schemeClr val="tx1"/>
              </a:solidFill>
              <a:latin typeface="Arial" pitchFamily="34" charset="0"/>
              <a:ea typeface="+mn-ea"/>
              <a:cs typeface="+mn-cs"/>
            </a:endParaRPr>
          </a:p>
          <a:p>
            <a:r>
              <a:rPr lang="en-US" altLang="zh-CN" sz="1200" kern="1200" dirty="0" smtClean="0">
                <a:solidFill>
                  <a:schemeClr val="tx1"/>
                </a:solidFill>
                <a:latin typeface="Arial" pitchFamily="34" charset="0"/>
                <a:ea typeface="+mn-ea"/>
                <a:cs typeface="+mn-cs"/>
              </a:rPr>
              <a:t>2.</a:t>
            </a:r>
            <a:r>
              <a:rPr lang="zh-CN" altLang="zh-CN" sz="1200" kern="1200" dirty="0" smtClean="0">
                <a:solidFill>
                  <a:schemeClr val="tx1"/>
                </a:solidFill>
                <a:latin typeface="Arial" pitchFamily="34" charset="0"/>
                <a:ea typeface="+mn-ea"/>
                <a:cs typeface="+mn-cs"/>
              </a:rPr>
              <a:t>绕组</a:t>
            </a:r>
          </a:p>
          <a:p>
            <a:r>
              <a:rPr lang="zh-CN" altLang="zh-CN" sz="1200" kern="1200" dirty="0" smtClean="0">
                <a:solidFill>
                  <a:schemeClr val="tx1"/>
                </a:solidFill>
                <a:latin typeface="Arial" pitchFamily="34" charset="0"/>
                <a:ea typeface="+mn-ea"/>
                <a:cs typeface="+mn-cs"/>
              </a:rPr>
              <a:t>绕组嵌装在定子铁心槽内，是电动机的电路部分，其作用是通入三相电流产生旋转磁场。定子绕组的三个首端为</a:t>
            </a:r>
            <a:r>
              <a:rPr lang="en-US" altLang="zh-CN" sz="1200" kern="1200" dirty="0" smtClean="0">
                <a:solidFill>
                  <a:schemeClr val="tx1"/>
                </a:solidFill>
                <a:latin typeface="Arial" pitchFamily="34" charset="0"/>
                <a:ea typeface="+mn-ea"/>
                <a:cs typeface="+mn-cs"/>
              </a:rPr>
              <a:t>U1</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V1</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W1</a:t>
            </a:r>
            <a:r>
              <a:rPr lang="zh-CN" altLang="zh-CN" sz="1200" kern="1200" dirty="0" smtClean="0">
                <a:solidFill>
                  <a:schemeClr val="tx1"/>
                </a:solidFill>
                <a:latin typeface="Arial" pitchFamily="34" charset="0"/>
                <a:ea typeface="+mn-ea"/>
                <a:cs typeface="+mn-cs"/>
              </a:rPr>
              <a:t>，末端为</a:t>
            </a:r>
            <a:r>
              <a:rPr lang="en-US" altLang="zh-CN" sz="1200" kern="1200" dirty="0" smtClean="0">
                <a:solidFill>
                  <a:schemeClr val="tx1"/>
                </a:solidFill>
                <a:latin typeface="Arial" pitchFamily="34" charset="0"/>
                <a:ea typeface="+mn-ea"/>
                <a:cs typeface="+mn-cs"/>
              </a:rPr>
              <a:t>U2</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V2</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W2</a:t>
            </a:r>
            <a:r>
              <a:rPr lang="zh-CN" altLang="zh-CN" sz="1200" kern="1200" dirty="0" smtClean="0">
                <a:solidFill>
                  <a:schemeClr val="tx1"/>
                </a:solidFill>
                <a:latin typeface="Arial" pitchFamily="34" charset="0"/>
                <a:ea typeface="+mn-ea"/>
                <a:cs typeface="+mn-cs"/>
              </a:rPr>
              <a:t>，都由机座上的接线盒引出。</a:t>
            </a:r>
          </a:p>
          <a:p>
            <a:r>
              <a:rPr lang="en-US" altLang="zh-CN" sz="1200" kern="1200" dirty="0" smtClean="0">
                <a:solidFill>
                  <a:schemeClr val="tx1"/>
                </a:solidFill>
                <a:latin typeface="Arial" pitchFamily="34" charset="0"/>
                <a:ea typeface="+mn-ea"/>
                <a:cs typeface="+mn-cs"/>
              </a:rPr>
              <a:t>3.</a:t>
            </a:r>
            <a:r>
              <a:rPr lang="zh-CN" altLang="zh-CN" sz="1200" kern="1200" dirty="0" smtClean="0">
                <a:solidFill>
                  <a:schemeClr val="tx1"/>
                </a:solidFill>
                <a:latin typeface="Arial" pitchFamily="34" charset="0"/>
                <a:ea typeface="+mn-ea"/>
                <a:cs typeface="+mn-cs"/>
              </a:rPr>
              <a:t>机座</a:t>
            </a:r>
          </a:p>
          <a:p>
            <a:r>
              <a:rPr lang="zh-CN" altLang="zh-CN" sz="1200" kern="1200" dirty="0" smtClean="0">
                <a:solidFill>
                  <a:schemeClr val="tx1"/>
                </a:solidFill>
                <a:latin typeface="Arial" pitchFamily="34" charset="0"/>
                <a:ea typeface="+mn-ea"/>
                <a:cs typeface="+mn-cs"/>
              </a:rPr>
              <a:t>机座是用来固定整个电动机的，通常是用铸铁或钢板焊接而成。</a:t>
            </a:r>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14</a:t>
            </a:fld>
            <a:endParaRPr lang="en-US" dirty="0">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smtClean="0">
                <a:solidFill>
                  <a:schemeClr val="tx1"/>
                </a:solidFill>
                <a:latin typeface="Arial" pitchFamily="34" charset="0"/>
                <a:ea typeface="+mn-ea"/>
                <a:cs typeface="+mn-cs"/>
              </a:rPr>
              <a:t>1.</a:t>
            </a:r>
            <a:r>
              <a:rPr lang="zh-CN" altLang="zh-CN" sz="1200" kern="1200" dirty="0" smtClean="0">
                <a:solidFill>
                  <a:schemeClr val="tx1"/>
                </a:solidFill>
                <a:latin typeface="Arial" pitchFamily="34" charset="0"/>
                <a:ea typeface="+mn-ea"/>
                <a:cs typeface="+mn-cs"/>
              </a:rPr>
              <a:t>定子铁心</a:t>
            </a:r>
          </a:p>
          <a:p>
            <a:r>
              <a:rPr lang="zh-CN" altLang="zh-CN" sz="1200" kern="1200" dirty="0" smtClean="0">
                <a:solidFill>
                  <a:schemeClr val="tx1"/>
                </a:solidFill>
                <a:latin typeface="Arial" pitchFamily="34" charset="0"/>
                <a:ea typeface="+mn-ea"/>
                <a:cs typeface="+mn-cs"/>
              </a:rPr>
              <a:t>由</a:t>
            </a:r>
            <a:r>
              <a:rPr lang="en-US" altLang="zh-CN" sz="1200" kern="1200" dirty="0" smtClean="0">
                <a:solidFill>
                  <a:schemeClr val="tx1"/>
                </a:solidFill>
                <a:latin typeface="Arial" pitchFamily="34" charset="0"/>
                <a:ea typeface="+mn-ea"/>
                <a:cs typeface="+mn-cs"/>
              </a:rPr>
              <a:t>0.5mm</a:t>
            </a:r>
            <a:r>
              <a:rPr lang="zh-CN" altLang="zh-CN" sz="1200" kern="1200" dirty="0" smtClean="0">
                <a:solidFill>
                  <a:schemeClr val="tx1"/>
                </a:solidFill>
                <a:latin typeface="Arial" pitchFamily="34" charset="0"/>
                <a:ea typeface="+mn-ea"/>
                <a:cs typeface="+mn-cs"/>
              </a:rPr>
              <a:t>厚的硅钢片叠制而成。硅钢片之间相互绝缘，可以减少由于交变磁通而引起的涡流损耗。</a:t>
            </a:r>
          </a:p>
          <a:p>
            <a:r>
              <a:rPr lang="zh-CN" altLang="zh-CN" sz="1200" kern="1200" dirty="0" smtClean="0">
                <a:solidFill>
                  <a:schemeClr val="tx1"/>
                </a:solidFill>
                <a:latin typeface="Arial" pitchFamily="34" charset="0"/>
                <a:ea typeface="+mn-ea"/>
                <a:cs typeface="+mn-cs"/>
              </a:rPr>
              <a:t>定子硅钢片内圆上冲有均匀分布的槽口，用来安装定子绕组。</a:t>
            </a:r>
            <a:endParaRPr lang="en-US" altLang="zh-CN" sz="1200" kern="1200" dirty="0" smtClean="0">
              <a:solidFill>
                <a:schemeClr val="tx1"/>
              </a:solidFill>
              <a:latin typeface="Arial" pitchFamily="34" charset="0"/>
              <a:ea typeface="+mn-ea"/>
              <a:cs typeface="+mn-cs"/>
            </a:endParaRPr>
          </a:p>
          <a:p>
            <a:r>
              <a:rPr lang="en-US" altLang="zh-CN" sz="1200" kern="1200" dirty="0" smtClean="0">
                <a:solidFill>
                  <a:schemeClr val="tx1"/>
                </a:solidFill>
                <a:latin typeface="Arial" pitchFamily="34" charset="0"/>
                <a:ea typeface="+mn-ea"/>
                <a:cs typeface="+mn-cs"/>
              </a:rPr>
              <a:t>2.</a:t>
            </a:r>
            <a:r>
              <a:rPr lang="zh-CN" altLang="zh-CN" sz="1200" kern="1200" dirty="0" smtClean="0">
                <a:solidFill>
                  <a:schemeClr val="tx1"/>
                </a:solidFill>
                <a:latin typeface="Arial" pitchFamily="34" charset="0"/>
                <a:ea typeface="+mn-ea"/>
                <a:cs typeface="+mn-cs"/>
              </a:rPr>
              <a:t>绕组</a:t>
            </a:r>
          </a:p>
          <a:p>
            <a:r>
              <a:rPr lang="zh-CN" altLang="zh-CN" sz="1200" kern="1200" dirty="0" smtClean="0">
                <a:solidFill>
                  <a:schemeClr val="tx1"/>
                </a:solidFill>
                <a:latin typeface="Arial" pitchFamily="34" charset="0"/>
                <a:ea typeface="+mn-ea"/>
                <a:cs typeface="+mn-cs"/>
              </a:rPr>
              <a:t>绕组嵌装在定子铁心槽内，是电动机的电路部分，其作用是通入三相电流产生旋转磁场。定子绕组的三个首端为</a:t>
            </a:r>
            <a:r>
              <a:rPr lang="en-US" altLang="zh-CN" sz="1200" kern="1200" dirty="0" smtClean="0">
                <a:solidFill>
                  <a:schemeClr val="tx1"/>
                </a:solidFill>
                <a:latin typeface="Arial" pitchFamily="34" charset="0"/>
                <a:ea typeface="+mn-ea"/>
                <a:cs typeface="+mn-cs"/>
              </a:rPr>
              <a:t>U1</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V1</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W1</a:t>
            </a:r>
            <a:r>
              <a:rPr lang="zh-CN" altLang="zh-CN" sz="1200" kern="1200" dirty="0" smtClean="0">
                <a:solidFill>
                  <a:schemeClr val="tx1"/>
                </a:solidFill>
                <a:latin typeface="Arial" pitchFamily="34" charset="0"/>
                <a:ea typeface="+mn-ea"/>
                <a:cs typeface="+mn-cs"/>
              </a:rPr>
              <a:t>，末端为</a:t>
            </a:r>
            <a:r>
              <a:rPr lang="en-US" altLang="zh-CN" sz="1200" kern="1200" dirty="0" smtClean="0">
                <a:solidFill>
                  <a:schemeClr val="tx1"/>
                </a:solidFill>
                <a:latin typeface="Arial" pitchFamily="34" charset="0"/>
                <a:ea typeface="+mn-ea"/>
                <a:cs typeface="+mn-cs"/>
              </a:rPr>
              <a:t>U2</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V2</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W2</a:t>
            </a:r>
            <a:r>
              <a:rPr lang="zh-CN" altLang="zh-CN" sz="1200" kern="1200" dirty="0" smtClean="0">
                <a:solidFill>
                  <a:schemeClr val="tx1"/>
                </a:solidFill>
                <a:latin typeface="Arial" pitchFamily="34" charset="0"/>
                <a:ea typeface="+mn-ea"/>
                <a:cs typeface="+mn-cs"/>
              </a:rPr>
              <a:t>，都由机座上的接线盒引出。</a:t>
            </a:r>
          </a:p>
          <a:p>
            <a:r>
              <a:rPr lang="en-US" altLang="zh-CN" sz="1200" kern="1200" dirty="0" smtClean="0">
                <a:solidFill>
                  <a:schemeClr val="tx1"/>
                </a:solidFill>
                <a:latin typeface="Arial" pitchFamily="34" charset="0"/>
                <a:ea typeface="+mn-ea"/>
                <a:cs typeface="+mn-cs"/>
              </a:rPr>
              <a:t>3.</a:t>
            </a:r>
            <a:r>
              <a:rPr lang="zh-CN" altLang="zh-CN" sz="1200" kern="1200" dirty="0" smtClean="0">
                <a:solidFill>
                  <a:schemeClr val="tx1"/>
                </a:solidFill>
                <a:latin typeface="Arial" pitchFamily="34" charset="0"/>
                <a:ea typeface="+mn-ea"/>
                <a:cs typeface="+mn-cs"/>
              </a:rPr>
              <a:t>机座</a:t>
            </a:r>
          </a:p>
          <a:p>
            <a:r>
              <a:rPr lang="zh-CN" altLang="zh-CN" sz="1200" kern="1200" dirty="0" smtClean="0">
                <a:solidFill>
                  <a:schemeClr val="tx1"/>
                </a:solidFill>
                <a:latin typeface="Arial" pitchFamily="34" charset="0"/>
                <a:ea typeface="+mn-ea"/>
                <a:cs typeface="+mn-cs"/>
              </a:rPr>
              <a:t>机座是用来固定整个电动机的，通常是用铸铁或钢板焊接而成。</a:t>
            </a:r>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15</a:t>
            </a:fld>
            <a:endParaRPr lang="en-US" dirty="0">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smtClean="0">
                <a:solidFill>
                  <a:schemeClr val="tx1"/>
                </a:solidFill>
                <a:latin typeface="Arial" pitchFamily="34" charset="0"/>
                <a:ea typeface="+mn-ea"/>
                <a:cs typeface="+mn-cs"/>
              </a:rPr>
              <a:t>1.</a:t>
            </a:r>
            <a:r>
              <a:rPr lang="zh-CN" altLang="zh-CN" sz="1200" kern="1200" dirty="0" smtClean="0">
                <a:solidFill>
                  <a:schemeClr val="tx1"/>
                </a:solidFill>
                <a:latin typeface="Arial" pitchFamily="34" charset="0"/>
                <a:ea typeface="+mn-ea"/>
                <a:cs typeface="+mn-cs"/>
              </a:rPr>
              <a:t>定子铁心</a:t>
            </a:r>
          </a:p>
          <a:p>
            <a:r>
              <a:rPr lang="zh-CN" altLang="zh-CN" sz="1200" kern="1200" dirty="0" smtClean="0">
                <a:solidFill>
                  <a:schemeClr val="tx1"/>
                </a:solidFill>
                <a:latin typeface="Arial" pitchFamily="34" charset="0"/>
                <a:ea typeface="+mn-ea"/>
                <a:cs typeface="+mn-cs"/>
              </a:rPr>
              <a:t>由</a:t>
            </a:r>
            <a:r>
              <a:rPr lang="en-US" altLang="zh-CN" sz="1200" kern="1200" dirty="0" smtClean="0">
                <a:solidFill>
                  <a:schemeClr val="tx1"/>
                </a:solidFill>
                <a:latin typeface="Arial" pitchFamily="34" charset="0"/>
                <a:ea typeface="+mn-ea"/>
                <a:cs typeface="+mn-cs"/>
              </a:rPr>
              <a:t>0.5mm</a:t>
            </a:r>
            <a:r>
              <a:rPr lang="zh-CN" altLang="zh-CN" sz="1200" kern="1200" dirty="0" smtClean="0">
                <a:solidFill>
                  <a:schemeClr val="tx1"/>
                </a:solidFill>
                <a:latin typeface="Arial" pitchFamily="34" charset="0"/>
                <a:ea typeface="+mn-ea"/>
                <a:cs typeface="+mn-cs"/>
              </a:rPr>
              <a:t>厚的硅钢片叠制而成。硅钢片之间相互绝缘，可以减少由于交变磁通而引起的涡流损耗。</a:t>
            </a:r>
          </a:p>
          <a:p>
            <a:r>
              <a:rPr lang="zh-CN" altLang="zh-CN" sz="1200" kern="1200" dirty="0" smtClean="0">
                <a:solidFill>
                  <a:schemeClr val="tx1"/>
                </a:solidFill>
                <a:latin typeface="Arial" pitchFamily="34" charset="0"/>
                <a:ea typeface="+mn-ea"/>
                <a:cs typeface="+mn-cs"/>
              </a:rPr>
              <a:t>定子硅钢片内圆上冲有均匀分布的槽口，用来安装定子绕组。</a:t>
            </a:r>
            <a:endParaRPr lang="en-US" altLang="zh-CN" sz="1200" kern="1200" dirty="0" smtClean="0">
              <a:solidFill>
                <a:schemeClr val="tx1"/>
              </a:solidFill>
              <a:latin typeface="Arial" pitchFamily="34" charset="0"/>
              <a:ea typeface="+mn-ea"/>
              <a:cs typeface="+mn-cs"/>
            </a:endParaRPr>
          </a:p>
          <a:p>
            <a:r>
              <a:rPr lang="en-US" altLang="zh-CN" sz="1200" kern="1200" dirty="0" smtClean="0">
                <a:solidFill>
                  <a:schemeClr val="tx1"/>
                </a:solidFill>
                <a:latin typeface="Arial" pitchFamily="34" charset="0"/>
                <a:ea typeface="+mn-ea"/>
                <a:cs typeface="+mn-cs"/>
              </a:rPr>
              <a:t>2.</a:t>
            </a:r>
            <a:r>
              <a:rPr lang="zh-CN" altLang="zh-CN" sz="1200" kern="1200" dirty="0" smtClean="0">
                <a:solidFill>
                  <a:schemeClr val="tx1"/>
                </a:solidFill>
                <a:latin typeface="Arial" pitchFamily="34" charset="0"/>
                <a:ea typeface="+mn-ea"/>
                <a:cs typeface="+mn-cs"/>
              </a:rPr>
              <a:t>绕组</a:t>
            </a:r>
          </a:p>
          <a:p>
            <a:r>
              <a:rPr lang="zh-CN" altLang="zh-CN" sz="1200" kern="1200" dirty="0" smtClean="0">
                <a:solidFill>
                  <a:schemeClr val="tx1"/>
                </a:solidFill>
                <a:latin typeface="Arial" pitchFamily="34" charset="0"/>
                <a:ea typeface="+mn-ea"/>
                <a:cs typeface="+mn-cs"/>
              </a:rPr>
              <a:t>绕组嵌装在定子铁心槽内，是电动机的电路部分，其作用是通入三相电流产生旋转磁场。定子绕组的三个首端为</a:t>
            </a:r>
            <a:r>
              <a:rPr lang="en-US" altLang="zh-CN" sz="1200" kern="1200" dirty="0" smtClean="0">
                <a:solidFill>
                  <a:schemeClr val="tx1"/>
                </a:solidFill>
                <a:latin typeface="Arial" pitchFamily="34" charset="0"/>
                <a:ea typeface="+mn-ea"/>
                <a:cs typeface="+mn-cs"/>
              </a:rPr>
              <a:t>U1</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V1</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W1</a:t>
            </a:r>
            <a:r>
              <a:rPr lang="zh-CN" altLang="zh-CN" sz="1200" kern="1200" dirty="0" smtClean="0">
                <a:solidFill>
                  <a:schemeClr val="tx1"/>
                </a:solidFill>
                <a:latin typeface="Arial" pitchFamily="34" charset="0"/>
                <a:ea typeface="+mn-ea"/>
                <a:cs typeface="+mn-cs"/>
              </a:rPr>
              <a:t>，末端为</a:t>
            </a:r>
            <a:r>
              <a:rPr lang="en-US" altLang="zh-CN" sz="1200" kern="1200" dirty="0" smtClean="0">
                <a:solidFill>
                  <a:schemeClr val="tx1"/>
                </a:solidFill>
                <a:latin typeface="Arial" pitchFamily="34" charset="0"/>
                <a:ea typeface="+mn-ea"/>
                <a:cs typeface="+mn-cs"/>
              </a:rPr>
              <a:t>U2</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V2</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W2</a:t>
            </a:r>
            <a:r>
              <a:rPr lang="zh-CN" altLang="zh-CN" sz="1200" kern="1200" dirty="0" smtClean="0">
                <a:solidFill>
                  <a:schemeClr val="tx1"/>
                </a:solidFill>
                <a:latin typeface="Arial" pitchFamily="34" charset="0"/>
                <a:ea typeface="+mn-ea"/>
                <a:cs typeface="+mn-cs"/>
              </a:rPr>
              <a:t>，都由机座上的接线盒引出。</a:t>
            </a:r>
          </a:p>
          <a:p>
            <a:r>
              <a:rPr lang="en-US" altLang="zh-CN" sz="1200" kern="1200" dirty="0" smtClean="0">
                <a:solidFill>
                  <a:schemeClr val="tx1"/>
                </a:solidFill>
                <a:latin typeface="Arial" pitchFamily="34" charset="0"/>
                <a:ea typeface="+mn-ea"/>
                <a:cs typeface="+mn-cs"/>
              </a:rPr>
              <a:t>3.</a:t>
            </a:r>
            <a:r>
              <a:rPr lang="zh-CN" altLang="zh-CN" sz="1200" kern="1200" dirty="0" smtClean="0">
                <a:solidFill>
                  <a:schemeClr val="tx1"/>
                </a:solidFill>
                <a:latin typeface="Arial" pitchFamily="34" charset="0"/>
                <a:ea typeface="+mn-ea"/>
                <a:cs typeface="+mn-cs"/>
              </a:rPr>
              <a:t>机座</a:t>
            </a:r>
          </a:p>
          <a:p>
            <a:r>
              <a:rPr lang="zh-CN" altLang="zh-CN" sz="1200" kern="1200" dirty="0" smtClean="0">
                <a:solidFill>
                  <a:schemeClr val="tx1"/>
                </a:solidFill>
                <a:latin typeface="Arial" pitchFamily="34" charset="0"/>
                <a:ea typeface="+mn-ea"/>
                <a:cs typeface="+mn-cs"/>
              </a:rPr>
              <a:t>机座是用来固定整个电动机的，通常是用铸铁或钢板焊接而成。</a:t>
            </a:r>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16</a:t>
            </a:fld>
            <a:endParaRPr lang="en-US" dirty="0">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smtClean="0">
                <a:solidFill>
                  <a:schemeClr val="tx1"/>
                </a:solidFill>
                <a:latin typeface="Arial" pitchFamily="34" charset="0"/>
                <a:ea typeface="+mn-ea"/>
                <a:cs typeface="+mn-cs"/>
              </a:rPr>
              <a:t>1.</a:t>
            </a:r>
            <a:r>
              <a:rPr lang="zh-CN" altLang="zh-CN" sz="1200" kern="1200" dirty="0" smtClean="0">
                <a:solidFill>
                  <a:schemeClr val="tx1"/>
                </a:solidFill>
                <a:latin typeface="Arial" pitchFamily="34" charset="0"/>
                <a:ea typeface="+mn-ea"/>
                <a:cs typeface="+mn-cs"/>
              </a:rPr>
              <a:t>定子铁心</a:t>
            </a:r>
          </a:p>
          <a:p>
            <a:r>
              <a:rPr lang="zh-CN" altLang="zh-CN" sz="1200" kern="1200" dirty="0" smtClean="0">
                <a:solidFill>
                  <a:schemeClr val="tx1"/>
                </a:solidFill>
                <a:latin typeface="Arial" pitchFamily="34" charset="0"/>
                <a:ea typeface="+mn-ea"/>
                <a:cs typeface="+mn-cs"/>
              </a:rPr>
              <a:t>由</a:t>
            </a:r>
            <a:r>
              <a:rPr lang="en-US" altLang="zh-CN" sz="1200" kern="1200" dirty="0" smtClean="0">
                <a:solidFill>
                  <a:schemeClr val="tx1"/>
                </a:solidFill>
                <a:latin typeface="Arial" pitchFamily="34" charset="0"/>
                <a:ea typeface="+mn-ea"/>
                <a:cs typeface="+mn-cs"/>
              </a:rPr>
              <a:t>0.5mm</a:t>
            </a:r>
            <a:r>
              <a:rPr lang="zh-CN" altLang="zh-CN" sz="1200" kern="1200" dirty="0" smtClean="0">
                <a:solidFill>
                  <a:schemeClr val="tx1"/>
                </a:solidFill>
                <a:latin typeface="Arial" pitchFamily="34" charset="0"/>
                <a:ea typeface="+mn-ea"/>
                <a:cs typeface="+mn-cs"/>
              </a:rPr>
              <a:t>厚的硅钢片叠制而成。硅钢片之间相互绝缘，可以减少由于交变磁通而引起的涡流损耗。</a:t>
            </a:r>
          </a:p>
          <a:p>
            <a:r>
              <a:rPr lang="zh-CN" altLang="zh-CN" sz="1200" kern="1200" dirty="0" smtClean="0">
                <a:solidFill>
                  <a:schemeClr val="tx1"/>
                </a:solidFill>
                <a:latin typeface="Arial" pitchFamily="34" charset="0"/>
                <a:ea typeface="+mn-ea"/>
                <a:cs typeface="+mn-cs"/>
              </a:rPr>
              <a:t>定子硅钢片内圆上冲有均匀分布的槽口，用来安装定子绕组。</a:t>
            </a:r>
            <a:endParaRPr lang="en-US" altLang="zh-CN" sz="1200" kern="1200" dirty="0" smtClean="0">
              <a:solidFill>
                <a:schemeClr val="tx1"/>
              </a:solidFill>
              <a:latin typeface="Arial" pitchFamily="34" charset="0"/>
              <a:ea typeface="+mn-ea"/>
              <a:cs typeface="+mn-cs"/>
            </a:endParaRPr>
          </a:p>
          <a:p>
            <a:r>
              <a:rPr lang="en-US" altLang="zh-CN" sz="1200" kern="1200" dirty="0" smtClean="0">
                <a:solidFill>
                  <a:schemeClr val="tx1"/>
                </a:solidFill>
                <a:latin typeface="Arial" pitchFamily="34" charset="0"/>
                <a:ea typeface="+mn-ea"/>
                <a:cs typeface="+mn-cs"/>
              </a:rPr>
              <a:t>2.</a:t>
            </a:r>
            <a:r>
              <a:rPr lang="zh-CN" altLang="zh-CN" sz="1200" kern="1200" dirty="0" smtClean="0">
                <a:solidFill>
                  <a:schemeClr val="tx1"/>
                </a:solidFill>
                <a:latin typeface="Arial" pitchFamily="34" charset="0"/>
                <a:ea typeface="+mn-ea"/>
                <a:cs typeface="+mn-cs"/>
              </a:rPr>
              <a:t>绕组</a:t>
            </a:r>
          </a:p>
          <a:p>
            <a:r>
              <a:rPr lang="zh-CN" altLang="zh-CN" sz="1200" kern="1200" dirty="0" smtClean="0">
                <a:solidFill>
                  <a:schemeClr val="tx1"/>
                </a:solidFill>
                <a:latin typeface="Arial" pitchFamily="34" charset="0"/>
                <a:ea typeface="+mn-ea"/>
                <a:cs typeface="+mn-cs"/>
              </a:rPr>
              <a:t>绕组嵌装在定子铁心槽内，是电动机的电路部分，其作用是通入三相电流产生旋转磁场。定子绕组的三个首端为</a:t>
            </a:r>
            <a:r>
              <a:rPr lang="en-US" altLang="zh-CN" sz="1200" kern="1200" dirty="0" smtClean="0">
                <a:solidFill>
                  <a:schemeClr val="tx1"/>
                </a:solidFill>
                <a:latin typeface="Arial" pitchFamily="34" charset="0"/>
                <a:ea typeface="+mn-ea"/>
                <a:cs typeface="+mn-cs"/>
              </a:rPr>
              <a:t>U1</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V1</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W1</a:t>
            </a:r>
            <a:r>
              <a:rPr lang="zh-CN" altLang="zh-CN" sz="1200" kern="1200" dirty="0" smtClean="0">
                <a:solidFill>
                  <a:schemeClr val="tx1"/>
                </a:solidFill>
                <a:latin typeface="Arial" pitchFamily="34" charset="0"/>
                <a:ea typeface="+mn-ea"/>
                <a:cs typeface="+mn-cs"/>
              </a:rPr>
              <a:t>，末端为</a:t>
            </a:r>
            <a:r>
              <a:rPr lang="en-US" altLang="zh-CN" sz="1200" kern="1200" dirty="0" smtClean="0">
                <a:solidFill>
                  <a:schemeClr val="tx1"/>
                </a:solidFill>
                <a:latin typeface="Arial" pitchFamily="34" charset="0"/>
                <a:ea typeface="+mn-ea"/>
                <a:cs typeface="+mn-cs"/>
              </a:rPr>
              <a:t>U2</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V2</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W2</a:t>
            </a:r>
            <a:r>
              <a:rPr lang="zh-CN" altLang="zh-CN" sz="1200" kern="1200" dirty="0" smtClean="0">
                <a:solidFill>
                  <a:schemeClr val="tx1"/>
                </a:solidFill>
                <a:latin typeface="Arial" pitchFamily="34" charset="0"/>
                <a:ea typeface="+mn-ea"/>
                <a:cs typeface="+mn-cs"/>
              </a:rPr>
              <a:t>，都由机座上的接线盒引出。</a:t>
            </a:r>
          </a:p>
          <a:p>
            <a:r>
              <a:rPr lang="en-US" altLang="zh-CN" sz="1200" kern="1200" dirty="0" smtClean="0">
                <a:solidFill>
                  <a:schemeClr val="tx1"/>
                </a:solidFill>
                <a:latin typeface="Arial" pitchFamily="34" charset="0"/>
                <a:ea typeface="+mn-ea"/>
                <a:cs typeface="+mn-cs"/>
              </a:rPr>
              <a:t>3.</a:t>
            </a:r>
            <a:r>
              <a:rPr lang="zh-CN" altLang="zh-CN" sz="1200" kern="1200" dirty="0" smtClean="0">
                <a:solidFill>
                  <a:schemeClr val="tx1"/>
                </a:solidFill>
                <a:latin typeface="Arial" pitchFamily="34" charset="0"/>
                <a:ea typeface="+mn-ea"/>
                <a:cs typeface="+mn-cs"/>
              </a:rPr>
              <a:t>机座</a:t>
            </a:r>
          </a:p>
          <a:p>
            <a:r>
              <a:rPr lang="zh-CN" altLang="zh-CN" sz="1200" kern="1200" dirty="0" smtClean="0">
                <a:solidFill>
                  <a:schemeClr val="tx1"/>
                </a:solidFill>
                <a:latin typeface="Arial" pitchFamily="34" charset="0"/>
                <a:ea typeface="+mn-ea"/>
                <a:cs typeface="+mn-cs"/>
              </a:rPr>
              <a:t>机座是用来固定整个电动机的，通常是用铸铁或钢板焊接而成。</a:t>
            </a:r>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17</a:t>
            </a:fld>
            <a:endParaRPr lang="en-US" dirty="0">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C5DE16FD-1C85-4C12-B65A-702D8289E9F7}" type="slidenum">
              <a:rPr lang="en-US" smtClean="0"/>
              <a:pPr/>
              <a:t>18</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614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27CA159-B284-4182-BD38-E008D564FB6A}" type="slidenum">
              <a:rPr lang="en-US" sz="1200">
                <a:solidFill>
                  <a:srgbClr val="000000"/>
                </a:solidFill>
                <a:ea typeface="宋体" pitchFamily="2" charset="-122"/>
              </a:rPr>
              <a:pPr algn="r"/>
              <a:t>19</a:t>
            </a:fld>
            <a:endParaRPr lang="en-US" sz="1200" dirty="0">
              <a:solidFill>
                <a:srgbClr val="000000"/>
              </a:solidFill>
              <a:ea typeface="宋体" pitchFamily="2" charset="-122"/>
            </a:endParaRPr>
          </a:p>
        </p:txBody>
      </p:sp>
      <p:sp>
        <p:nvSpPr>
          <p:cNvPr id="6147" name="Rectangle 2"/>
          <p:cNvSpPr>
            <a:spLocks noGrp="1" noRot="1" noChangeAspect="1" noChangeArrowheads="1" noTextEdit="1"/>
          </p:cNvSpPr>
          <p:nvPr>
            <p:ph type="sldImg"/>
          </p:nvPr>
        </p:nvSpPr>
        <p:spPr/>
      </p:sp>
      <p:sp>
        <p:nvSpPr>
          <p:cNvPr id="6148" name="Rectangle 3"/>
          <p:cNvSpPr>
            <a:spLocks noGrp="1" noChangeArrowheads="1"/>
          </p:cNvSpPr>
          <p:nvPr>
            <p:ph type="body" idx="1"/>
          </p:nvPr>
        </p:nvSpPr>
        <p:spPr/>
        <p:txBody>
          <a:bodyPr anchor="t"/>
          <a:lstStyle/>
          <a:p>
            <a:r>
              <a:rPr lang="zh-CN" altLang="en-US"/>
              <a:t>素材天下网 </a:t>
            </a:r>
            <a:r>
              <a:rPr lang="en-US" dirty="0">
                <a:ea typeface="宋体" pitchFamily="2" charset="-122"/>
              </a:rPr>
              <a:t>sucaitianxia.com-PPT</a:t>
            </a:r>
            <a:r>
              <a:rPr lang="zh-CN" altLang="en-US"/>
              <a:t>模板免费下载</a:t>
            </a:r>
            <a:endParaRPr lang="ru-RU" altLang="en-US">
              <a:ea typeface="宋体"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smtClean="0">
                <a:solidFill>
                  <a:schemeClr val="tx1"/>
                </a:solidFill>
                <a:latin typeface="Arial" pitchFamily="34" charset="0"/>
                <a:ea typeface="+mn-ea"/>
                <a:cs typeface="+mn-cs"/>
              </a:rPr>
              <a:t>1.</a:t>
            </a:r>
            <a:r>
              <a:rPr lang="zh-CN" altLang="zh-CN" sz="1200" kern="1200" dirty="0" smtClean="0">
                <a:solidFill>
                  <a:schemeClr val="tx1"/>
                </a:solidFill>
                <a:latin typeface="Arial" pitchFamily="34" charset="0"/>
                <a:ea typeface="+mn-ea"/>
                <a:cs typeface="+mn-cs"/>
              </a:rPr>
              <a:t>定子铁心</a:t>
            </a:r>
          </a:p>
          <a:p>
            <a:r>
              <a:rPr lang="zh-CN" altLang="zh-CN" sz="1200" kern="1200" dirty="0" smtClean="0">
                <a:solidFill>
                  <a:schemeClr val="tx1"/>
                </a:solidFill>
                <a:latin typeface="Arial" pitchFamily="34" charset="0"/>
                <a:ea typeface="+mn-ea"/>
                <a:cs typeface="+mn-cs"/>
              </a:rPr>
              <a:t>由</a:t>
            </a:r>
            <a:r>
              <a:rPr lang="en-US" altLang="zh-CN" sz="1200" kern="1200" dirty="0" smtClean="0">
                <a:solidFill>
                  <a:schemeClr val="tx1"/>
                </a:solidFill>
                <a:latin typeface="Arial" pitchFamily="34" charset="0"/>
                <a:ea typeface="+mn-ea"/>
                <a:cs typeface="+mn-cs"/>
              </a:rPr>
              <a:t>0.5mm</a:t>
            </a:r>
            <a:r>
              <a:rPr lang="zh-CN" altLang="zh-CN" sz="1200" kern="1200" dirty="0" smtClean="0">
                <a:solidFill>
                  <a:schemeClr val="tx1"/>
                </a:solidFill>
                <a:latin typeface="Arial" pitchFamily="34" charset="0"/>
                <a:ea typeface="+mn-ea"/>
                <a:cs typeface="+mn-cs"/>
              </a:rPr>
              <a:t>厚的硅钢片叠制而成。硅钢片之间相互绝缘，可以减少由于交变磁通而引起的涡流损耗。</a:t>
            </a:r>
          </a:p>
          <a:p>
            <a:r>
              <a:rPr lang="zh-CN" altLang="zh-CN" sz="1200" kern="1200" dirty="0" smtClean="0">
                <a:solidFill>
                  <a:schemeClr val="tx1"/>
                </a:solidFill>
                <a:latin typeface="Arial" pitchFamily="34" charset="0"/>
                <a:ea typeface="+mn-ea"/>
                <a:cs typeface="+mn-cs"/>
              </a:rPr>
              <a:t>定子硅钢片内圆上冲有均匀分布的槽口，用来安装定子绕组。</a:t>
            </a:r>
            <a:endParaRPr lang="en-US" altLang="zh-CN" sz="1200" kern="1200" dirty="0" smtClean="0">
              <a:solidFill>
                <a:schemeClr val="tx1"/>
              </a:solidFill>
              <a:latin typeface="Arial" pitchFamily="34" charset="0"/>
              <a:ea typeface="+mn-ea"/>
              <a:cs typeface="+mn-cs"/>
            </a:endParaRPr>
          </a:p>
          <a:p>
            <a:r>
              <a:rPr lang="en-US" altLang="zh-CN" sz="1200" kern="1200" dirty="0" smtClean="0">
                <a:solidFill>
                  <a:schemeClr val="tx1"/>
                </a:solidFill>
                <a:latin typeface="Arial" pitchFamily="34" charset="0"/>
                <a:ea typeface="+mn-ea"/>
                <a:cs typeface="+mn-cs"/>
              </a:rPr>
              <a:t>2.</a:t>
            </a:r>
            <a:r>
              <a:rPr lang="zh-CN" altLang="zh-CN" sz="1200" kern="1200" dirty="0" smtClean="0">
                <a:solidFill>
                  <a:schemeClr val="tx1"/>
                </a:solidFill>
                <a:latin typeface="Arial" pitchFamily="34" charset="0"/>
                <a:ea typeface="+mn-ea"/>
                <a:cs typeface="+mn-cs"/>
              </a:rPr>
              <a:t>绕组</a:t>
            </a:r>
          </a:p>
          <a:p>
            <a:r>
              <a:rPr lang="zh-CN" altLang="zh-CN" sz="1200" kern="1200" dirty="0" smtClean="0">
                <a:solidFill>
                  <a:schemeClr val="tx1"/>
                </a:solidFill>
                <a:latin typeface="Arial" pitchFamily="34" charset="0"/>
                <a:ea typeface="+mn-ea"/>
                <a:cs typeface="+mn-cs"/>
              </a:rPr>
              <a:t>绕组嵌装在定子铁心槽内，是电动机的电路部分，其作用是通入三相电流产生旋转磁场。定子绕组的三个首端为</a:t>
            </a:r>
            <a:r>
              <a:rPr lang="en-US" altLang="zh-CN" sz="1200" kern="1200" dirty="0" smtClean="0">
                <a:solidFill>
                  <a:schemeClr val="tx1"/>
                </a:solidFill>
                <a:latin typeface="Arial" pitchFamily="34" charset="0"/>
                <a:ea typeface="+mn-ea"/>
                <a:cs typeface="+mn-cs"/>
              </a:rPr>
              <a:t>U1</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V1</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W1</a:t>
            </a:r>
            <a:r>
              <a:rPr lang="zh-CN" altLang="zh-CN" sz="1200" kern="1200" dirty="0" smtClean="0">
                <a:solidFill>
                  <a:schemeClr val="tx1"/>
                </a:solidFill>
                <a:latin typeface="Arial" pitchFamily="34" charset="0"/>
                <a:ea typeface="+mn-ea"/>
                <a:cs typeface="+mn-cs"/>
              </a:rPr>
              <a:t>，末端为</a:t>
            </a:r>
            <a:r>
              <a:rPr lang="en-US" altLang="zh-CN" sz="1200" kern="1200" dirty="0" smtClean="0">
                <a:solidFill>
                  <a:schemeClr val="tx1"/>
                </a:solidFill>
                <a:latin typeface="Arial" pitchFamily="34" charset="0"/>
                <a:ea typeface="+mn-ea"/>
                <a:cs typeface="+mn-cs"/>
              </a:rPr>
              <a:t>U2</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V2</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W2</a:t>
            </a:r>
            <a:r>
              <a:rPr lang="zh-CN" altLang="zh-CN" sz="1200" kern="1200" dirty="0" smtClean="0">
                <a:solidFill>
                  <a:schemeClr val="tx1"/>
                </a:solidFill>
                <a:latin typeface="Arial" pitchFamily="34" charset="0"/>
                <a:ea typeface="+mn-ea"/>
                <a:cs typeface="+mn-cs"/>
              </a:rPr>
              <a:t>，都由机座上的接线盒引出。</a:t>
            </a:r>
          </a:p>
          <a:p>
            <a:r>
              <a:rPr lang="en-US" altLang="zh-CN" sz="1200" kern="1200" dirty="0" smtClean="0">
                <a:solidFill>
                  <a:schemeClr val="tx1"/>
                </a:solidFill>
                <a:latin typeface="Arial" pitchFamily="34" charset="0"/>
                <a:ea typeface="+mn-ea"/>
                <a:cs typeface="+mn-cs"/>
              </a:rPr>
              <a:t>3.</a:t>
            </a:r>
            <a:r>
              <a:rPr lang="zh-CN" altLang="zh-CN" sz="1200" kern="1200" dirty="0" smtClean="0">
                <a:solidFill>
                  <a:schemeClr val="tx1"/>
                </a:solidFill>
                <a:latin typeface="Arial" pitchFamily="34" charset="0"/>
                <a:ea typeface="+mn-ea"/>
                <a:cs typeface="+mn-cs"/>
              </a:rPr>
              <a:t>机座</a:t>
            </a:r>
          </a:p>
          <a:p>
            <a:r>
              <a:rPr lang="zh-CN" altLang="zh-CN" sz="1200" kern="1200" dirty="0" smtClean="0">
                <a:solidFill>
                  <a:schemeClr val="tx1"/>
                </a:solidFill>
                <a:latin typeface="Arial" pitchFamily="34" charset="0"/>
                <a:ea typeface="+mn-ea"/>
                <a:cs typeface="+mn-cs"/>
              </a:rPr>
              <a:t>机座是用来固定整个电动机的，通常是用铸铁或钢板焊接而成。</a:t>
            </a:r>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20</a:t>
            </a:fld>
            <a:endParaRPr lang="en-US" dirty="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smtClean="0">
                <a:solidFill>
                  <a:schemeClr val="tx1"/>
                </a:solidFill>
                <a:latin typeface="Arial" pitchFamily="34" charset="0"/>
                <a:ea typeface="+mn-ea"/>
                <a:cs typeface="+mn-cs"/>
              </a:rPr>
              <a:t>1.</a:t>
            </a:r>
            <a:r>
              <a:rPr lang="zh-CN" altLang="zh-CN" sz="1200" kern="1200" dirty="0" smtClean="0">
                <a:solidFill>
                  <a:schemeClr val="tx1"/>
                </a:solidFill>
                <a:latin typeface="Arial" pitchFamily="34" charset="0"/>
                <a:ea typeface="+mn-ea"/>
                <a:cs typeface="+mn-cs"/>
              </a:rPr>
              <a:t>定子铁心</a:t>
            </a:r>
          </a:p>
          <a:p>
            <a:r>
              <a:rPr lang="zh-CN" altLang="zh-CN" sz="1200" kern="1200" dirty="0" smtClean="0">
                <a:solidFill>
                  <a:schemeClr val="tx1"/>
                </a:solidFill>
                <a:latin typeface="Arial" pitchFamily="34" charset="0"/>
                <a:ea typeface="+mn-ea"/>
                <a:cs typeface="+mn-cs"/>
              </a:rPr>
              <a:t>由</a:t>
            </a:r>
            <a:r>
              <a:rPr lang="en-US" altLang="zh-CN" sz="1200" kern="1200" dirty="0" smtClean="0">
                <a:solidFill>
                  <a:schemeClr val="tx1"/>
                </a:solidFill>
                <a:latin typeface="Arial" pitchFamily="34" charset="0"/>
                <a:ea typeface="+mn-ea"/>
                <a:cs typeface="+mn-cs"/>
              </a:rPr>
              <a:t>0.5mm</a:t>
            </a:r>
            <a:r>
              <a:rPr lang="zh-CN" altLang="zh-CN" sz="1200" kern="1200" dirty="0" smtClean="0">
                <a:solidFill>
                  <a:schemeClr val="tx1"/>
                </a:solidFill>
                <a:latin typeface="Arial" pitchFamily="34" charset="0"/>
                <a:ea typeface="+mn-ea"/>
                <a:cs typeface="+mn-cs"/>
              </a:rPr>
              <a:t>厚的硅钢片叠制而成。硅钢片之间相互绝缘，可以减少由于交变磁通而引起的涡流损耗。</a:t>
            </a:r>
          </a:p>
          <a:p>
            <a:r>
              <a:rPr lang="zh-CN" altLang="zh-CN" sz="1200" kern="1200" dirty="0" smtClean="0">
                <a:solidFill>
                  <a:schemeClr val="tx1"/>
                </a:solidFill>
                <a:latin typeface="Arial" pitchFamily="34" charset="0"/>
                <a:ea typeface="+mn-ea"/>
                <a:cs typeface="+mn-cs"/>
              </a:rPr>
              <a:t>定子硅钢片内圆上冲有均匀分布的槽口，用来安装定子绕组。</a:t>
            </a:r>
            <a:endParaRPr lang="en-US" altLang="zh-CN" sz="1200" kern="1200" dirty="0" smtClean="0">
              <a:solidFill>
                <a:schemeClr val="tx1"/>
              </a:solidFill>
              <a:latin typeface="Arial" pitchFamily="34" charset="0"/>
              <a:ea typeface="+mn-ea"/>
              <a:cs typeface="+mn-cs"/>
            </a:endParaRPr>
          </a:p>
          <a:p>
            <a:r>
              <a:rPr lang="en-US" altLang="zh-CN" sz="1200" kern="1200" dirty="0" smtClean="0">
                <a:solidFill>
                  <a:schemeClr val="tx1"/>
                </a:solidFill>
                <a:latin typeface="Arial" pitchFamily="34" charset="0"/>
                <a:ea typeface="+mn-ea"/>
                <a:cs typeface="+mn-cs"/>
              </a:rPr>
              <a:t>2.</a:t>
            </a:r>
            <a:r>
              <a:rPr lang="zh-CN" altLang="zh-CN" sz="1200" kern="1200" dirty="0" smtClean="0">
                <a:solidFill>
                  <a:schemeClr val="tx1"/>
                </a:solidFill>
                <a:latin typeface="Arial" pitchFamily="34" charset="0"/>
                <a:ea typeface="+mn-ea"/>
                <a:cs typeface="+mn-cs"/>
              </a:rPr>
              <a:t>绕组</a:t>
            </a:r>
          </a:p>
          <a:p>
            <a:r>
              <a:rPr lang="zh-CN" altLang="zh-CN" sz="1200" kern="1200" dirty="0" smtClean="0">
                <a:solidFill>
                  <a:schemeClr val="tx1"/>
                </a:solidFill>
                <a:latin typeface="Arial" pitchFamily="34" charset="0"/>
                <a:ea typeface="+mn-ea"/>
                <a:cs typeface="+mn-cs"/>
              </a:rPr>
              <a:t>绕组嵌装在定子铁心槽内，是电动机的电路部分，其作用是通入三相电流产生旋转磁场。定子绕组的三个首端为</a:t>
            </a:r>
            <a:r>
              <a:rPr lang="en-US" altLang="zh-CN" sz="1200" kern="1200" dirty="0" smtClean="0">
                <a:solidFill>
                  <a:schemeClr val="tx1"/>
                </a:solidFill>
                <a:latin typeface="Arial" pitchFamily="34" charset="0"/>
                <a:ea typeface="+mn-ea"/>
                <a:cs typeface="+mn-cs"/>
              </a:rPr>
              <a:t>U1</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V1</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W1</a:t>
            </a:r>
            <a:r>
              <a:rPr lang="zh-CN" altLang="zh-CN" sz="1200" kern="1200" dirty="0" smtClean="0">
                <a:solidFill>
                  <a:schemeClr val="tx1"/>
                </a:solidFill>
                <a:latin typeface="Arial" pitchFamily="34" charset="0"/>
                <a:ea typeface="+mn-ea"/>
                <a:cs typeface="+mn-cs"/>
              </a:rPr>
              <a:t>，末端为</a:t>
            </a:r>
            <a:r>
              <a:rPr lang="en-US" altLang="zh-CN" sz="1200" kern="1200" dirty="0" smtClean="0">
                <a:solidFill>
                  <a:schemeClr val="tx1"/>
                </a:solidFill>
                <a:latin typeface="Arial" pitchFamily="34" charset="0"/>
                <a:ea typeface="+mn-ea"/>
                <a:cs typeface="+mn-cs"/>
              </a:rPr>
              <a:t>U2</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V2</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W2</a:t>
            </a:r>
            <a:r>
              <a:rPr lang="zh-CN" altLang="zh-CN" sz="1200" kern="1200" dirty="0" smtClean="0">
                <a:solidFill>
                  <a:schemeClr val="tx1"/>
                </a:solidFill>
                <a:latin typeface="Arial" pitchFamily="34" charset="0"/>
                <a:ea typeface="+mn-ea"/>
                <a:cs typeface="+mn-cs"/>
              </a:rPr>
              <a:t>，都由机座上的接线盒引出。</a:t>
            </a:r>
          </a:p>
          <a:p>
            <a:r>
              <a:rPr lang="en-US" altLang="zh-CN" sz="1200" kern="1200" dirty="0" smtClean="0">
                <a:solidFill>
                  <a:schemeClr val="tx1"/>
                </a:solidFill>
                <a:latin typeface="Arial" pitchFamily="34" charset="0"/>
                <a:ea typeface="+mn-ea"/>
                <a:cs typeface="+mn-cs"/>
              </a:rPr>
              <a:t>3.</a:t>
            </a:r>
            <a:r>
              <a:rPr lang="zh-CN" altLang="zh-CN" sz="1200" kern="1200" dirty="0" smtClean="0">
                <a:solidFill>
                  <a:schemeClr val="tx1"/>
                </a:solidFill>
                <a:latin typeface="Arial" pitchFamily="34" charset="0"/>
                <a:ea typeface="+mn-ea"/>
                <a:cs typeface="+mn-cs"/>
              </a:rPr>
              <a:t>机座</a:t>
            </a:r>
          </a:p>
          <a:p>
            <a:r>
              <a:rPr lang="zh-CN" altLang="zh-CN" sz="1200" kern="1200" dirty="0" smtClean="0">
                <a:solidFill>
                  <a:schemeClr val="tx1"/>
                </a:solidFill>
                <a:latin typeface="Arial" pitchFamily="34" charset="0"/>
                <a:ea typeface="+mn-ea"/>
                <a:cs typeface="+mn-cs"/>
              </a:rPr>
              <a:t>机座是用来固定整个电动机的，通常是用铸铁或钢板焊接而成。</a:t>
            </a:r>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3</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smtClean="0">
                <a:solidFill>
                  <a:schemeClr val="tx1"/>
                </a:solidFill>
                <a:latin typeface="Arial" pitchFamily="34" charset="0"/>
                <a:ea typeface="+mn-ea"/>
                <a:cs typeface="+mn-cs"/>
              </a:rPr>
              <a:t>1.</a:t>
            </a:r>
            <a:r>
              <a:rPr lang="zh-CN" altLang="zh-CN" sz="1200" kern="1200" dirty="0" smtClean="0">
                <a:solidFill>
                  <a:schemeClr val="tx1"/>
                </a:solidFill>
                <a:latin typeface="Arial" pitchFamily="34" charset="0"/>
                <a:ea typeface="+mn-ea"/>
                <a:cs typeface="+mn-cs"/>
              </a:rPr>
              <a:t>定子铁心</a:t>
            </a:r>
          </a:p>
          <a:p>
            <a:r>
              <a:rPr lang="zh-CN" altLang="zh-CN" sz="1200" kern="1200" dirty="0" smtClean="0">
                <a:solidFill>
                  <a:schemeClr val="tx1"/>
                </a:solidFill>
                <a:latin typeface="Arial" pitchFamily="34" charset="0"/>
                <a:ea typeface="+mn-ea"/>
                <a:cs typeface="+mn-cs"/>
              </a:rPr>
              <a:t>由</a:t>
            </a:r>
            <a:r>
              <a:rPr lang="en-US" altLang="zh-CN" sz="1200" kern="1200" dirty="0" smtClean="0">
                <a:solidFill>
                  <a:schemeClr val="tx1"/>
                </a:solidFill>
                <a:latin typeface="Arial" pitchFamily="34" charset="0"/>
                <a:ea typeface="+mn-ea"/>
                <a:cs typeface="+mn-cs"/>
              </a:rPr>
              <a:t>0.5mm</a:t>
            </a:r>
            <a:r>
              <a:rPr lang="zh-CN" altLang="zh-CN" sz="1200" kern="1200" dirty="0" smtClean="0">
                <a:solidFill>
                  <a:schemeClr val="tx1"/>
                </a:solidFill>
                <a:latin typeface="Arial" pitchFamily="34" charset="0"/>
                <a:ea typeface="+mn-ea"/>
                <a:cs typeface="+mn-cs"/>
              </a:rPr>
              <a:t>厚的硅钢片叠制而成。硅钢片之间相互绝缘，可以减少由于交变磁通而引起的涡流损耗。</a:t>
            </a:r>
          </a:p>
          <a:p>
            <a:r>
              <a:rPr lang="zh-CN" altLang="zh-CN" sz="1200" kern="1200" dirty="0" smtClean="0">
                <a:solidFill>
                  <a:schemeClr val="tx1"/>
                </a:solidFill>
                <a:latin typeface="Arial" pitchFamily="34" charset="0"/>
                <a:ea typeface="+mn-ea"/>
                <a:cs typeface="+mn-cs"/>
              </a:rPr>
              <a:t>定子硅钢片内圆上冲有均匀分布的槽口，用来安装定子绕组。</a:t>
            </a:r>
            <a:endParaRPr lang="en-US" altLang="zh-CN" sz="1200" kern="1200" dirty="0" smtClean="0">
              <a:solidFill>
                <a:schemeClr val="tx1"/>
              </a:solidFill>
              <a:latin typeface="Arial" pitchFamily="34" charset="0"/>
              <a:ea typeface="+mn-ea"/>
              <a:cs typeface="+mn-cs"/>
            </a:endParaRPr>
          </a:p>
          <a:p>
            <a:r>
              <a:rPr lang="en-US" altLang="zh-CN" sz="1200" kern="1200" dirty="0" smtClean="0">
                <a:solidFill>
                  <a:schemeClr val="tx1"/>
                </a:solidFill>
                <a:latin typeface="Arial" pitchFamily="34" charset="0"/>
                <a:ea typeface="+mn-ea"/>
                <a:cs typeface="+mn-cs"/>
              </a:rPr>
              <a:t>2.</a:t>
            </a:r>
            <a:r>
              <a:rPr lang="zh-CN" altLang="zh-CN" sz="1200" kern="1200" dirty="0" smtClean="0">
                <a:solidFill>
                  <a:schemeClr val="tx1"/>
                </a:solidFill>
                <a:latin typeface="Arial" pitchFamily="34" charset="0"/>
                <a:ea typeface="+mn-ea"/>
                <a:cs typeface="+mn-cs"/>
              </a:rPr>
              <a:t>绕组</a:t>
            </a:r>
          </a:p>
          <a:p>
            <a:r>
              <a:rPr lang="zh-CN" altLang="zh-CN" sz="1200" kern="1200" dirty="0" smtClean="0">
                <a:solidFill>
                  <a:schemeClr val="tx1"/>
                </a:solidFill>
                <a:latin typeface="Arial" pitchFamily="34" charset="0"/>
                <a:ea typeface="+mn-ea"/>
                <a:cs typeface="+mn-cs"/>
              </a:rPr>
              <a:t>绕组嵌装在定子铁心槽内，是电动机的电路部分，其作用是通入三相电流产生旋转磁场。定子绕组的三个首端为</a:t>
            </a:r>
            <a:r>
              <a:rPr lang="en-US" altLang="zh-CN" sz="1200" kern="1200" dirty="0" smtClean="0">
                <a:solidFill>
                  <a:schemeClr val="tx1"/>
                </a:solidFill>
                <a:latin typeface="Arial" pitchFamily="34" charset="0"/>
                <a:ea typeface="+mn-ea"/>
                <a:cs typeface="+mn-cs"/>
              </a:rPr>
              <a:t>U1</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V1</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W1</a:t>
            </a:r>
            <a:r>
              <a:rPr lang="zh-CN" altLang="zh-CN" sz="1200" kern="1200" dirty="0" smtClean="0">
                <a:solidFill>
                  <a:schemeClr val="tx1"/>
                </a:solidFill>
                <a:latin typeface="Arial" pitchFamily="34" charset="0"/>
                <a:ea typeface="+mn-ea"/>
                <a:cs typeface="+mn-cs"/>
              </a:rPr>
              <a:t>，末端为</a:t>
            </a:r>
            <a:r>
              <a:rPr lang="en-US" altLang="zh-CN" sz="1200" kern="1200" dirty="0" smtClean="0">
                <a:solidFill>
                  <a:schemeClr val="tx1"/>
                </a:solidFill>
                <a:latin typeface="Arial" pitchFamily="34" charset="0"/>
                <a:ea typeface="+mn-ea"/>
                <a:cs typeface="+mn-cs"/>
              </a:rPr>
              <a:t>U2</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V2</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W2</a:t>
            </a:r>
            <a:r>
              <a:rPr lang="zh-CN" altLang="zh-CN" sz="1200" kern="1200" dirty="0" smtClean="0">
                <a:solidFill>
                  <a:schemeClr val="tx1"/>
                </a:solidFill>
                <a:latin typeface="Arial" pitchFamily="34" charset="0"/>
                <a:ea typeface="+mn-ea"/>
                <a:cs typeface="+mn-cs"/>
              </a:rPr>
              <a:t>，都由机座上的接线盒引出。</a:t>
            </a:r>
          </a:p>
          <a:p>
            <a:r>
              <a:rPr lang="en-US" altLang="zh-CN" sz="1200" kern="1200" dirty="0" smtClean="0">
                <a:solidFill>
                  <a:schemeClr val="tx1"/>
                </a:solidFill>
                <a:latin typeface="Arial" pitchFamily="34" charset="0"/>
                <a:ea typeface="+mn-ea"/>
                <a:cs typeface="+mn-cs"/>
              </a:rPr>
              <a:t>3.</a:t>
            </a:r>
            <a:r>
              <a:rPr lang="zh-CN" altLang="zh-CN" sz="1200" kern="1200" dirty="0" smtClean="0">
                <a:solidFill>
                  <a:schemeClr val="tx1"/>
                </a:solidFill>
                <a:latin typeface="Arial" pitchFamily="34" charset="0"/>
                <a:ea typeface="+mn-ea"/>
                <a:cs typeface="+mn-cs"/>
              </a:rPr>
              <a:t>机座</a:t>
            </a:r>
          </a:p>
          <a:p>
            <a:r>
              <a:rPr lang="zh-CN" altLang="zh-CN" sz="1200" kern="1200" dirty="0" smtClean="0">
                <a:solidFill>
                  <a:schemeClr val="tx1"/>
                </a:solidFill>
                <a:latin typeface="Arial" pitchFamily="34" charset="0"/>
                <a:ea typeface="+mn-ea"/>
                <a:cs typeface="+mn-cs"/>
              </a:rPr>
              <a:t>机座是用来固定整个电动机的，通常是用铸铁或钢板焊接而成。</a:t>
            </a:r>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21</a:t>
            </a:fld>
            <a:endParaRPr lang="en-US" dirty="0">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smtClean="0">
                <a:solidFill>
                  <a:schemeClr val="tx1"/>
                </a:solidFill>
                <a:latin typeface="Arial" pitchFamily="34" charset="0"/>
                <a:ea typeface="+mn-ea"/>
                <a:cs typeface="+mn-cs"/>
              </a:rPr>
              <a:t>1.</a:t>
            </a:r>
            <a:r>
              <a:rPr lang="zh-CN" altLang="zh-CN" sz="1200" kern="1200" dirty="0" smtClean="0">
                <a:solidFill>
                  <a:schemeClr val="tx1"/>
                </a:solidFill>
                <a:latin typeface="Arial" pitchFamily="34" charset="0"/>
                <a:ea typeface="+mn-ea"/>
                <a:cs typeface="+mn-cs"/>
              </a:rPr>
              <a:t>定子铁心</a:t>
            </a:r>
          </a:p>
          <a:p>
            <a:r>
              <a:rPr lang="zh-CN" altLang="zh-CN" sz="1200" kern="1200" dirty="0" smtClean="0">
                <a:solidFill>
                  <a:schemeClr val="tx1"/>
                </a:solidFill>
                <a:latin typeface="Arial" pitchFamily="34" charset="0"/>
                <a:ea typeface="+mn-ea"/>
                <a:cs typeface="+mn-cs"/>
              </a:rPr>
              <a:t>由</a:t>
            </a:r>
            <a:r>
              <a:rPr lang="en-US" altLang="zh-CN" sz="1200" kern="1200" dirty="0" smtClean="0">
                <a:solidFill>
                  <a:schemeClr val="tx1"/>
                </a:solidFill>
                <a:latin typeface="Arial" pitchFamily="34" charset="0"/>
                <a:ea typeface="+mn-ea"/>
                <a:cs typeface="+mn-cs"/>
              </a:rPr>
              <a:t>0.5mm</a:t>
            </a:r>
            <a:r>
              <a:rPr lang="zh-CN" altLang="zh-CN" sz="1200" kern="1200" dirty="0" smtClean="0">
                <a:solidFill>
                  <a:schemeClr val="tx1"/>
                </a:solidFill>
                <a:latin typeface="Arial" pitchFamily="34" charset="0"/>
                <a:ea typeface="+mn-ea"/>
                <a:cs typeface="+mn-cs"/>
              </a:rPr>
              <a:t>厚的硅钢片叠制而成。硅钢片之间相互绝缘，可以减少由于交变磁通而引起的涡流损耗。</a:t>
            </a:r>
          </a:p>
          <a:p>
            <a:r>
              <a:rPr lang="zh-CN" altLang="zh-CN" sz="1200" kern="1200" dirty="0" smtClean="0">
                <a:solidFill>
                  <a:schemeClr val="tx1"/>
                </a:solidFill>
                <a:latin typeface="Arial" pitchFamily="34" charset="0"/>
                <a:ea typeface="+mn-ea"/>
                <a:cs typeface="+mn-cs"/>
              </a:rPr>
              <a:t>定子硅钢片内圆上冲有均匀分布的槽口，用来安装定子绕组。</a:t>
            </a:r>
            <a:endParaRPr lang="en-US" altLang="zh-CN" sz="1200" kern="1200" dirty="0" smtClean="0">
              <a:solidFill>
                <a:schemeClr val="tx1"/>
              </a:solidFill>
              <a:latin typeface="Arial" pitchFamily="34" charset="0"/>
              <a:ea typeface="+mn-ea"/>
              <a:cs typeface="+mn-cs"/>
            </a:endParaRPr>
          </a:p>
          <a:p>
            <a:r>
              <a:rPr lang="en-US" altLang="zh-CN" sz="1200" kern="1200" dirty="0" smtClean="0">
                <a:solidFill>
                  <a:schemeClr val="tx1"/>
                </a:solidFill>
                <a:latin typeface="Arial" pitchFamily="34" charset="0"/>
                <a:ea typeface="+mn-ea"/>
                <a:cs typeface="+mn-cs"/>
              </a:rPr>
              <a:t>2.</a:t>
            </a:r>
            <a:r>
              <a:rPr lang="zh-CN" altLang="zh-CN" sz="1200" kern="1200" dirty="0" smtClean="0">
                <a:solidFill>
                  <a:schemeClr val="tx1"/>
                </a:solidFill>
                <a:latin typeface="Arial" pitchFamily="34" charset="0"/>
                <a:ea typeface="+mn-ea"/>
                <a:cs typeface="+mn-cs"/>
              </a:rPr>
              <a:t>绕组</a:t>
            </a:r>
          </a:p>
          <a:p>
            <a:r>
              <a:rPr lang="zh-CN" altLang="zh-CN" sz="1200" kern="1200" dirty="0" smtClean="0">
                <a:solidFill>
                  <a:schemeClr val="tx1"/>
                </a:solidFill>
                <a:latin typeface="Arial" pitchFamily="34" charset="0"/>
                <a:ea typeface="+mn-ea"/>
                <a:cs typeface="+mn-cs"/>
              </a:rPr>
              <a:t>绕组嵌装在定子铁心槽内，是电动机的电路部分，其作用是通入三相电流产生旋转磁场。定子绕组的三个首端为</a:t>
            </a:r>
            <a:r>
              <a:rPr lang="en-US" altLang="zh-CN" sz="1200" kern="1200" dirty="0" smtClean="0">
                <a:solidFill>
                  <a:schemeClr val="tx1"/>
                </a:solidFill>
                <a:latin typeface="Arial" pitchFamily="34" charset="0"/>
                <a:ea typeface="+mn-ea"/>
                <a:cs typeface="+mn-cs"/>
              </a:rPr>
              <a:t>U1</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V1</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W1</a:t>
            </a:r>
            <a:r>
              <a:rPr lang="zh-CN" altLang="zh-CN" sz="1200" kern="1200" dirty="0" smtClean="0">
                <a:solidFill>
                  <a:schemeClr val="tx1"/>
                </a:solidFill>
                <a:latin typeface="Arial" pitchFamily="34" charset="0"/>
                <a:ea typeface="+mn-ea"/>
                <a:cs typeface="+mn-cs"/>
              </a:rPr>
              <a:t>，末端为</a:t>
            </a:r>
            <a:r>
              <a:rPr lang="en-US" altLang="zh-CN" sz="1200" kern="1200" dirty="0" smtClean="0">
                <a:solidFill>
                  <a:schemeClr val="tx1"/>
                </a:solidFill>
                <a:latin typeface="Arial" pitchFamily="34" charset="0"/>
                <a:ea typeface="+mn-ea"/>
                <a:cs typeface="+mn-cs"/>
              </a:rPr>
              <a:t>U2</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V2</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W2</a:t>
            </a:r>
            <a:r>
              <a:rPr lang="zh-CN" altLang="zh-CN" sz="1200" kern="1200" dirty="0" smtClean="0">
                <a:solidFill>
                  <a:schemeClr val="tx1"/>
                </a:solidFill>
                <a:latin typeface="Arial" pitchFamily="34" charset="0"/>
                <a:ea typeface="+mn-ea"/>
                <a:cs typeface="+mn-cs"/>
              </a:rPr>
              <a:t>，都由机座上的接线盒引出。</a:t>
            </a:r>
          </a:p>
          <a:p>
            <a:r>
              <a:rPr lang="en-US" altLang="zh-CN" sz="1200" kern="1200" dirty="0" smtClean="0">
                <a:solidFill>
                  <a:schemeClr val="tx1"/>
                </a:solidFill>
                <a:latin typeface="Arial" pitchFamily="34" charset="0"/>
                <a:ea typeface="+mn-ea"/>
                <a:cs typeface="+mn-cs"/>
              </a:rPr>
              <a:t>3.</a:t>
            </a:r>
            <a:r>
              <a:rPr lang="zh-CN" altLang="zh-CN" sz="1200" kern="1200" dirty="0" smtClean="0">
                <a:solidFill>
                  <a:schemeClr val="tx1"/>
                </a:solidFill>
                <a:latin typeface="Arial" pitchFamily="34" charset="0"/>
                <a:ea typeface="+mn-ea"/>
                <a:cs typeface="+mn-cs"/>
              </a:rPr>
              <a:t>机座</a:t>
            </a:r>
          </a:p>
          <a:p>
            <a:r>
              <a:rPr lang="zh-CN" altLang="zh-CN" sz="1200" kern="1200" dirty="0" smtClean="0">
                <a:solidFill>
                  <a:schemeClr val="tx1"/>
                </a:solidFill>
                <a:latin typeface="Arial" pitchFamily="34" charset="0"/>
                <a:ea typeface="+mn-ea"/>
                <a:cs typeface="+mn-cs"/>
              </a:rPr>
              <a:t>机座是用来固定整个电动机的，通常是用铸铁或钢板焊接而成。</a:t>
            </a:r>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22</a:t>
            </a:fld>
            <a:endParaRPr lang="en-US" dirty="0">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smtClean="0">
                <a:solidFill>
                  <a:schemeClr val="tx1"/>
                </a:solidFill>
                <a:latin typeface="Arial" pitchFamily="34" charset="0"/>
                <a:ea typeface="+mn-ea"/>
                <a:cs typeface="+mn-cs"/>
              </a:rPr>
              <a:t>1.</a:t>
            </a:r>
            <a:r>
              <a:rPr lang="zh-CN" altLang="zh-CN" sz="1200" kern="1200" dirty="0" smtClean="0">
                <a:solidFill>
                  <a:schemeClr val="tx1"/>
                </a:solidFill>
                <a:latin typeface="Arial" pitchFamily="34" charset="0"/>
                <a:ea typeface="+mn-ea"/>
                <a:cs typeface="+mn-cs"/>
              </a:rPr>
              <a:t>定子铁心</a:t>
            </a:r>
          </a:p>
          <a:p>
            <a:r>
              <a:rPr lang="zh-CN" altLang="zh-CN" sz="1200" kern="1200" dirty="0" smtClean="0">
                <a:solidFill>
                  <a:schemeClr val="tx1"/>
                </a:solidFill>
                <a:latin typeface="Arial" pitchFamily="34" charset="0"/>
                <a:ea typeface="+mn-ea"/>
                <a:cs typeface="+mn-cs"/>
              </a:rPr>
              <a:t>由</a:t>
            </a:r>
            <a:r>
              <a:rPr lang="en-US" altLang="zh-CN" sz="1200" kern="1200" dirty="0" smtClean="0">
                <a:solidFill>
                  <a:schemeClr val="tx1"/>
                </a:solidFill>
                <a:latin typeface="Arial" pitchFamily="34" charset="0"/>
                <a:ea typeface="+mn-ea"/>
                <a:cs typeface="+mn-cs"/>
              </a:rPr>
              <a:t>0.5mm</a:t>
            </a:r>
            <a:r>
              <a:rPr lang="zh-CN" altLang="zh-CN" sz="1200" kern="1200" dirty="0" smtClean="0">
                <a:solidFill>
                  <a:schemeClr val="tx1"/>
                </a:solidFill>
                <a:latin typeface="Arial" pitchFamily="34" charset="0"/>
                <a:ea typeface="+mn-ea"/>
                <a:cs typeface="+mn-cs"/>
              </a:rPr>
              <a:t>厚的硅钢片叠制而成。硅钢片之间相互绝缘，可以减少由于交变磁通而引起的涡流损耗。</a:t>
            </a:r>
          </a:p>
          <a:p>
            <a:r>
              <a:rPr lang="zh-CN" altLang="zh-CN" sz="1200" kern="1200" dirty="0" smtClean="0">
                <a:solidFill>
                  <a:schemeClr val="tx1"/>
                </a:solidFill>
                <a:latin typeface="Arial" pitchFamily="34" charset="0"/>
                <a:ea typeface="+mn-ea"/>
                <a:cs typeface="+mn-cs"/>
              </a:rPr>
              <a:t>定子硅钢片内圆上冲有均匀分布的槽口，用来安装定子绕组。</a:t>
            </a:r>
            <a:endParaRPr lang="en-US" altLang="zh-CN" sz="1200" kern="1200" dirty="0" smtClean="0">
              <a:solidFill>
                <a:schemeClr val="tx1"/>
              </a:solidFill>
              <a:latin typeface="Arial" pitchFamily="34" charset="0"/>
              <a:ea typeface="+mn-ea"/>
              <a:cs typeface="+mn-cs"/>
            </a:endParaRPr>
          </a:p>
          <a:p>
            <a:r>
              <a:rPr lang="en-US" altLang="zh-CN" sz="1200" kern="1200" dirty="0" smtClean="0">
                <a:solidFill>
                  <a:schemeClr val="tx1"/>
                </a:solidFill>
                <a:latin typeface="Arial" pitchFamily="34" charset="0"/>
                <a:ea typeface="+mn-ea"/>
                <a:cs typeface="+mn-cs"/>
              </a:rPr>
              <a:t>2.</a:t>
            </a:r>
            <a:r>
              <a:rPr lang="zh-CN" altLang="zh-CN" sz="1200" kern="1200" dirty="0" smtClean="0">
                <a:solidFill>
                  <a:schemeClr val="tx1"/>
                </a:solidFill>
                <a:latin typeface="Arial" pitchFamily="34" charset="0"/>
                <a:ea typeface="+mn-ea"/>
                <a:cs typeface="+mn-cs"/>
              </a:rPr>
              <a:t>绕组</a:t>
            </a:r>
          </a:p>
          <a:p>
            <a:r>
              <a:rPr lang="zh-CN" altLang="zh-CN" sz="1200" kern="1200" dirty="0" smtClean="0">
                <a:solidFill>
                  <a:schemeClr val="tx1"/>
                </a:solidFill>
                <a:latin typeface="Arial" pitchFamily="34" charset="0"/>
                <a:ea typeface="+mn-ea"/>
                <a:cs typeface="+mn-cs"/>
              </a:rPr>
              <a:t>绕组嵌装在定子铁心槽内，是电动机的电路部分，其作用是通入三相电流产生旋转磁场。定子绕组的三个首端为</a:t>
            </a:r>
            <a:r>
              <a:rPr lang="en-US" altLang="zh-CN" sz="1200" kern="1200" dirty="0" smtClean="0">
                <a:solidFill>
                  <a:schemeClr val="tx1"/>
                </a:solidFill>
                <a:latin typeface="Arial" pitchFamily="34" charset="0"/>
                <a:ea typeface="+mn-ea"/>
                <a:cs typeface="+mn-cs"/>
              </a:rPr>
              <a:t>U1</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V1</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W1</a:t>
            </a:r>
            <a:r>
              <a:rPr lang="zh-CN" altLang="zh-CN" sz="1200" kern="1200" dirty="0" smtClean="0">
                <a:solidFill>
                  <a:schemeClr val="tx1"/>
                </a:solidFill>
                <a:latin typeface="Arial" pitchFamily="34" charset="0"/>
                <a:ea typeface="+mn-ea"/>
                <a:cs typeface="+mn-cs"/>
              </a:rPr>
              <a:t>，末端为</a:t>
            </a:r>
            <a:r>
              <a:rPr lang="en-US" altLang="zh-CN" sz="1200" kern="1200" dirty="0" smtClean="0">
                <a:solidFill>
                  <a:schemeClr val="tx1"/>
                </a:solidFill>
                <a:latin typeface="Arial" pitchFamily="34" charset="0"/>
                <a:ea typeface="+mn-ea"/>
                <a:cs typeface="+mn-cs"/>
              </a:rPr>
              <a:t>U2</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V2</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W2</a:t>
            </a:r>
            <a:r>
              <a:rPr lang="zh-CN" altLang="zh-CN" sz="1200" kern="1200" dirty="0" smtClean="0">
                <a:solidFill>
                  <a:schemeClr val="tx1"/>
                </a:solidFill>
                <a:latin typeface="Arial" pitchFamily="34" charset="0"/>
                <a:ea typeface="+mn-ea"/>
                <a:cs typeface="+mn-cs"/>
              </a:rPr>
              <a:t>，都由机座上的接线盒引出。</a:t>
            </a:r>
          </a:p>
          <a:p>
            <a:r>
              <a:rPr lang="en-US" altLang="zh-CN" sz="1200" kern="1200" dirty="0" smtClean="0">
                <a:solidFill>
                  <a:schemeClr val="tx1"/>
                </a:solidFill>
                <a:latin typeface="Arial" pitchFamily="34" charset="0"/>
                <a:ea typeface="+mn-ea"/>
                <a:cs typeface="+mn-cs"/>
              </a:rPr>
              <a:t>3.</a:t>
            </a:r>
            <a:r>
              <a:rPr lang="zh-CN" altLang="zh-CN" sz="1200" kern="1200" dirty="0" smtClean="0">
                <a:solidFill>
                  <a:schemeClr val="tx1"/>
                </a:solidFill>
                <a:latin typeface="Arial" pitchFamily="34" charset="0"/>
                <a:ea typeface="+mn-ea"/>
                <a:cs typeface="+mn-cs"/>
              </a:rPr>
              <a:t>机座</a:t>
            </a:r>
          </a:p>
          <a:p>
            <a:r>
              <a:rPr lang="zh-CN" altLang="zh-CN" sz="1200" kern="1200" dirty="0" smtClean="0">
                <a:solidFill>
                  <a:schemeClr val="tx1"/>
                </a:solidFill>
                <a:latin typeface="Arial" pitchFamily="34" charset="0"/>
                <a:ea typeface="+mn-ea"/>
                <a:cs typeface="+mn-cs"/>
              </a:rPr>
              <a:t>机座是用来固定整个电动机的，通常是用铸铁或钢板焊接而成。</a:t>
            </a:r>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23</a:t>
            </a:fld>
            <a:endParaRPr lang="en-US" dirty="0">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smtClean="0">
                <a:solidFill>
                  <a:schemeClr val="tx1"/>
                </a:solidFill>
                <a:latin typeface="Arial" pitchFamily="34" charset="0"/>
                <a:ea typeface="+mn-ea"/>
                <a:cs typeface="+mn-cs"/>
              </a:rPr>
              <a:t>1.</a:t>
            </a:r>
            <a:r>
              <a:rPr lang="zh-CN" altLang="zh-CN" sz="1200" kern="1200" dirty="0" smtClean="0">
                <a:solidFill>
                  <a:schemeClr val="tx1"/>
                </a:solidFill>
                <a:latin typeface="Arial" pitchFamily="34" charset="0"/>
                <a:ea typeface="+mn-ea"/>
                <a:cs typeface="+mn-cs"/>
              </a:rPr>
              <a:t>定子铁心</a:t>
            </a:r>
          </a:p>
          <a:p>
            <a:r>
              <a:rPr lang="zh-CN" altLang="zh-CN" sz="1200" kern="1200" dirty="0" smtClean="0">
                <a:solidFill>
                  <a:schemeClr val="tx1"/>
                </a:solidFill>
                <a:latin typeface="Arial" pitchFamily="34" charset="0"/>
                <a:ea typeface="+mn-ea"/>
                <a:cs typeface="+mn-cs"/>
              </a:rPr>
              <a:t>由</a:t>
            </a:r>
            <a:r>
              <a:rPr lang="en-US" altLang="zh-CN" sz="1200" kern="1200" dirty="0" smtClean="0">
                <a:solidFill>
                  <a:schemeClr val="tx1"/>
                </a:solidFill>
                <a:latin typeface="Arial" pitchFamily="34" charset="0"/>
                <a:ea typeface="+mn-ea"/>
                <a:cs typeface="+mn-cs"/>
              </a:rPr>
              <a:t>0.5mm</a:t>
            </a:r>
            <a:r>
              <a:rPr lang="zh-CN" altLang="zh-CN" sz="1200" kern="1200" dirty="0" smtClean="0">
                <a:solidFill>
                  <a:schemeClr val="tx1"/>
                </a:solidFill>
                <a:latin typeface="Arial" pitchFamily="34" charset="0"/>
                <a:ea typeface="+mn-ea"/>
                <a:cs typeface="+mn-cs"/>
              </a:rPr>
              <a:t>厚的硅钢片叠制而成。硅钢片之间相互绝缘，可以减少由于交变磁通而引起的涡流损耗。</a:t>
            </a:r>
          </a:p>
          <a:p>
            <a:r>
              <a:rPr lang="zh-CN" altLang="zh-CN" sz="1200" kern="1200" dirty="0" smtClean="0">
                <a:solidFill>
                  <a:schemeClr val="tx1"/>
                </a:solidFill>
                <a:latin typeface="Arial" pitchFamily="34" charset="0"/>
                <a:ea typeface="+mn-ea"/>
                <a:cs typeface="+mn-cs"/>
              </a:rPr>
              <a:t>定子硅钢片内圆上冲有均匀分布的槽口，用来安装定子绕组。</a:t>
            </a:r>
            <a:endParaRPr lang="en-US" altLang="zh-CN" sz="1200" kern="1200" dirty="0" smtClean="0">
              <a:solidFill>
                <a:schemeClr val="tx1"/>
              </a:solidFill>
              <a:latin typeface="Arial" pitchFamily="34" charset="0"/>
              <a:ea typeface="+mn-ea"/>
              <a:cs typeface="+mn-cs"/>
            </a:endParaRPr>
          </a:p>
          <a:p>
            <a:r>
              <a:rPr lang="en-US" altLang="zh-CN" sz="1200" kern="1200" dirty="0" smtClean="0">
                <a:solidFill>
                  <a:schemeClr val="tx1"/>
                </a:solidFill>
                <a:latin typeface="Arial" pitchFamily="34" charset="0"/>
                <a:ea typeface="+mn-ea"/>
                <a:cs typeface="+mn-cs"/>
              </a:rPr>
              <a:t>2.</a:t>
            </a:r>
            <a:r>
              <a:rPr lang="zh-CN" altLang="zh-CN" sz="1200" kern="1200" dirty="0" smtClean="0">
                <a:solidFill>
                  <a:schemeClr val="tx1"/>
                </a:solidFill>
                <a:latin typeface="Arial" pitchFamily="34" charset="0"/>
                <a:ea typeface="+mn-ea"/>
                <a:cs typeface="+mn-cs"/>
              </a:rPr>
              <a:t>绕组</a:t>
            </a:r>
          </a:p>
          <a:p>
            <a:r>
              <a:rPr lang="zh-CN" altLang="zh-CN" sz="1200" kern="1200" dirty="0" smtClean="0">
                <a:solidFill>
                  <a:schemeClr val="tx1"/>
                </a:solidFill>
                <a:latin typeface="Arial" pitchFamily="34" charset="0"/>
                <a:ea typeface="+mn-ea"/>
                <a:cs typeface="+mn-cs"/>
              </a:rPr>
              <a:t>绕组嵌装在定子铁心槽内，是电动机的电路部分，其作用是通入三相电流产生旋转磁场。定子绕组的三个首端为</a:t>
            </a:r>
            <a:r>
              <a:rPr lang="en-US" altLang="zh-CN" sz="1200" kern="1200" dirty="0" smtClean="0">
                <a:solidFill>
                  <a:schemeClr val="tx1"/>
                </a:solidFill>
                <a:latin typeface="Arial" pitchFamily="34" charset="0"/>
                <a:ea typeface="+mn-ea"/>
                <a:cs typeface="+mn-cs"/>
              </a:rPr>
              <a:t>U1</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V1</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W1</a:t>
            </a:r>
            <a:r>
              <a:rPr lang="zh-CN" altLang="zh-CN" sz="1200" kern="1200" dirty="0" smtClean="0">
                <a:solidFill>
                  <a:schemeClr val="tx1"/>
                </a:solidFill>
                <a:latin typeface="Arial" pitchFamily="34" charset="0"/>
                <a:ea typeface="+mn-ea"/>
                <a:cs typeface="+mn-cs"/>
              </a:rPr>
              <a:t>，末端为</a:t>
            </a:r>
            <a:r>
              <a:rPr lang="en-US" altLang="zh-CN" sz="1200" kern="1200" dirty="0" smtClean="0">
                <a:solidFill>
                  <a:schemeClr val="tx1"/>
                </a:solidFill>
                <a:latin typeface="Arial" pitchFamily="34" charset="0"/>
                <a:ea typeface="+mn-ea"/>
                <a:cs typeface="+mn-cs"/>
              </a:rPr>
              <a:t>U2</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V2</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W2</a:t>
            </a:r>
            <a:r>
              <a:rPr lang="zh-CN" altLang="zh-CN" sz="1200" kern="1200" dirty="0" smtClean="0">
                <a:solidFill>
                  <a:schemeClr val="tx1"/>
                </a:solidFill>
                <a:latin typeface="Arial" pitchFamily="34" charset="0"/>
                <a:ea typeface="+mn-ea"/>
                <a:cs typeface="+mn-cs"/>
              </a:rPr>
              <a:t>，都由机座上的接线盒引出。</a:t>
            </a:r>
          </a:p>
          <a:p>
            <a:r>
              <a:rPr lang="en-US" altLang="zh-CN" sz="1200" kern="1200" dirty="0" smtClean="0">
                <a:solidFill>
                  <a:schemeClr val="tx1"/>
                </a:solidFill>
                <a:latin typeface="Arial" pitchFamily="34" charset="0"/>
                <a:ea typeface="+mn-ea"/>
                <a:cs typeface="+mn-cs"/>
              </a:rPr>
              <a:t>3.</a:t>
            </a:r>
            <a:r>
              <a:rPr lang="zh-CN" altLang="zh-CN" sz="1200" kern="1200" dirty="0" smtClean="0">
                <a:solidFill>
                  <a:schemeClr val="tx1"/>
                </a:solidFill>
                <a:latin typeface="Arial" pitchFamily="34" charset="0"/>
                <a:ea typeface="+mn-ea"/>
                <a:cs typeface="+mn-cs"/>
              </a:rPr>
              <a:t>机座</a:t>
            </a:r>
          </a:p>
          <a:p>
            <a:r>
              <a:rPr lang="zh-CN" altLang="zh-CN" sz="1200" kern="1200" dirty="0" smtClean="0">
                <a:solidFill>
                  <a:schemeClr val="tx1"/>
                </a:solidFill>
                <a:latin typeface="Arial" pitchFamily="34" charset="0"/>
                <a:ea typeface="+mn-ea"/>
                <a:cs typeface="+mn-cs"/>
              </a:rPr>
              <a:t>机座是用来固定整个电动机的，通常是用铸铁或钢板焊接而成。</a:t>
            </a:r>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24</a:t>
            </a:fld>
            <a:endParaRPr lang="en-US" dirty="0">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smtClean="0">
                <a:solidFill>
                  <a:schemeClr val="tx1"/>
                </a:solidFill>
                <a:latin typeface="Arial" pitchFamily="34" charset="0"/>
                <a:ea typeface="+mn-ea"/>
                <a:cs typeface="+mn-cs"/>
              </a:rPr>
              <a:t>1.</a:t>
            </a:r>
            <a:r>
              <a:rPr lang="zh-CN" altLang="zh-CN" sz="1200" kern="1200" dirty="0" smtClean="0">
                <a:solidFill>
                  <a:schemeClr val="tx1"/>
                </a:solidFill>
                <a:latin typeface="Arial" pitchFamily="34" charset="0"/>
                <a:ea typeface="+mn-ea"/>
                <a:cs typeface="+mn-cs"/>
              </a:rPr>
              <a:t>定子铁心</a:t>
            </a:r>
          </a:p>
          <a:p>
            <a:r>
              <a:rPr lang="zh-CN" altLang="zh-CN" sz="1200" kern="1200" dirty="0" smtClean="0">
                <a:solidFill>
                  <a:schemeClr val="tx1"/>
                </a:solidFill>
                <a:latin typeface="Arial" pitchFamily="34" charset="0"/>
                <a:ea typeface="+mn-ea"/>
                <a:cs typeface="+mn-cs"/>
              </a:rPr>
              <a:t>由</a:t>
            </a:r>
            <a:r>
              <a:rPr lang="en-US" altLang="zh-CN" sz="1200" kern="1200" dirty="0" smtClean="0">
                <a:solidFill>
                  <a:schemeClr val="tx1"/>
                </a:solidFill>
                <a:latin typeface="Arial" pitchFamily="34" charset="0"/>
                <a:ea typeface="+mn-ea"/>
                <a:cs typeface="+mn-cs"/>
              </a:rPr>
              <a:t>0.5mm</a:t>
            </a:r>
            <a:r>
              <a:rPr lang="zh-CN" altLang="zh-CN" sz="1200" kern="1200" dirty="0" smtClean="0">
                <a:solidFill>
                  <a:schemeClr val="tx1"/>
                </a:solidFill>
                <a:latin typeface="Arial" pitchFamily="34" charset="0"/>
                <a:ea typeface="+mn-ea"/>
                <a:cs typeface="+mn-cs"/>
              </a:rPr>
              <a:t>厚的硅钢片叠制而成。硅钢片之间相互绝缘，可以减少由于交变磁通而引起的涡流损耗。</a:t>
            </a:r>
          </a:p>
          <a:p>
            <a:r>
              <a:rPr lang="zh-CN" altLang="zh-CN" sz="1200" kern="1200" dirty="0" smtClean="0">
                <a:solidFill>
                  <a:schemeClr val="tx1"/>
                </a:solidFill>
                <a:latin typeface="Arial" pitchFamily="34" charset="0"/>
                <a:ea typeface="+mn-ea"/>
                <a:cs typeface="+mn-cs"/>
              </a:rPr>
              <a:t>定子硅钢片内圆上冲有均匀分布的槽口，用来安装定子绕组。</a:t>
            </a:r>
            <a:endParaRPr lang="en-US" altLang="zh-CN" sz="1200" kern="1200" dirty="0" smtClean="0">
              <a:solidFill>
                <a:schemeClr val="tx1"/>
              </a:solidFill>
              <a:latin typeface="Arial" pitchFamily="34" charset="0"/>
              <a:ea typeface="+mn-ea"/>
              <a:cs typeface="+mn-cs"/>
            </a:endParaRPr>
          </a:p>
          <a:p>
            <a:r>
              <a:rPr lang="en-US" altLang="zh-CN" sz="1200" kern="1200" dirty="0" smtClean="0">
                <a:solidFill>
                  <a:schemeClr val="tx1"/>
                </a:solidFill>
                <a:latin typeface="Arial" pitchFamily="34" charset="0"/>
                <a:ea typeface="+mn-ea"/>
                <a:cs typeface="+mn-cs"/>
              </a:rPr>
              <a:t>2.</a:t>
            </a:r>
            <a:r>
              <a:rPr lang="zh-CN" altLang="zh-CN" sz="1200" kern="1200" dirty="0" smtClean="0">
                <a:solidFill>
                  <a:schemeClr val="tx1"/>
                </a:solidFill>
                <a:latin typeface="Arial" pitchFamily="34" charset="0"/>
                <a:ea typeface="+mn-ea"/>
                <a:cs typeface="+mn-cs"/>
              </a:rPr>
              <a:t>绕组</a:t>
            </a:r>
          </a:p>
          <a:p>
            <a:r>
              <a:rPr lang="zh-CN" altLang="zh-CN" sz="1200" kern="1200" dirty="0" smtClean="0">
                <a:solidFill>
                  <a:schemeClr val="tx1"/>
                </a:solidFill>
                <a:latin typeface="Arial" pitchFamily="34" charset="0"/>
                <a:ea typeface="+mn-ea"/>
                <a:cs typeface="+mn-cs"/>
              </a:rPr>
              <a:t>绕组嵌装在定子铁心槽内，是电动机的电路部分，其作用是通入三相电流产生旋转磁场。定子绕组的三个首端为</a:t>
            </a:r>
            <a:r>
              <a:rPr lang="en-US" altLang="zh-CN" sz="1200" kern="1200" dirty="0" smtClean="0">
                <a:solidFill>
                  <a:schemeClr val="tx1"/>
                </a:solidFill>
                <a:latin typeface="Arial" pitchFamily="34" charset="0"/>
                <a:ea typeface="+mn-ea"/>
                <a:cs typeface="+mn-cs"/>
              </a:rPr>
              <a:t>U1</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V1</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W1</a:t>
            </a:r>
            <a:r>
              <a:rPr lang="zh-CN" altLang="zh-CN" sz="1200" kern="1200" dirty="0" smtClean="0">
                <a:solidFill>
                  <a:schemeClr val="tx1"/>
                </a:solidFill>
                <a:latin typeface="Arial" pitchFamily="34" charset="0"/>
                <a:ea typeface="+mn-ea"/>
                <a:cs typeface="+mn-cs"/>
              </a:rPr>
              <a:t>，末端为</a:t>
            </a:r>
            <a:r>
              <a:rPr lang="en-US" altLang="zh-CN" sz="1200" kern="1200" dirty="0" smtClean="0">
                <a:solidFill>
                  <a:schemeClr val="tx1"/>
                </a:solidFill>
                <a:latin typeface="Arial" pitchFamily="34" charset="0"/>
                <a:ea typeface="+mn-ea"/>
                <a:cs typeface="+mn-cs"/>
              </a:rPr>
              <a:t>U2</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V2</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W2</a:t>
            </a:r>
            <a:r>
              <a:rPr lang="zh-CN" altLang="zh-CN" sz="1200" kern="1200" dirty="0" smtClean="0">
                <a:solidFill>
                  <a:schemeClr val="tx1"/>
                </a:solidFill>
                <a:latin typeface="Arial" pitchFamily="34" charset="0"/>
                <a:ea typeface="+mn-ea"/>
                <a:cs typeface="+mn-cs"/>
              </a:rPr>
              <a:t>，都由机座上的接线盒引出。</a:t>
            </a:r>
          </a:p>
          <a:p>
            <a:r>
              <a:rPr lang="en-US" altLang="zh-CN" sz="1200" kern="1200" dirty="0" smtClean="0">
                <a:solidFill>
                  <a:schemeClr val="tx1"/>
                </a:solidFill>
                <a:latin typeface="Arial" pitchFamily="34" charset="0"/>
                <a:ea typeface="+mn-ea"/>
                <a:cs typeface="+mn-cs"/>
              </a:rPr>
              <a:t>3.</a:t>
            </a:r>
            <a:r>
              <a:rPr lang="zh-CN" altLang="zh-CN" sz="1200" kern="1200" dirty="0" smtClean="0">
                <a:solidFill>
                  <a:schemeClr val="tx1"/>
                </a:solidFill>
                <a:latin typeface="Arial" pitchFamily="34" charset="0"/>
                <a:ea typeface="+mn-ea"/>
                <a:cs typeface="+mn-cs"/>
              </a:rPr>
              <a:t>机座</a:t>
            </a:r>
          </a:p>
          <a:p>
            <a:r>
              <a:rPr lang="zh-CN" altLang="zh-CN" sz="1200" kern="1200" dirty="0" smtClean="0">
                <a:solidFill>
                  <a:schemeClr val="tx1"/>
                </a:solidFill>
                <a:latin typeface="Arial" pitchFamily="34" charset="0"/>
                <a:ea typeface="+mn-ea"/>
                <a:cs typeface="+mn-cs"/>
              </a:rPr>
              <a:t>机座是用来固定整个电动机的，通常是用铸铁或钢板焊接而成。</a:t>
            </a:r>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25</a:t>
            </a:fld>
            <a:endParaRPr lang="en-US" dirty="0">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C5DE16FD-1C85-4C12-B65A-702D8289E9F7}" type="slidenum">
              <a:rPr lang="en-US" smtClean="0"/>
              <a:pPr/>
              <a:t>26</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614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27CA159-B284-4182-BD38-E008D564FB6A}" type="slidenum">
              <a:rPr lang="en-US" sz="1200">
                <a:solidFill>
                  <a:srgbClr val="000000"/>
                </a:solidFill>
                <a:ea typeface="宋体" pitchFamily="2" charset="-122"/>
              </a:rPr>
              <a:pPr algn="r"/>
              <a:t>27</a:t>
            </a:fld>
            <a:endParaRPr lang="en-US" sz="1200" dirty="0">
              <a:solidFill>
                <a:srgbClr val="000000"/>
              </a:solidFill>
              <a:ea typeface="宋体" pitchFamily="2" charset="-122"/>
            </a:endParaRPr>
          </a:p>
        </p:txBody>
      </p:sp>
      <p:sp>
        <p:nvSpPr>
          <p:cNvPr id="6147" name="Rectangle 2"/>
          <p:cNvSpPr>
            <a:spLocks noGrp="1" noRot="1" noChangeAspect="1" noChangeArrowheads="1" noTextEdit="1"/>
          </p:cNvSpPr>
          <p:nvPr>
            <p:ph type="sldImg"/>
          </p:nvPr>
        </p:nvSpPr>
        <p:spPr/>
      </p:sp>
      <p:sp>
        <p:nvSpPr>
          <p:cNvPr id="6148" name="Rectangle 3"/>
          <p:cNvSpPr>
            <a:spLocks noGrp="1" noChangeArrowheads="1"/>
          </p:cNvSpPr>
          <p:nvPr>
            <p:ph type="body" idx="1"/>
          </p:nvPr>
        </p:nvSpPr>
        <p:spPr/>
        <p:txBody>
          <a:bodyPr anchor="t"/>
          <a:lstStyle/>
          <a:p>
            <a:r>
              <a:rPr lang="zh-CN" altLang="en-US"/>
              <a:t>素材天下网 </a:t>
            </a:r>
            <a:r>
              <a:rPr lang="en-US" dirty="0">
                <a:ea typeface="宋体" pitchFamily="2" charset="-122"/>
              </a:rPr>
              <a:t>sucaitianxia.com-PPT</a:t>
            </a:r>
            <a:r>
              <a:rPr lang="zh-CN" altLang="en-US"/>
              <a:t>模板免费下载</a:t>
            </a:r>
            <a:endParaRPr lang="ru-RU" altLang="en-US">
              <a:ea typeface="宋体"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smtClean="0">
                <a:solidFill>
                  <a:schemeClr val="tx1"/>
                </a:solidFill>
                <a:latin typeface="Arial" pitchFamily="34" charset="0"/>
                <a:ea typeface="+mn-ea"/>
                <a:cs typeface="+mn-cs"/>
              </a:rPr>
              <a:t>1.</a:t>
            </a:r>
            <a:r>
              <a:rPr lang="zh-CN" altLang="zh-CN" sz="1200" kern="1200" dirty="0" smtClean="0">
                <a:solidFill>
                  <a:schemeClr val="tx1"/>
                </a:solidFill>
                <a:latin typeface="Arial" pitchFamily="34" charset="0"/>
                <a:ea typeface="+mn-ea"/>
                <a:cs typeface="+mn-cs"/>
              </a:rPr>
              <a:t>定子铁心</a:t>
            </a:r>
          </a:p>
          <a:p>
            <a:r>
              <a:rPr lang="zh-CN" altLang="zh-CN" sz="1200" kern="1200" dirty="0" smtClean="0">
                <a:solidFill>
                  <a:schemeClr val="tx1"/>
                </a:solidFill>
                <a:latin typeface="Arial" pitchFamily="34" charset="0"/>
                <a:ea typeface="+mn-ea"/>
                <a:cs typeface="+mn-cs"/>
              </a:rPr>
              <a:t>由</a:t>
            </a:r>
            <a:r>
              <a:rPr lang="en-US" altLang="zh-CN" sz="1200" kern="1200" dirty="0" smtClean="0">
                <a:solidFill>
                  <a:schemeClr val="tx1"/>
                </a:solidFill>
                <a:latin typeface="Arial" pitchFamily="34" charset="0"/>
                <a:ea typeface="+mn-ea"/>
                <a:cs typeface="+mn-cs"/>
              </a:rPr>
              <a:t>0.5mm</a:t>
            </a:r>
            <a:r>
              <a:rPr lang="zh-CN" altLang="zh-CN" sz="1200" kern="1200" dirty="0" smtClean="0">
                <a:solidFill>
                  <a:schemeClr val="tx1"/>
                </a:solidFill>
                <a:latin typeface="Arial" pitchFamily="34" charset="0"/>
                <a:ea typeface="+mn-ea"/>
                <a:cs typeface="+mn-cs"/>
              </a:rPr>
              <a:t>厚的硅钢片叠制而成。硅钢片之间相互绝缘，可以减少由于交变磁通而引起的涡流损耗。</a:t>
            </a:r>
          </a:p>
          <a:p>
            <a:r>
              <a:rPr lang="zh-CN" altLang="zh-CN" sz="1200" kern="1200" dirty="0" smtClean="0">
                <a:solidFill>
                  <a:schemeClr val="tx1"/>
                </a:solidFill>
                <a:latin typeface="Arial" pitchFamily="34" charset="0"/>
                <a:ea typeface="+mn-ea"/>
                <a:cs typeface="+mn-cs"/>
              </a:rPr>
              <a:t>定子硅钢片内圆上冲有均匀分布的槽口，用来安装定子绕组。</a:t>
            </a:r>
            <a:endParaRPr lang="en-US" altLang="zh-CN" sz="1200" kern="1200" dirty="0" smtClean="0">
              <a:solidFill>
                <a:schemeClr val="tx1"/>
              </a:solidFill>
              <a:latin typeface="Arial" pitchFamily="34" charset="0"/>
              <a:ea typeface="+mn-ea"/>
              <a:cs typeface="+mn-cs"/>
            </a:endParaRPr>
          </a:p>
          <a:p>
            <a:r>
              <a:rPr lang="en-US" altLang="zh-CN" sz="1200" kern="1200" dirty="0" smtClean="0">
                <a:solidFill>
                  <a:schemeClr val="tx1"/>
                </a:solidFill>
                <a:latin typeface="Arial" pitchFamily="34" charset="0"/>
                <a:ea typeface="+mn-ea"/>
                <a:cs typeface="+mn-cs"/>
              </a:rPr>
              <a:t>2.</a:t>
            </a:r>
            <a:r>
              <a:rPr lang="zh-CN" altLang="zh-CN" sz="1200" kern="1200" dirty="0" smtClean="0">
                <a:solidFill>
                  <a:schemeClr val="tx1"/>
                </a:solidFill>
                <a:latin typeface="Arial" pitchFamily="34" charset="0"/>
                <a:ea typeface="+mn-ea"/>
                <a:cs typeface="+mn-cs"/>
              </a:rPr>
              <a:t>绕组</a:t>
            </a:r>
          </a:p>
          <a:p>
            <a:r>
              <a:rPr lang="zh-CN" altLang="zh-CN" sz="1200" kern="1200" dirty="0" smtClean="0">
                <a:solidFill>
                  <a:schemeClr val="tx1"/>
                </a:solidFill>
                <a:latin typeface="Arial" pitchFamily="34" charset="0"/>
                <a:ea typeface="+mn-ea"/>
                <a:cs typeface="+mn-cs"/>
              </a:rPr>
              <a:t>绕组嵌装在定子铁心槽内，是电动机的电路部分，其作用是通入三相电流产生旋转磁场。定子绕组的三个首端为</a:t>
            </a:r>
            <a:r>
              <a:rPr lang="en-US" altLang="zh-CN" sz="1200" kern="1200" dirty="0" smtClean="0">
                <a:solidFill>
                  <a:schemeClr val="tx1"/>
                </a:solidFill>
                <a:latin typeface="Arial" pitchFamily="34" charset="0"/>
                <a:ea typeface="+mn-ea"/>
                <a:cs typeface="+mn-cs"/>
              </a:rPr>
              <a:t>U1</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V1</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W1</a:t>
            </a:r>
            <a:r>
              <a:rPr lang="zh-CN" altLang="zh-CN" sz="1200" kern="1200" dirty="0" smtClean="0">
                <a:solidFill>
                  <a:schemeClr val="tx1"/>
                </a:solidFill>
                <a:latin typeface="Arial" pitchFamily="34" charset="0"/>
                <a:ea typeface="+mn-ea"/>
                <a:cs typeface="+mn-cs"/>
              </a:rPr>
              <a:t>，末端为</a:t>
            </a:r>
            <a:r>
              <a:rPr lang="en-US" altLang="zh-CN" sz="1200" kern="1200" dirty="0" smtClean="0">
                <a:solidFill>
                  <a:schemeClr val="tx1"/>
                </a:solidFill>
                <a:latin typeface="Arial" pitchFamily="34" charset="0"/>
                <a:ea typeface="+mn-ea"/>
                <a:cs typeface="+mn-cs"/>
              </a:rPr>
              <a:t>U2</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V2</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W2</a:t>
            </a:r>
            <a:r>
              <a:rPr lang="zh-CN" altLang="zh-CN" sz="1200" kern="1200" dirty="0" smtClean="0">
                <a:solidFill>
                  <a:schemeClr val="tx1"/>
                </a:solidFill>
                <a:latin typeface="Arial" pitchFamily="34" charset="0"/>
                <a:ea typeface="+mn-ea"/>
                <a:cs typeface="+mn-cs"/>
              </a:rPr>
              <a:t>，都由机座上的接线盒引出。</a:t>
            </a:r>
          </a:p>
          <a:p>
            <a:r>
              <a:rPr lang="en-US" altLang="zh-CN" sz="1200" kern="1200" dirty="0" smtClean="0">
                <a:solidFill>
                  <a:schemeClr val="tx1"/>
                </a:solidFill>
                <a:latin typeface="Arial" pitchFamily="34" charset="0"/>
                <a:ea typeface="+mn-ea"/>
                <a:cs typeface="+mn-cs"/>
              </a:rPr>
              <a:t>3.</a:t>
            </a:r>
            <a:r>
              <a:rPr lang="zh-CN" altLang="zh-CN" sz="1200" kern="1200" dirty="0" smtClean="0">
                <a:solidFill>
                  <a:schemeClr val="tx1"/>
                </a:solidFill>
                <a:latin typeface="Arial" pitchFamily="34" charset="0"/>
                <a:ea typeface="+mn-ea"/>
                <a:cs typeface="+mn-cs"/>
              </a:rPr>
              <a:t>机座</a:t>
            </a:r>
          </a:p>
          <a:p>
            <a:r>
              <a:rPr lang="zh-CN" altLang="zh-CN" sz="1200" kern="1200" dirty="0" smtClean="0">
                <a:solidFill>
                  <a:schemeClr val="tx1"/>
                </a:solidFill>
                <a:latin typeface="Arial" pitchFamily="34" charset="0"/>
                <a:ea typeface="+mn-ea"/>
                <a:cs typeface="+mn-cs"/>
              </a:rPr>
              <a:t>机座是用来固定整个电动机的，通常是用铸铁或钢板焊接而成。</a:t>
            </a:r>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28</a:t>
            </a:fld>
            <a:endParaRPr lang="en-US" dirty="0">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smtClean="0">
                <a:solidFill>
                  <a:schemeClr val="tx1"/>
                </a:solidFill>
                <a:latin typeface="Arial" pitchFamily="34" charset="0"/>
                <a:ea typeface="+mn-ea"/>
                <a:cs typeface="+mn-cs"/>
              </a:rPr>
              <a:t>1.</a:t>
            </a:r>
            <a:r>
              <a:rPr lang="zh-CN" altLang="zh-CN" sz="1200" kern="1200" dirty="0" smtClean="0">
                <a:solidFill>
                  <a:schemeClr val="tx1"/>
                </a:solidFill>
                <a:latin typeface="Arial" pitchFamily="34" charset="0"/>
                <a:ea typeface="+mn-ea"/>
                <a:cs typeface="+mn-cs"/>
              </a:rPr>
              <a:t>定子铁心</a:t>
            </a:r>
          </a:p>
          <a:p>
            <a:r>
              <a:rPr lang="zh-CN" altLang="zh-CN" sz="1200" kern="1200" dirty="0" smtClean="0">
                <a:solidFill>
                  <a:schemeClr val="tx1"/>
                </a:solidFill>
                <a:latin typeface="Arial" pitchFamily="34" charset="0"/>
                <a:ea typeface="+mn-ea"/>
                <a:cs typeface="+mn-cs"/>
              </a:rPr>
              <a:t>由</a:t>
            </a:r>
            <a:r>
              <a:rPr lang="en-US" altLang="zh-CN" sz="1200" kern="1200" dirty="0" smtClean="0">
                <a:solidFill>
                  <a:schemeClr val="tx1"/>
                </a:solidFill>
                <a:latin typeface="Arial" pitchFamily="34" charset="0"/>
                <a:ea typeface="+mn-ea"/>
                <a:cs typeface="+mn-cs"/>
              </a:rPr>
              <a:t>0.5mm</a:t>
            </a:r>
            <a:r>
              <a:rPr lang="zh-CN" altLang="zh-CN" sz="1200" kern="1200" dirty="0" smtClean="0">
                <a:solidFill>
                  <a:schemeClr val="tx1"/>
                </a:solidFill>
                <a:latin typeface="Arial" pitchFamily="34" charset="0"/>
                <a:ea typeface="+mn-ea"/>
                <a:cs typeface="+mn-cs"/>
              </a:rPr>
              <a:t>厚的硅钢片叠制而成。硅钢片之间相互绝缘，可以减少由于交变磁通而引起的涡流损耗。</a:t>
            </a:r>
          </a:p>
          <a:p>
            <a:r>
              <a:rPr lang="zh-CN" altLang="zh-CN" sz="1200" kern="1200" dirty="0" smtClean="0">
                <a:solidFill>
                  <a:schemeClr val="tx1"/>
                </a:solidFill>
                <a:latin typeface="Arial" pitchFamily="34" charset="0"/>
                <a:ea typeface="+mn-ea"/>
                <a:cs typeface="+mn-cs"/>
              </a:rPr>
              <a:t>定子硅钢片内圆上冲有均匀分布的槽口，用来安装定子绕组。</a:t>
            </a:r>
            <a:endParaRPr lang="en-US" altLang="zh-CN" sz="1200" kern="1200" dirty="0" smtClean="0">
              <a:solidFill>
                <a:schemeClr val="tx1"/>
              </a:solidFill>
              <a:latin typeface="Arial" pitchFamily="34" charset="0"/>
              <a:ea typeface="+mn-ea"/>
              <a:cs typeface="+mn-cs"/>
            </a:endParaRPr>
          </a:p>
          <a:p>
            <a:r>
              <a:rPr lang="en-US" altLang="zh-CN" sz="1200" kern="1200" dirty="0" smtClean="0">
                <a:solidFill>
                  <a:schemeClr val="tx1"/>
                </a:solidFill>
                <a:latin typeface="Arial" pitchFamily="34" charset="0"/>
                <a:ea typeface="+mn-ea"/>
                <a:cs typeface="+mn-cs"/>
              </a:rPr>
              <a:t>2.</a:t>
            </a:r>
            <a:r>
              <a:rPr lang="zh-CN" altLang="zh-CN" sz="1200" kern="1200" dirty="0" smtClean="0">
                <a:solidFill>
                  <a:schemeClr val="tx1"/>
                </a:solidFill>
                <a:latin typeface="Arial" pitchFamily="34" charset="0"/>
                <a:ea typeface="+mn-ea"/>
                <a:cs typeface="+mn-cs"/>
              </a:rPr>
              <a:t>绕组</a:t>
            </a:r>
          </a:p>
          <a:p>
            <a:r>
              <a:rPr lang="zh-CN" altLang="zh-CN" sz="1200" kern="1200" dirty="0" smtClean="0">
                <a:solidFill>
                  <a:schemeClr val="tx1"/>
                </a:solidFill>
                <a:latin typeface="Arial" pitchFamily="34" charset="0"/>
                <a:ea typeface="+mn-ea"/>
                <a:cs typeface="+mn-cs"/>
              </a:rPr>
              <a:t>绕组嵌装在定子铁心槽内，是电动机的电路部分，其作用是通入三相电流产生旋转磁场。定子绕组的三个首端为</a:t>
            </a:r>
            <a:r>
              <a:rPr lang="en-US" altLang="zh-CN" sz="1200" kern="1200" dirty="0" smtClean="0">
                <a:solidFill>
                  <a:schemeClr val="tx1"/>
                </a:solidFill>
                <a:latin typeface="Arial" pitchFamily="34" charset="0"/>
                <a:ea typeface="+mn-ea"/>
                <a:cs typeface="+mn-cs"/>
              </a:rPr>
              <a:t>U1</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V1</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W1</a:t>
            </a:r>
            <a:r>
              <a:rPr lang="zh-CN" altLang="zh-CN" sz="1200" kern="1200" dirty="0" smtClean="0">
                <a:solidFill>
                  <a:schemeClr val="tx1"/>
                </a:solidFill>
                <a:latin typeface="Arial" pitchFamily="34" charset="0"/>
                <a:ea typeface="+mn-ea"/>
                <a:cs typeface="+mn-cs"/>
              </a:rPr>
              <a:t>，末端为</a:t>
            </a:r>
            <a:r>
              <a:rPr lang="en-US" altLang="zh-CN" sz="1200" kern="1200" dirty="0" smtClean="0">
                <a:solidFill>
                  <a:schemeClr val="tx1"/>
                </a:solidFill>
                <a:latin typeface="Arial" pitchFamily="34" charset="0"/>
                <a:ea typeface="+mn-ea"/>
                <a:cs typeface="+mn-cs"/>
              </a:rPr>
              <a:t>U2</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V2</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W2</a:t>
            </a:r>
            <a:r>
              <a:rPr lang="zh-CN" altLang="zh-CN" sz="1200" kern="1200" dirty="0" smtClean="0">
                <a:solidFill>
                  <a:schemeClr val="tx1"/>
                </a:solidFill>
                <a:latin typeface="Arial" pitchFamily="34" charset="0"/>
                <a:ea typeface="+mn-ea"/>
                <a:cs typeface="+mn-cs"/>
              </a:rPr>
              <a:t>，都由机座上的接线盒引出。</a:t>
            </a:r>
          </a:p>
          <a:p>
            <a:r>
              <a:rPr lang="en-US" altLang="zh-CN" sz="1200" kern="1200" dirty="0" smtClean="0">
                <a:solidFill>
                  <a:schemeClr val="tx1"/>
                </a:solidFill>
                <a:latin typeface="Arial" pitchFamily="34" charset="0"/>
                <a:ea typeface="+mn-ea"/>
                <a:cs typeface="+mn-cs"/>
              </a:rPr>
              <a:t>3.</a:t>
            </a:r>
            <a:r>
              <a:rPr lang="zh-CN" altLang="zh-CN" sz="1200" kern="1200" dirty="0" smtClean="0">
                <a:solidFill>
                  <a:schemeClr val="tx1"/>
                </a:solidFill>
                <a:latin typeface="Arial" pitchFamily="34" charset="0"/>
                <a:ea typeface="+mn-ea"/>
                <a:cs typeface="+mn-cs"/>
              </a:rPr>
              <a:t>机座</a:t>
            </a:r>
          </a:p>
          <a:p>
            <a:r>
              <a:rPr lang="zh-CN" altLang="zh-CN" sz="1200" kern="1200" dirty="0" smtClean="0">
                <a:solidFill>
                  <a:schemeClr val="tx1"/>
                </a:solidFill>
                <a:latin typeface="Arial" pitchFamily="34" charset="0"/>
                <a:ea typeface="+mn-ea"/>
                <a:cs typeface="+mn-cs"/>
              </a:rPr>
              <a:t>机座是用来固定整个电动机的，通常是用铸铁或钢板焊接而成。</a:t>
            </a:r>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29</a:t>
            </a:fld>
            <a:endParaRPr lang="en-US" dirty="0">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smtClean="0">
                <a:solidFill>
                  <a:schemeClr val="tx1"/>
                </a:solidFill>
                <a:latin typeface="Arial" pitchFamily="34" charset="0"/>
                <a:ea typeface="+mn-ea"/>
                <a:cs typeface="+mn-cs"/>
              </a:rPr>
              <a:t>1.</a:t>
            </a:r>
            <a:r>
              <a:rPr lang="zh-CN" altLang="zh-CN" sz="1200" kern="1200" dirty="0" smtClean="0">
                <a:solidFill>
                  <a:schemeClr val="tx1"/>
                </a:solidFill>
                <a:latin typeface="Arial" pitchFamily="34" charset="0"/>
                <a:ea typeface="+mn-ea"/>
                <a:cs typeface="+mn-cs"/>
              </a:rPr>
              <a:t>定子铁心</a:t>
            </a:r>
          </a:p>
          <a:p>
            <a:r>
              <a:rPr lang="zh-CN" altLang="zh-CN" sz="1200" kern="1200" dirty="0" smtClean="0">
                <a:solidFill>
                  <a:schemeClr val="tx1"/>
                </a:solidFill>
                <a:latin typeface="Arial" pitchFamily="34" charset="0"/>
                <a:ea typeface="+mn-ea"/>
                <a:cs typeface="+mn-cs"/>
              </a:rPr>
              <a:t>由</a:t>
            </a:r>
            <a:r>
              <a:rPr lang="en-US" altLang="zh-CN" sz="1200" kern="1200" dirty="0" smtClean="0">
                <a:solidFill>
                  <a:schemeClr val="tx1"/>
                </a:solidFill>
                <a:latin typeface="Arial" pitchFamily="34" charset="0"/>
                <a:ea typeface="+mn-ea"/>
                <a:cs typeface="+mn-cs"/>
              </a:rPr>
              <a:t>0.5mm</a:t>
            </a:r>
            <a:r>
              <a:rPr lang="zh-CN" altLang="zh-CN" sz="1200" kern="1200" dirty="0" smtClean="0">
                <a:solidFill>
                  <a:schemeClr val="tx1"/>
                </a:solidFill>
                <a:latin typeface="Arial" pitchFamily="34" charset="0"/>
                <a:ea typeface="+mn-ea"/>
                <a:cs typeface="+mn-cs"/>
              </a:rPr>
              <a:t>厚的硅钢片叠制而成。硅钢片之间相互绝缘，可以减少由于交变磁通而引起的涡流损耗。</a:t>
            </a:r>
          </a:p>
          <a:p>
            <a:r>
              <a:rPr lang="zh-CN" altLang="zh-CN" sz="1200" kern="1200" dirty="0" smtClean="0">
                <a:solidFill>
                  <a:schemeClr val="tx1"/>
                </a:solidFill>
                <a:latin typeface="Arial" pitchFamily="34" charset="0"/>
                <a:ea typeface="+mn-ea"/>
                <a:cs typeface="+mn-cs"/>
              </a:rPr>
              <a:t>定子硅钢片内圆上冲有均匀分布的槽口，用来安装定子绕组。</a:t>
            </a:r>
            <a:endParaRPr lang="en-US" altLang="zh-CN" sz="1200" kern="1200" dirty="0" smtClean="0">
              <a:solidFill>
                <a:schemeClr val="tx1"/>
              </a:solidFill>
              <a:latin typeface="Arial" pitchFamily="34" charset="0"/>
              <a:ea typeface="+mn-ea"/>
              <a:cs typeface="+mn-cs"/>
            </a:endParaRPr>
          </a:p>
          <a:p>
            <a:r>
              <a:rPr lang="en-US" altLang="zh-CN" sz="1200" kern="1200" dirty="0" smtClean="0">
                <a:solidFill>
                  <a:schemeClr val="tx1"/>
                </a:solidFill>
                <a:latin typeface="Arial" pitchFamily="34" charset="0"/>
                <a:ea typeface="+mn-ea"/>
                <a:cs typeface="+mn-cs"/>
              </a:rPr>
              <a:t>2.</a:t>
            </a:r>
            <a:r>
              <a:rPr lang="zh-CN" altLang="zh-CN" sz="1200" kern="1200" dirty="0" smtClean="0">
                <a:solidFill>
                  <a:schemeClr val="tx1"/>
                </a:solidFill>
                <a:latin typeface="Arial" pitchFamily="34" charset="0"/>
                <a:ea typeface="+mn-ea"/>
                <a:cs typeface="+mn-cs"/>
              </a:rPr>
              <a:t>绕组</a:t>
            </a:r>
          </a:p>
          <a:p>
            <a:r>
              <a:rPr lang="zh-CN" altLang="zh-CN" sz="1200" kern="1200" dirty="0" smtClean="0">
                <a:solidFill>
                  <a:schemeClr val="tx1"/>
                </a:solidFill>
                <a:latin typeface="Arial" pitchFamily="34" charset="0"/>
                <a:ea typeface="+mn-ea"/>
                <a:cs typeface="+mn-cs"/>
              </a:rPr>
              <a:t>绕组嵌装在定子铁心槽内，是电动机的电路部分，其作用是通入三相电流产生旋转磁场。定子绕组的三个首端为</a:t>
            </a:r>
            <a:r>
              <a:rPr lang="en-US" altLang="zh-CN" sz="1200" kern="1200" dirty="0" smtClean="0">
                <a:solidFill>
                  <a:schemeClr val="tx1"/>
                </a:solidFill>
                <a:latin typeface="Arial" pitchFamily="34" charset="0"/>
                <a:ea typeface="+mn-ea"/>
                <a:cs typeface="+mn-cs"/>
              </a:rPr>
              <a:t>U1</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V1</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W1</a:t>
            </a:r>
            <a:r>
              <a:rPr lang="zh-CN" altLang="zh-CN" sz="1200" kern="1200" dirty="0" smtClean="0">
                <a:solidFill>
                  <a:schemeClr val="tx1"/>
                </a:solidFill>
                <a:latin typeface="Arial" pitchFamily="34" charset="0"/>
                <a:ea typeface="+mn-ea"/>
                <a:cs typeface="+mn-cs"/>
              </a:rPr>
              <a:t>，末端为</a:t>
            </a:r>
            <a:r>
              <a:rPr lang="en-US" altLang="zh-CN" sz="1200" kern="1200" dirty="0" smtClean="0">
                <a:solidFill>
                  <a:schemeClr val="tx1"/>
                </a:solidFill>
                <a:latin typeface="Arial" pitchFamily="34" charset="0"/>
                <a:ea typeface="+mn-ea"/>
                <a:cs typeface="+mn-cs"/>
              </a:rPr>
              <a:t>U2</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V2</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W2</a:t>
            </a:r>
            <a:r>
              <a:rPr lang="zh-CN" altLang="zh-CN" sz="1200" kern="1200" dirty="0" smtClean="0">
                <a:solidFill>
                  <a:schemeClr val="tx1"/>
                </a:solidFill>
                <a:latin typeface="Arial" pitchFamily="34" charset="0"/>
                <a:ea typeface="+mn-ea"/>
                <a:cs typeface="+mn-cs"/>
              </a:rPr>
              <a:t>，都由机座上的接线盒引出。</a:t>
            </a:r>
          </a:p>
          <a:p>
            <a:r>
              <a:rPr lang="en-US" altLang="zh-CN" sz="1200" kern="1200" dirty="0" smtClean="0">
                <a:solidFill>
                  <a:schemeClr val="tx1"/>
                </a:solidFill>
                <a:latin typeface="Arial" pitchFamily="34" charset="0"/>
                <a:ea typeface="+mn-ea"/>
                <a:cs typeface="+mn-cs"/>
              </a:rPr>
              <a:t>3.</a:t>
            </a:r>
            <a:r>
              <a:rPr lang="zh-CN" altLang="zh-CN" sz="1200" kern="1200" dirty="0" smtClean="0">
                <a:solidFill>
                  <a:schemeClr val="tx1"/>
                </a:solidFill>
                <a:latin typeface="Arial" pitchFamily="34" charset="0"/>
                <a:ea typeface="+mn-ea"/>
                <a:cs typeface="+mn-cs"/>
              </a:rPr>
              <a:t>机座</a:t>
            </a:r>
          </a:p>
          <a:p>
            <a:r>
              <a:rPr lang="zh-CN" altLang="zh-CN" sz="1200" kern="1200" dirty="0" smtClean="0">
                <a:solidFill>
                  <a:schemeClr val="tx1"/>
                </a:solidFill>
                <a:latin typeface="Arial" pitchFamily="34" charset="0"/>
                <a:ea typeface="+mn-ea"/>
                <a:cs typeface="+mn-cs"/>
              </a:rPr>
              <a:t>机座是用来固定整个电动机的，通常是用铸铁或钢板焊接而成。</a:t>
            </a:r>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30</a:t>
            </a:fld>
            <a:endParaRPr lang="en-US" dirty="0">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zh-CN" sz="1200" kern="1200" dirty="0" smtClean="0">
                <a:solidFill>
                  <a:schemeClr val="tx1"/>
                </a:solidFill>
                <a:latin typeface="Arial" pitchFamily="34" charset="0"/>
                <a:ea typeface="+mn-ea"/>
                <a:cs typeface="+mn-cs"/>
              </a:rPr>
              <a:t>笼型电动机和绕线电动机的区别就是转子。绕线转子如图</a:t>
            </a:r>
            <a:r>
              <a:rPr lang="en-US" altLang="zh-CN" sz="1200" kern="1200" dirty="0" smtClean="0">
                <a:solidFill>
                  <a:schemeClr val="tx1"/>
                </a:solidFill>
                <a:latin typeface="Arial" pitchFamily="34" charset="0"/>
                <a:ea typeface="+mn-ea"/>
                <a:cs typeface="+mn-cs"/>
              </a:rPr>
              <a:t>5-4</a:t>
            </a:r>
            <a:r>
              <a:rPr lang="zh-CN" altLang="zh-CN" sz="1200" kern="1200" dirty="0" smtClean="0">
                <a:solidFill>
                  <a:schemeClr val="tx1"/>
                </a:solidFill>
                <a:latin typeface="Arial" pitchFamily="34" charset="0"/>
                <a:ea typeface="+mn-ea"/>
                <a:cs typeface="+mn-cs"/>
              </a:rPr>
              <a:t>所示，转子绕组是用导线绕制而成。分三相绕制，作星形连接，三个首端通过滑环引出，与外加变阻器连接。</a:t>
            </a:r>
          </a:p>
          <a:p>
            <a:r>
              <a:rPr lang="zh-CN" altLang="zh-CN" sz="1200" kern="1200" dirty="0" smtClean="0">
                <a:solidFill>
                  <a:schemeClr val="tx1"/>
                </a:solidFill>
                <a:latin typeface="Arial" pitchFamily="34" charset="0"/>
                <a:ea typeface="+mn-ea"/>
                <a:cs typeface="+mn-cs"/>
              </a:rPr>
              <a:t>改变变阻器的电阻值，可以调节电动机机械特性的硬度，用来调速、提高起动转矩等。</a:t>
            </a:r>
          </a:p>
          <a:p>
            <a:r>
              <a:rPr lang="zh-CN" altLang="zh-CN" sz="1200" kern="1200" dirty="0" smtClean="0">
                <a:solidFill>
                  <a:schemeClr val="tx1"/>
                </a:solidFill>
                <a:latin typeface="Arial" pitchFamily="34" charset="0"/>
                <a:ea typeface="+mn-ea"/>
                <a:cs typeface="+mn-cs"/>
              </a:rPr>
              <a:t>绕线式电动机多用于对调速性能有特殊要求的设备中，如起重设备、卷扬机械、鼓风机和压缩机等。</a:t>
            </a:r>
          </a:p>
        </p:txBody>
      </p:sp>
      <p:sp>
        <p:nvSpPr>
          <p:cNvPr id="4" name="灯片编号占位符 3"/>
          <p:cNvSpPr>
            <a:spLocks noGrp="1"/>
          </p:cNvSpPr>
          <p:nvPr>
            <p:ph type="sldNum" sz="quarter" idx="10"/>
          </p:nvPr>
        </p:nvSpPr>
        <p:spPr/>
        <p:txBody>
          <a:bodyPr/>
          <a:lstStyle/>
          <a:p>
            <a:fld id="{C5DE16FD-1C85-4C12-B65A-702D8289E9F7}" type="slidenum">
              <a:rPr lang="en-US" smtClean="0"/>
              <a:pPr/>
              <a:t>4</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smtClean="0">
                <a:solidFill>
                  <a:schemeClr val="tx1"/>
                </a:solidFill>
                <a:latin typeface="Arial" pitchFamily="34" charset="0"/>
                <a:ea typeface="+mn-ea"/>
                <a:cs typeface="+mn-cs"/>
              </a:rPr>
              <a:t>1.</a:t>
            </a:r>
            <a:r>
              <a:rPr lang="zh-CN" altLang="zh-CN" sz="1200" kern="1200" dirty="0" smtClean="0">
                <a:solidFill>
                  <a:schemeClr val="tx1"/>
                </a:solidFill>
                <a:latin typeface="Arial" pitchFamily="34" charset="0"/>
                <a:ea typeface="+mn-ea"/>
                <a:cs typeface="+mn-cs"/>
              </a:rPr>
              <a:t>定子铁心</a:t>
            </a:r>
          </a:p>
          <a:p>
            <a:r>
              <a:rPr lang="zh-CN" altLang="zh-CN" sz="1200" kern="1200" dirty="0" smtClean="0">
                <a:solidFill>
                  <a:schemeClr val="tx1"/>
                </a:solidFill>
                <a:latin typeface="Arial" pitchFamily="34" charset="0"/>
                <a:ea typeface="+mn-ea"/>
                <a:cs typeface="+mn-cs"/>
              </a:rPr>
              <a:t>由</a:t>
            </a:r>
            <a:r>
              <a:rPr lang="en-US" altLang="zh-CN" sz="1200" kern="1200" dirty="0" smtClean="0">
                <a:solidFill>
                  <a:schemeClr val="tx1"/>
                </a:solidFill>
                <a:latin typeface="Arial" pitchFamily="34" charset="0"/>
                <a:ea typeface="+mn-ea"/>
                <a:cs typeface="+mn-cs"/>
              </a:rPr>
              <a:t>0.5mm</a:t>
            </a:r>
            <a:r>
              <a:rPr lang="zh-CN" altLang="zh-CN" sz="1200" kern="1200" dirty="0" smtClean="0">
                <a:solidFill>
                  <a:schemeClr val="tx1"/>
                </a:solidFill>
                <a:latin typeface="Arial" pitchFamily="34" charset="0"/>
                <a:ea typeface="+mn-ea"/>
                <a:cs typeface="+mn-cs"/>
              </a:rPr>
              <a:t>厚的硅钢片叠制而成。硅钢片之间相互绝缘，可以减少由于交变磁通而引起的涡流损耗。</a:t>
            </a:r>
          </a:p>
          <a:p>
            <a:r>
              <a:rPr lang="zh-CN" altLang="zh-CN" sz="1200" kern="1200" dirty="0" smtClean="0">
                <a:solidFill>
                  <a:schemeClr val="tx1"/>
                </a:solidFill>
                <a:latin typeface="Arial" pitchFamily="34" charset="0"/>
                <a:ea typeface="+mn-ea"/>
                <a:cs typeface="+mn-cs"/>
              </a:rPr>
              <a:t>定子硅钢片内圆上冲有均匀分布的槽口，用来安装定子绕组。</a:t>
            </a:r>
            <a:endParaRPr lang="en-US" altLang="zh-CN" sz="1200" kern="1200" dirty="0" smtClean="0">
              <a:solidFill>
                <a:schemeClr val="tx1"/>
              </a:solidFill>
              <a:latin typeface="Arial" pitchFamily="34" charset="0"/>
              <a:ea typeface="+mn-ea"/>
              <a:cs typeface="+mn-cs"/>
            </a:endParaRPr>
          </a:p>
          <a:p>
            <a:r>
              <a:rPr lang="en-US" altLang="zh-CN" sz="1200" kern="1200" dirty="0" smtClean="0">
                <a:solidFill>
                  <a:schemeClr val="tx1"/>
                </a:solidFill>
                <a:latin typeface="Arial" pitchFamily="34" charset="0"/>
                <a:ea typeface="+mn-ea"/>
                <a:cs typeface="+mn-cs"/>
              </a:rPr>
              <a:t>2.</a:t>
            </a:r>
            <a:r>
              <a:rPr lang="zh-CN" altLang="zh-CN" sz="1200" kern="1200" dirty="0" smtClean="0">
                <a:solidFill>
                  <a:schemeClr val="tx1"/>
                </a:solidFill>
                <a:latin typeface="Arial" pitchFamily="34" charset="0"/>
                <a:ea typeface="+mn-ea"/>
                <a:cs typeface="+mn-cs"/>
              </a:rPr>
              <a:t>绕组</a:t>
            </a:r>
          </a:p>
          <a:p>
            <a:r>
              <a:rPr lang="zh-CN" altLang="zh-CN" sz="1200" kern="1200" dirty="0" smtClean="0">
                <a:solidFill>
                  <a:schemeClr val="tx1"/>
                </a:solidFill>
                <a:latin typeface="Arial" pitchFamily="34" charset="0"/>
                <a:ea typeface="+mn-ea"/>
                <a:cs typeface="+mn-cs"/>
              </a:rPr>
              <a:t>绕组嵌装在定子铁心槽内，是电动机的电路部分，其作用是通入三相电流产生旋转磁场。定子绕组的三个首端为</a:t>
            </a:r>
            <a:r>
              <a:rPr lang="en-US" altLang="zh-CN" sz="1200" kern="1200" dirty="0" smtClean="0">
                <a:solidFill>
                  <a:schemeClr val="tx1"/>
                </a:solidFill>
                <a:latin typeface="Arial" pitchFamily="34" charset="0"/>
                <a:ea typeface="+mn-ea"/>
                <a:cs typeface="+mn-cs"/>
              </a:rPr>
              <a:t>U1</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V1</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W1</a:t>
            </a:r>
            <a:r>
              <a:rPr lang="zh-CN" altLang="zh-CN" sz="1200" kern="1200" dirty="0" smtClean="0">
                <a:solidFill>
                  <a:schemeClr val="tx1"/>
                </a:solidFill>
                <a:latin typeface="Arial" pitchFamily="34" charset="0"/>
                <a:ea typeface="+mn-ea"/>
                <a:cs typeface="+mn-cs"/>
              </a:rPr>
              <a:t>，末端为</a:t>
            </a:r>
            <a:r>
              <a:rPr lang="en-US" altLang="zh-CN" sz="1200" kern="1200" dirty="0" smtClean="0">
                <a:solidFill>
                  <a:schemeClr val="tx1"/>
                </a:solidFill>
                <a:latin typeface="Arial" pitchFamily="34" charset="0"/>
                <a:ea typeface="+mn-ea"/>
                <a:cs typeface="+mn-cs"/>
              </a:rPr>
              <a:t>U2</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V2</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W2</a:t>
            </a:r>
            <a:r>
              <a:rPr lang="zh-CN" altLang="zh-CN" sz="1200" kern="1200" dirty="0" smtClean="0">
                <a:solidFill>
                  <a:schemeClr val="tx1"/>
                </a:solidFill>
                <a:latin typeface="Arial" pitchFamily="34" charset="0"/>
                <a:ea typeface="+mn-ea"/>
                <a:cs typeface="+mn-cs"/>
              </a:rPr>
              <a:t>，都由机座上的接线盒引出。</a:t>
            </a:r>
          </a:p>
          <a:p>
            <a:r>
              <a:rPr lang="en-US" altLang="zh-CN" sz="1200" kern="1200" dirty="0" smtClean="0">
                <a:solidFill>
                  <a:schemeClr val="tx1"/>
                </a:solidFill>
                <a:latin typeface="Arial" pitchFamily="34" charset="0"/>
                <a:ea typeface="+mn-ea"/>
                <a:cs typeface="+mn-cs"/>
              </a:rPr>
              <a:t>3.</a:t>
            </a:r>
            <a:r>
              <a:rPr lang="zh-CN" altLang="zh-CN" sz="1200" kern="1200" dirty="0" smtClean="0">
                <a:solidFill>
                  <a:schemeClr val="tx1"/>
                </a:solidFill>
                <a:latin typeface="Arial" pitchFamily="34" charset="0"/>
                <a:ea typeface="+mn-ea"/>
                <a:cs typeface="+mn-cs"/>
              </a:rPr>
              <a:t>机座</a:t>
            </a:r>
          </a:p>
          <a:p>
            <a:r>
              <a:rPr lang="zh-CN" altLang="zh-CN" sz="1200" kern="1200" dirty="0" smtClean="0">
                <a:solidFill>
                  <a:schemeClr val="tx1"/>
                </a:solidFill>
                <a:latin typeface="Arial" pitchFamily="34" charset="0"/>
                <a:ea typeface="+mn-ea"/>
                <a:cs typeface="+mn-cs"/>
              </a:rPr>
              <a:t>机座是用来固定整个电动机的，通常是用铸铁或钢板焊接而成。</a:t>
            </a:r>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31</a:t>
            </a:fld>
            <a:endParaRPr lang="en-US" dirty="0">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smtClean="0">
                <a:solidFill>
                  <a:schemeClr val="tx1"/>
                </a:solidFill>
                <a:latin typeface="Arial" pitchFamily="34" charset="0"/>
                <a:ea typeface="+mn-ea"/>
                <a:cs typeface="+mn-cs"/>
              </a:rPr>
              <a:t>1.</a:t>
            </a:r>
            <a:r>
              <a:rPr lang="zh-CN" altLang="zh-CN" sz="1200" kern="1200" dirty="0" smtClean="0">
                <a:solidFill>
                  <a:schemeClr val="tx1"/>
                </a:solidFill>
                <a:latin typeface="Arial" pitchFamily="34" charset="0"/>
                <a:ea typeface="+mn-ea"/>
                <a:cs typeface="+mn-cs"/>
              </a:rPr>
              <a:t>定子铁心</a:t>
            </a:r>
          </a:p>
          <a:p>
            <a:r>
              <a:rPr lang="zh-CN" altLang="zh-CN" sz="1200" kern="1200" dirty="0" smtClean="0">
                <a:solidFill>
                  <a:schemeClr val="tx1"/>
                </a:solidFill>
                <a:latin typeface="Arial" pitchFamily="34" charset="0"/>
                <a:ea typeface="+mn-ea"/>
                <a:cs typeface="+mn-cs"/>
              </a:rPr>
              <a:t>由</a:t>
            </a:r>
            <a:r>
              <a:rPr lang="en-US" altLang="zh-CN" sz="1200" kern="1200" dirty="0" smtClean="0">
                <a:solidFill>
                  <a:schemeClr val="tx1"/>
                </a:solidFill>
                <a:latin typeface="Arial" pitchFamily="34" charset="0"/>
                <a:ea typeface="+mn-ea"/>
                <a:cs typeface="+mn-cs"/>
              </a:rPr>
              <a:t>0.5mm</a:t>
            </a:r>
            <a:r>
              <a:rPr lang="zh-CN" altLang="zh-CN" sz="1200" kern="1200" dirty="0" smtClean="0">
                <a:solidFill>
                  <a:schemeClr val="tx1"/>
                </a:solidFill>
                <a:latin typeface="Arial" pitchFamily="34" charset="0"/>
                <a:ea typeface="+mn-ea"/>
                <a:cs typeface="+mn-cs"/>
              </a:rPr>
              <a:t>厚的硅钢片叠制而成。硅钢片之间相互绝缘，可以减少由于交变磁通而引起的涡流损耗。</a:t>
            </a:r>
          </a:p>
          <a:p>
            <a:r>
              <a:rPr lang="zh-CN" altLang="zh-CN" sz="1200" kern="1200" dirty="0" smtClean="0">
                <a:solidFill>
                  <a:schemeClr val="tx1"/>
                </a:solidFill>
                <a:latin typeface="Arial" pitchFamily="34" charset="0"/>
                <a:ea typeface="+mn-ea"/>
                <a:cs typeface="+mn-cs"/>
              </a:rPr>
              <a:t>定子硅钢片内圆上冲有均匀分布的槽口，用来安装定子绕组。</a:t>
            </a:r>
            <a:endParaRPr lang="en-US" altLang="zh-CN" sz="1200" kern="1200" dirty="0" smtClean="0">
              <a:solidFill>
                <a:schemeClr val="tx1"/>
              </a:solidFill>
              <a:latin typeface="Arial" pitchFamily="34" charset="0"/>
              <a:ea typeface="+mn-ea"/>
              <a:cs typeface="+mn-cs"/>
            </a:endParaRPr>
          </a:p>
          <a:p>
            <a:r>
              <a:rPr lang="en-US" altLang="zh-CN" sz="1200" kern="1200" dirty="0" smtClean="0">
                <a:solidFill>
                  <a:schemeClr val="tx1"/>
                </a:solidFill>
                <a:latin typeface="Arial" pitchFamily="34" charset="0"/>
                <a:ea typeface="+mn-ea"/>
                <a:cs typeface="+mn-cs"/>
              </a:rPr>
              <a:t>2.</a:t>
            </a:r>
            <a:r>
              <a:rPr lang="zh-CN" altLang="zh-CN" sz="1200" kern="1200" dirty="0" smtClean="0">
                <a:solidFill>
                  <a:schemeClr val="tx1"/>
                </a:solidFill>
                <a:latin typeface="Arial" pitchFamily="34" charset="0"/>
                <a:ea typeface="+mn-ea"/>
                <a:cs typeface="+mn-cs"/>
              </a:rPr>
              <a:t>绕组</a:t>
            </a:r>
          </a:p>
          <a:p>
            <a:r>
              <a:rPr lang="zh-CN" altLang="zh-CN" sz="1200" kern="1200" dirty="0" smtClean="0">
                <a:solidFill>
                  <a:schemeClr val="tx1"/>
                </a:solidFill>
                <a:latin typeface="Arial" pitchFamily="34" charset="0"/>
                <a:ea typeface="+mn-ea"/>
                <a:cs typeface="+mn-cs"/>
              </a:rPr>
              <a:t>绕组嵌装在定子铁心槽内，是电动机的电路部分，其作用是通入三相电流产生旋转磁场。定子绕组的三个首端为</a:t>
            </a:r>
            <a:r>
              <a:rPr lang="en-US" altLang="zh-CN" sz="1200" kern="1200" dirty="0" smtClean="0">
                <a:solidFill>
                  <a:schemeClr val="tx1"/>
                </a:solidFill>
                <a:latin typeface="Arial" pitchFamily="34" charset="0"/>
                <a:ea typeface="+mn-ea"/>
                <a:cs typeface="+mn-cs"/>
              </a:rPr>
              <a:t>U1</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V1</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W1</a:t>
            </a:r>
            <a:r>
              <a:rPr lang="zh-CN" altLang="zh-CN" sz="1200" kern="1200" dirty="0" smtClean="0">
                <a:solidFill>
                  <a:schemeClr val="tx1"/>
                </a:solidFill>
                <a:latin typeface="Arial" pitchFamily="34" charset="0"/>
                <a:ea typeface="+mn-ea"/>
                <a:cs typeface="+mn-cs"/>
              </a:rPr>
              <a:t>，末端为</a:t>
            </a:r>
            <a:r>
              <a:rPr lang="en-US" altLang="zh-CN" sz="1200" kern="1200" dirty="0" smtClean="0">
                <a:solidFill>
                  <a:schemeClr val="tx1"/>
                </a:solidFill>
                <a:latin typeface="Arial" pitchFamily="34" charset="0"/>
                <a:ea typeface="+mn-ea"/>
                <a:cs typeface="+mn-cs"/>
              </a:rPr>
              <a:t>U2</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V2</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W2</a:t>
            </a:r>
            <a:r>
              <a:rPr lang="zh-CN" altLang="zh-CN" sz="1200" kern="1200" dirty="0" smtClean="0">
                <a:solidFill>
                  <a:schemeClr val="tx1"/>
                </a:solidFill>
                <a:latin typeface="Arial" pitchFamily="34" charset="0"/>
                <a:ea typeface="+mn-ea"/>
                <a:cs typeface="+mn-cs"/>
              </a:rPr>
              <a:t>，都由机座上的接线盒引出。</a:t>
            </a:r>
          </a:p>
          <a:p>
            <a:r>
              <a:rPr lang="en-US" altLang="zh-CN" sz="1200" kern="1200" dirty="0" smtClean="0">
                <a:solidFill>
                  <a:schemeClr val="tx1"/>
                </a:solidFill>
                <a:latin typeface="Arial" pitchFamily="34" charset="0"/>
                <a:ea typeface="+mn-ea"/>
                <a:cs typeface="+mn-cs"/>
              </a:rPr>
              <a:t>3.</a:t>
            </a:r>
            <a:r>
              <a:rPr lang="zh-CN" altLang="zh-CN" sz="1200" kern="1200" dirty="0" smtClean="0">
                <a:solidFill>
                  <a:schemeClr val="tx1"/>
                </a:solidFill>
                <a:latin typeface="Arial" pitchFamily="34" charset="0"/>
                <a:ea typeface="+mn-ea"/>
                <a:cs typeface="+mn-cs"/>
              </a:rPr>
              <a:t>机座</a:t>
            </a:r>
          </a:p>
          <a:p>
            <a:r>
              <a:rPr lang="zh-CN" altLang="zh-CN" sz="1200" kern="1200" dirty="0" smtClean="0">
                <a:solidFill>
                  <a:schemeClr val="tx1"/>
                </a:solidFill>
                <a:latin typeface="Arial" pitchFamily="34" charset="0"/>
                <a:ea typeface="+mn-ea"/>
                <a:cs typeface="+mn-cs"/>
              </a:rPr>
              <a:t>机座是用来固定整个电动机的，通常是用铸铁或钢板焊接而成。</a:t>
            </a:r>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32</a:t>
            </a:fld>
            <a:endParaRPr lang="en-US" dirty="0">
              <a:solidFill>
                <a:prstClr val="black"/>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smtClean="0">
                <a:solidFill>
                  <a:schemeClr val="tx1"/>
                </a:solidFill>
                <a:latin typeface="Arial" pitchFamily="34" charset="0"/>
                <a:ea typeface="+mn-ea"/>
                <a:cs typeface="+mn-cs"/>
              </a:rPr>
              <a:t>1.</a:t>
            </a:r>
            <a:r>
              <a:rPr lang="zh-CN" altLang="zh-CN" sz="1200" kern="1200" dirty="0" smtClean="0">
                <a:solidFill>
                  <a:schemeClr val="tx1"/>
                </a:solidFill>
                <a:latin typeface="Arial" pitchFamily="34" charset="0"/>
                <a:ea typeface="+mn-ea"/>
                <a:cs typeface="+mn-cs"/>
              </a:rPr>
              <a:t>定子铁心</a:t>
            </a:r>
          </a:p>
          <a:p>
            <a:r>
              <a:rPr lang="zh-CN" altLang="zh-CN" sz="1200" kern="1200" dirty="0" smtClean="0">
                <a:solidFill>
                  <a:schemeClr val="tx1"/>
                </a:solidFill>
                <a:latin typeface="Arial" pitchFamily="34" charset="0"/>
                <a:ea typeface="+mn-ea"/>
                <a:cs typeface="+mn-cs"/>
              </a:rPr>
              <a:t>由</a:t>
            </a:r>
            <a:r>
              <a:rPr lang="en-US" altLang="zh-CN" sz="1200" kern="1200" dirty="0" smtClean="0">
                <a:solidFill>
                  <a:schemeClr val="tx1"/>
                </a:solidFill>
                <a:latin typeface="Arial" pitchFamily="34" charset="0"/>
                <a:ea typeface="+mn-ea"/>
                <a:cs typeface="+mn-cs"/>
              </a:rPr>
              <a:t>0.5mm</a:t>
            </a:r>
            <a:r>
              <a:rPr lang="zh-CN" altLang="zh-CN" sz="1200" kern="1200" dirty="0" smtClean="0">
                <a:solidFill>
                  <a:schemeClr val="tx1"/>
                </a:solidFill>
                <a:latin typeface="Arial" pitchFamily="34" charset="0"/>
                <a:ea typeface="+mn-ea"/>
                <a:cs typeface="+mn-cs"/>
              </a:rPr>
              <a:t>厚的硅钢片叠制而成。硅钢片之间相互绝缘，可以减少由于交变磁通而引起的涡流损耗。</a:t>
            </a:r>
          </a:p>
          <a:p>
            <a:r>
              <a:rPr lang="zh-CN" altLang="zh-CN" sz="1200" kern="1200" dirty="0" smtClean="0">
                <a:solidFill>
                  <a:schemeClr val="tx1"/>
                </a:solidFill>
                <a:latin typeface="Arial" pitchFamily="34" charset="0"/>
                <a:ea typeface="+mn-ea"/>
                <a:cs typeface="+mn-cs"/>
              </a:rPr>
              <a:t>定子硅钢片内圆上冲有均匀分布的槽口，用来安装定子绕组。</a:t>
            </a:r>
            <a:endParaRPr lang="en-US" altLang="zh-CN" sz="1200" kern="1200" dirty="0" smtClean="0">
              <a:solidFill>
                <a:schemeClr val="tx1"/>
              </a:solidFill>
              <a:latin typeface="Arial" pitchFamily="34" charset="0"/>
              <a:ea typeface="+mn-ea"/>
              <a:cs typeface="+mn-cs"/>
            </a:endParaRPr>
          </a:p>
          <a:p>
            <a:r>
              <a:rPr lang="en-US" altLang="zh-CN" sz="1200" kern="1200" dirty="0" smtClean="0">
                <a:solidFill>
                  <a:schemeClr val="tx1"/>
                </a:solidFill>
                <a:latin typeface="Arial" pitchFamily="34" charset="0"/>
                <a:ea typeface="+mn-ea"/>
                <a:cs typeface="+mn-cs"/>
              </a:rPr>
              <a:t>2.</a:t>
            </a:r>
            <a:r>
              <a:rPr lang="zh-CN" altLang="zh-CN" sz="1200" kern="1200" dirty="0" smtClean="0">
                <a:solidFill>
                  <a:schemeClr val="tx1"/>
                </a:solidFill>
                <a:latin typeface="Arial" pitchFamily="34" charset="0"/>
                <a:ea typeface="+mn-ea"/>
                <a:cs typeface="+mn-cs"/>
              </a:rPr>
              <a:t>绕组</a:t>
            </a:r>
          </a:p>
          <a:p>
            <a:r>
              <a:rPr lang="zh-CN" altLang="zh-CN" sz="1200" kern="1200" dirty="0" smtClean="0">
                <a:solidFill>
                  <a:schemeClr val="tx1"/>
                </a:solidFill>
                <a:latin typeface="Arial" pitchFamily="34" charset="0"/>
                <a:ea typeface="+mn-ea"/>
                <a:cs typeface="+mn-cs"/>
              </a:rPr>
              <a:t>绕组嵌装在定子铁心槽内，是电动机的电路部分，其作用是通入三相电流产生旋转磁场。定子绕组的三个首端为</a:t>
            </a:r>
            <a:r>
              <a:rPr lang="en-US" altLang="zh-CN" sz="1200" kern="1200" dirty="0" smtClean="0">
                <a:solidFill>
                  <a:schemeClr val="tx1"/>
                </a:solidFill>
                <a:latin typeface="Arial" pitchFamily="34" charset="0"/>
                <a:ea typeface="+mn-ea"/>
                <a:cs typeface="+mn-cs"/>
              </a:rPr>
              <a:t>U1</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V1</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W1</a:t>
            </a:r>
            <a:r>
              <a:rPr lang="zh-CN" altLang="zh-CN" sz="1200" kern="1200" dirty="0" smtClean="0">
                <a:solidFill>
                  <a:schemeClr val="tx1"/>
                </a:solidFill>
                <a:latin typeface="Arial" pitchFamily="34" charset="0"/>
                <a:ea typeface="+mn-ea"/>
                <a:cs typeface="+mn-cs"/>
              </a:rPr>
              <a:t>，末端为</a:t>
            </a:r>
            <a:r>
              <a:rPr lang="en-US" altLang="zh-CN" sz="1200" kern="1200" dirty="0" smtClean="0">
                <a:solidFill>
                  <a:schemeClr val="tx1"/>
                </a:solidFill>
                <a:latin typeface="Arial" pitchFamily="34" charset="0"/>
                <a:ea typeface="+mn-ea"/>
                <a:cs typeface="+mn-cs"/>
              </a:rPr>
              <a:t>U2</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V2</a:t>
            </a:r>
            <a:r>
              <a:rPr lang="zh-CN" altLang="zh-CN" sz="1200" kern="1200" dirty="0" smtClean="0">
                <a:solidFill>
                  <a:schemeClr val="tx1"/>
                </a:solidFill>
                <a:latin typeface="Arial" pitchFamily="34" charset="0"/>
                <a:ea typeface="+mn-ea"/>
                <a:cs typeface="+mn-cs"/>
              </a:rPr>
              <a:t>、</a:t>
            </a:r>
            <a:r>
              <a:rPr lang="en-US" altLang="zh-CN" sz="1200" kern="1200" dirty="0" smtClean="0">
                <a:solidFill>
                  <a:schemeClr val="tx1"/>
                </a:solidFill>
                <a:latin typeface="Arial" pitchFamily="34" charset="0"/>
                <a:ea typeface="+mn-ea"/>
                <a:cs typeface="+mn-cs"/>
              </a:rPr>
              <a:t>W2</a:t>
            </a:r>
            <a:r>
              <a:rPr lang="zh-CN" altLang="zh-CN" sz="1200" kern="1200" dirty="0" smtClean="0">
                <a:solidFill>
                  <a:schemeClr val="tx1"/>
                </a:solidFill>
                <a:latin typeface="Arial" pitchFamily="34" charset="0"/>
                <a:ea typeface="+mn-ea"/>
                <a:cs typeface="+mn-cs"/>
              </a:rPr>
              <a:t>，都由机座上的接线盒引出。</a:t>
            </a:r>
          </a:p>
          <a:p>
            <a:r>
              <a:rPr lang="en-US" altLang="zh-CN" sz="1200" kern="1200" dirty="0" smtClean="0">
                <a:solidFill>
                  <a:schemeClr val="tx1"/>
                </a:solidFill>
                <a:latin typeface="Arial" pitchFamily="34" charset="0"/>
                <a:ea typeface="+mn-ea"/>
                <a:cs typeface="+mn-cs"/>
              </a:rPr>
              <a:t>3.</a:t>
            </a:r>
            <a:r>
              <a:rPr lang="zh-CN" altLang="zh-CN" sz="1200" kern="1200" dirty="0" smtClean="0">
                <a:solidFill>
                  <a:schemeClr val="tx1"/>
                </a:solidFill>
                <a:latin typeface="Arial" pitchFamily="34" charset="0"/>
                <a:ea typeface="+mn-ea"/>
                <a:cs typeface="+mn-cs"/>
              </a:rPr>
              <a:t>机座</a:t>
            </a:r>
          </a:p>
          <a:p>
            <a:r>
              <a:rPr lang="zh-CN" altLang="zh-CN" sz="1200" kern="1200" dirty="0" smtClean="0">
                <a:solidFill>
                  <a:schemeClr val="tx1"/>
                </a:solidFill>
                <a:latin typeface="Arial" pitchFamily="34" charset="0"/>
                <a:ea typeface="+mn-ea"/>
                <a:cs typeface="+mn-cs"/>
              </a:rPr>
              <a:t>机座是用来固定整个电动机的，通常是用铸铁或钢板焊接而成。</a:t>
            </a:r>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33</a:t>
            </a:fld>
            <a:endParaRPr lang="en-US" dirty="0">
              <a:solidFill>
                <a:prstClr val="black"/>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C5DE16FD-1C85-4C12-B65A-702D8289E9F7}" type="slidenum">
              <a:rPr lang="en-US" smtClean="0"/>
              <a:pPr/>
              <a:t>34</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5</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6</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7</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8</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9</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C5DE16FD-1C85-4C12-B65A-702D8289E9F7}" type="slidenum">
              <a:rPr lang="en-US" smtClean="0"/>
              <a:pPr/>
              <a:t>10</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77000" y="1722438"/>
            <a:ext cx="1828800" cy="490696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90600" y="1722438"/>
            <a:ext cx="5334000" cy="490696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90600" y="2759075"/>
            <a:ext cx="3581400" cy="3870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24400" y="2759075"/>
            <a:ext cx="3581400" cy="3870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77000" y="1722438"/>
            <a:ext cx="1828800" cy="490696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90600" y="1722438"/>
            <a:ext cx="5334000" cy="490696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90600" y="2759075"/>
            <a:ext cx="3581400" cy="3870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24400" y="2759075"/>
            <a:ext cx="3581400" cy="3870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90600" y="1722438"/>
            <a:ext cx="7315200" cy="7159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1027" name="Rectangle 3"/>
          <p:cNvSpPr>
            <a:spLocks noGrp="1" noChangeArrowheads="1"/>
          </p:cNvSpPr>
          <p:nvPr>
            <p:ph type="body" idx="1"/>
          </p:nvPr>
        </p:nvSpPr>
        <p:spPr bwMode="auto">
          <a:xfrm>
            <a:off x="990600" y="2759075"/>
            <a:ext cx="7315200" cy="38703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Microsoft Sans Serif" pitchFamily="34" charset="0"/>
        </a:defRPr>
      </a:lvl2pPr>
      <a:lvl3pPr algn="l" rtl="0" eaLnBrk="0" fontAlgn="base" hangingPunct="0">
        <a:spcBef>
          <a:spcPct val="0"/>
        </a:spcBef>
        <a:spcAft>
          <a:spcPct val="0"/>
        </a:spcAft>
        <a:defRPr sz="4400">
          <a:solidFill>
            <a:schemeClr val="tx1"/>
          </a:solidFill>
          <a:latin typeface="Microsoft Sans Serif" pitchFamily="34" charset="0"/>
        </a:defRPr>
      </a:lvl3pPr>
      <a:lvl4pPr algn="l" rtl="0" eaLnBrk="0" fontAlgn="base" hangingPunct="0">
        <a:spcBef>
          <a:spcPct val="0"/>
        </a:spcBef>
        <a:spcAft>
          <a:spcPct val="0"/>
        </a:spcAft>
        <a:defRPr sz="4400">
          <a:solidFill>
            <a:schemeClr val="tx1"/>
          </a:solidFill>
          <a:latin typeface="Microsoft Sans Serif" pitchFamily="34" charset="0"/>
        </a:defRPr>
      </a:lvl4pPr>
      <a:lvl5pPr algn="l" rtl="0" eaLnBrk="0" fontAlgn="base" hangingPunct="0">
        <a:spcBef>
          <a:spcPct val="0"/>
        </a:spcBef>
        <a:spcAft>
          <a:spcPct val="0"/>
        </a:spcAft>
        <a:defRPr sz="4400">
          <a:solidFill>
            <a:schemeClr val="tx1"/>
          </a:solidFill>
          <a:latin typeface="Microsoft Sans Serif" pitchFamily="34" charset="0"/>
        </a:defRPr>
      </a:lvl5pPr>
      <a:lvl6pPr marL="457200" algn="l" rtl="0" eaLnBrk="0" fontAlgn="base" hangingPunct="0">
        <a:spcBef>
          <a:spcPct val="0"/>
        </a:spcBef>
        <a:spcAft>
          <a:spcPct val="0"/>
        </a:spcAft>
        <a:defRPr sz="4400">
          <a:solidFill>
            <a:schemeClr val="tx1"/>
          </a:solidFill>
          <a:latin typeface="Microsoft Sans Serif" pitchFamily="34" charset="0"/>
        </a:defRPr>
      </a:lvl6pPr>
      <a:lvl7pPr marL="914400" algn="l" rtl="0" eaLnBrk="0" fontAlgn="base" hangingPunct="0">
        <a:spcBef>
          <a:spcPct val="0"/>
        </a:spcBef>
        <a:spcAft>
          <a:spcPct val="0"/>
        </a:spcAft>
        <a:defRPr sz="4400">
          <a:solidFill>
            <a:schemeClr val="tx1"/>
          </a:solidFill>
          <a:latin typeface="Microsoft Sans Serif" pitchFamily="34" charset="0"/>
        </a:defRPr>
      </a:lvl7pPr>
      <a:lvl8pPr marL="1371600" algn="l" rtl="0" eaLnBrk="0" fontAlgn="base" hangingPunct="0">
        <a:spcBef>
          <a:spcPct val="0"/>
        </a:spcBef>
        <a:spcAft>
          <a:spcPct val="0"/>
        </a:spcAft>
        <a:defRPr sz="4400">
          <a:solidFill>
            <a:schemeClr val="tx1"/>
          </a:solidFill>
          <a:latin typeface="Microsoft Sans Serif" pitchFamily="34" charset="0"/>
        </a:defRPr>
      </a:lvl8pPr>
      <a:lvl9pPr marL="1828800" algn="l" rtl="0" eaLnBrk="0" fontAlgn="base" hangingPunct="0">
        <a:spcBef>
          <a:spcPct val="0"/>
        </a:spcBef>
        <a:spcAft>
          <a:spcPct val="0"/>
        </a:spcAft>
        <a:defRPr sz="4400">
          <a:solidFill>
            <a:schemeClr val="tx1"/>
          </a:solidFill>
          <a:latin typeface="Microsoft Sans Serif"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990600" y="1722438"/>
            <a:ext cx="7315200" cy="7159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2051" name="Rectangle 3"/>
          <p:cNvSpPr>
            <a:spLocks noGrp="1" noChangeArrowheads="1"/>
          </p:cNvSpPr>
          <p:nvPr>
            <p:ph type="body" idx="1"/>
          </p:nvPr>
        </p:nvSpPr>
        <p:spPr bwMode="auto">
          <a:xfrm>
            <a:off x="990600" y="2759075"/>
            <a:ext cx="7315200" cy="38703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Microsoft Sans Serif" pitchFamily="34" charset="0"/>
        </a:defRPr>
      </a:lvl2pPr>
      <a:lvl3pPr algn="l" rtl="0" eaLnBrk="0" fontAlgn="base" hangingPunct="0">
        <a:spcBef>
          <a:spcPct val="0"/>
        </a:spcBef>
        <a:spcAft>
          <a:spcPct val="0"/>
        </a:spcAft>
        <a:defRPr sz="4400">
          <a:solidFill>
            <a:schemeClr val="tx1"/>
          </a:solidFill>
          <a:latin typeface="Microsoft Sans Serif" pitchFamily="34" charset="0"/>
        </a:defRPr>
      </a:lvl3pPr>
      <a:lvl4pPr algn="l" rtl="0" eaLnBrk="0" fontAlgn="base" hangingPunct="0">
        <a:spcBef>
          <a:spcPct val="0"/>
        </a:spcBef>
        <a:spcAft>
          <a:spcPct val="0"/>
        </a:spcAft>
        <a:defRPr sz="4400">
          <a:solidFill>
            <a:schemeClr val="tx1"/>
          </a:solidFill>
          <a:latin typeface="Microsoft Sans Serif" pitchFamily="34" charset="0"/>
        </a:defRPr>
      </a:lvl4pPr>
      <a:lvl5pPr algn="l" rtl="0" eaLnBrk="0" fontAlgn="base" hangingPunct="0">
        <a:spcBef>
          <a:spcPct val="0"/>
        </a:spcBef>
        <a:spcAft>
          <a:spcPct val="0"/>
        </a:spcAft>
        <a:defRPr sz="4400">
          <a:solidFill>
            <a:schemeClr val="tx1"/>
          </a:solidFill>
          <a:latin typeface="Microsoft Sans Serif" pitchFamily="34" charset="0"/>
        </a:defRPr>
      </a:lvl5pPr>
      <a:lvl6pPr marL="457200" algn="l" rtl="0" eaLnBrk="0" fontAlgn="base" hangingPunct="0">
        <a:spcBef>
          <a:spcPct val="0"/>
        </a:spcBef>
        <a:spcAft>
          <a:spcPct val="0"/>
        </a:spcAft>
        <a:defRPr sz="4400">
          <a:solidFill>
            <a:schemeClr val="tx1"/>
          </a:solidFill>
          <a:latin typeface="Microsoft Sans Serif" pitchFamily="34" charset="0"/>
        </a:defRPr>
      </a:lvl6pPr>
      <a:lvl7pPr marL="914400" algn="l" rtl="0" eaLnBrk="0" fontAlgn="base" hangingPunct="0">
        <a:spcBef>
          <a:spcPct val="0"/>
        </a:spcBef>
        <a:spcAft>
          <a:spcPct val="0"/>
        </a:spcAft>
        <a:defRPr sz="4400">
          <a:solidFill>
            <a:schemeClr val="tx1"/>
          </a:solidFill>
          <a:latin typeface="Microsoft Sans Serif" pitchFamily="34" charset="0"/>
        </a:defRPr>
      </a:lvl7pPr>
      <a:lvl8pPr marL="1371600" algn="l" rtl="0" eaLnBrk="0" fontAlgn="base" hangingPunct="0">
        <a:spcBef>
          <a:spcPct val="0"/>
        </a:spcBef>
        <a:spcAft>
          <a:spcPct val="0"/>
        </a:spcAft>
        <a:defRPr sz="4400">
          <a:solidFill>
            <a:schemeClr val="tx1"/>
          </a:solidFill>
          <a:latin typeface="Microsoft Sans Serif" pitchFamily="34" charset="0"/>
        </a:defRPr>
      </a:lvl8pPr>
      <a:lvl9pPr marL="1828800" algn="l" rtl="0" eaLnBrk="0" fontAlgn="base" hangingPunct="0">
        <a:spcBef>
          <a:spcPct val="0"/>
        </a:spcBef>
        <a:spcAft>
          <a:spcPct val="0"/>
        </a:spcAft>
        <a:defRPr sz="4400">
          <a:solidFill>
            <a:schemeClr val="tx1"/>
          </a:solidFill>
          <a:latin typeface="Microsoft Sans Serif"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oleObject" Target="../embeddings/oleObject5.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oleObject" Target="../embeddings/oleObject6.bin"/></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10.bin"/><Relationship Id="rId3" Type="http://schemas.openxmlformats.org/officeDocument/2006/relationships/notesSlide" Target="../notesSlides/notesSlide13.xml"/><Relationship Id="rId7"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oleObject" Target="../embeddings/oleObject8.bin"/><Relationship Id="rId5" Type="http://schemas.openxmlformats.org/officeDocument/2006/relationships/oleObject" Target="../embeddings/oleObject7.bin"/><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vmlDrawing" Target="../drawings/vmlDrawing7.vml"/><Relationship Id="rId4" Type="http://schemas.openxmlformats.org/officeDocument/2006/relationships/oleObject" Target="../embeddings/oleObject11.bin"/></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oleObject" Target="../embeddings/oleObject12.bin"/></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oleObject" Target="../embeddings/oleObject13.bin"/></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oleObject" Target="../embeddings/oleObject4.bin"/><Relationship Id="rId4" Type="http://schemas.openxmlformats.org/officeDocument/2006/relationships/oleObject" Target="../embeddings/oleObject3.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5"/>
          <p:cNvSpPr>
            <a:spLocks noGrp="1" noChangeArrowheads="1"/>
          </p:cNvSpPr>
          <p:nvPr>
            <p:ph type="ctrTitle"/>
          </p:nvPr>
        </p:nvSpPr>
        <p:spPr/>
        <p:txBody>
          <a:bodyPr/>
          <a:lstStyle/>
          <a:p>
            <a:pPr indent="266700" algn="ctr"/>
            <a:r>
              <a:rPr lang="zh-CN" altLang="zh-CN" sz="5400" b="1" kern="1200" dirty="0" smtClean="0">
                <a:ln w="17780" cmpd="sng">
                  <a:solidFill>
                    <a:schemeClr val="accent1">
                      <a:tint val="3000"/>
                    </a:schemeClr>
                  </a:solidFill>
                  <a:prstDash val="solid"/>
                  <a:miter lim="800000"/>
                </a:ln>
                <a:solidFill>
                  <a:schemeClr val="accent2"/>
                </a:solidFill>
                <a:effectLst>
                  <a:outerShdw blurRad="55000" dist="50800" dir="5400000" algn="tl">
                    <a:srgbClr val="000000">
                      <a:alpha val="33000"/>
                    </a:srgbClr>
                  </a:outerShdw>
                </a:effectLst>
                <a:latin typeface="华文琥珀" pitchFamily="2" charset="-122"/>
                <a:ea typeface="华文琥珀" pitchFamily="2" charset="-122"/>
                <a:cs typeface="+mn-cs"/>
              </a:rPr>
              <a:t>第</a:t>
            </a:r>
            <a:r>
              <a:rPr lang="zh-CN" altLang="en-US" sz="5400" b="1" kern="1200" dirty="0" smtClean="0">
                <a:ln w="17780" cmpd="sng">
                  <a:solidFill>
                    <a:schemeClr val="accent1">
                      <a:tint val="3000"/>
                    </a:schemeClr>
                  </a:solidFill>
                  <a:prstDash val="solid"/>
                  <a:miter lim="800000"/>
                </a:ln>
                <a:solidFill>
                  <a:schemeClr val="accent2"/>
                </a:solidFill>
                <a:effectLst>
                  <a:outerShdw blurRad="55000" dist="50800" dir="5400000" algn="tl">
                    <a:srgbClr val="000000">
                      <a:alpha val="33000"/>
                    </a:srgbClr>
                  </a:outerShdw>
                </a:effectLst>
                <a:latin typeface="华文琥珀" pitchFamily="2" charset="-122"/>
                <a:ea typeface="华文琥珀" pitchFamily="2" charset="-122"/>
                <a:cs typeface="+mn-cs"/>
              </a:rPr>
              <a:t>五</a:t>
            </a:r>
            <a:r>
              <a:rPr lang="zh-CN" altLang="zh-CN" sz="5400" b="1" kern="1200" dirty="0" smtClean="0">
                <a:ln w="17780" cmpd="sng">
                  <a:solidFill>
                    <a:schemeClr val="accent1">
                      <a:tint val="3000"/>
                    </a:schemeClr>
                  </a:solidFill>
                  <a:prstDash val="solid"/>
                  <a:miter lim="800000"/>
                </a:ln>
                <a:solidFill>
                  <a:schemeClr val="accent2"/>
                </a:solidFill>
                <a:effectLst>
                  <a:outerShdw blurRad="55000" dist="50800" dir="5400000" algn="tl">
                    <a:srgbClr val="000000">
                      <a:alpha val="33000"/>
                    </a:srgbClr>
                  </a:outerShdw>
                </a:effectLst>
                <a:latin typeface="华文琥珀" pitchFamily="2" charset="-122"/>
                <a:ea typeface="华文琥珀" pitchFamily="2" charset="-122"/>
                <a:cs typeface="+mn-cs"/>
              </a:rPr>
              <a:t>章</a:t>
            </a:r>
            <a:r>
              <a:rPr lang="zh-CN" altLang="en-US" sz="5400" b="1" kern="1200" dirty="0" smtClean="0">
                <a:ln w="17780" cmpd="sng">
                  <a:solidFill>
                    <a:schemeClr val="accent1">
                      <a:tint val="3000"/>
                    </a:schemeClr>
                  </a:solidFill>
                  <a:prstDash val="solid"/>
                  <a:miter lim="800000"/>
                </a:ln>
                <a:solidFill>
                  <a:schemeClr val="accent2"/>
                </a:solidFill>
                <a:effectLst>
                  <a:outerShdw blurRad="55000" dist="50800" dir="5400000" algn="tl">
                    <a:srgbClr val="000000">
                      <a:alpha val="33000"/>
                    </a:srgbClr>
                  </a:outerShdw>
                </a:effectLst>
                <a:latin typeface="华文琥珀" pitchFamily="2" charset="-122"/>
                <a:ea typeface="华文琥珀" pitchFamily="2" charset="-122"/>
                <a:cs typeface="+mn-cs"/>
              </a:rPr>
              <a:t>　</a:t>
            </a:r>
            <a:r>
              <a:rPr lang="zh-CN" altLang="en-US" sz="5400" b="1" kern="1200" dirty="0" smtClean="0">
                <a:ln w="17780" cmpd="sng">
                  <a:solidFill>
                    <a:schemeClr val="accent1">
                      <a:tint val="3000"/>
                    </a:schemeClr>
                  </a:solidFill>
                  <a:prstDash val="solid"/>
                  <a:miter lim="800000"/>
                </a:ln>
                <a:solidFill>
                  <a:schemeClr val="accent2"/>
                </a:solidFill>
                <a:effectLst>
                  <a:outerShdw blurRad="55000" dist="50800" dir="5400000" algn="tl">
                    <a:srgbClr val="000000">
                      <a:alpha val="33000"/>
                    </a:srgbClr>
                  </a:outerShdw>
                </a:effectLst>
                <a:latin typeface="华文琥珀" pitchFamily="2" charset="-122"/>
                <a:ea typeface="华文琥珀" pitchFamily="2" charset="-122"/>
                <a:cs typeface="+mn-cs"/>
              </a:rPr>
              <a:t>电动机</a:t>
            </a:r>
            <a:endParaRPr lang="zh-CN" altLang="zh-CN" sz="5400" b="1" kern="1200" dirty="0" smtClean="0">
              <a:ln w="17780" cmpd="sng">
                <a:solidFill>
                  <a:schemeClr val="accent1">
                    <a:tint val="3000"/>
                  </a:schemeClr>
                </a:solidFill>
                <a:prstDash val="solid"/>
                <a:miter lim="800000"/>
              </a:ln>
              <a:solidFill>
                <a:schemeClr val="accent2"/>
              </a:solidFill>
              <a:effectLst>
                <a:outerShdw blurRad="55000" dist="50800" dir="5400000" algn="tl">
                  <a:srgbClr val="000000">
                    <a:alpha val="33000"/>
                  </a:srgbClr>
                </a:outerShdw>
              </a:effectLst>
              <a:latin typeface="华文琥珀" pitchFamily="2" charset="-122"/>
              <a:ea typeface="华文琥珀" pitchFamily="2" charset="-122"/>
              <a:cs typeface="+mn-cs"/>
            </a:endParaRPr>
          </a:p>
        </p:txBody>
      </p:sp>
      <p:sp>
        <p:nvSpPr>
          <p:cNvPr id="5122" name="Rectangle 4"/>
          <p:cNvSpPr>
            <a:spLocks noGrp="1" noChangeArrowheads="1"/>
          </p:cNvSpPr>
          <p:nvPr>
            <p:ph type="subTitle" idx="1"/>
          </p:nvPr>
        </p:nvSpPr>
        <p:spPr>
          <a:xfrm>
            <a:off x="1295318" y="4114736"/>
            <a:ext cx="6400800" cy="1752600"/>
          </a:xfrm>
        </p:spPr>
        <p:txBody>
          <a:bodyPr/>
          <a:lstStyle/>
          <a:p>
            <a:pPr indent="266700" algn="l">
              <a:spcAft>
                <a:spcPts val="0"/>
              </a:spcAft>
            </a:pPr>
            <a:r>
              <a:rPr lang="zh-CN" altLang="zh-CN" dirty="0" smtClean="0">
                <a:solidFill>
                  <a:schemeClr val="bg1"/>
                </a:solidFill>
                <a:latin typeface="微软雅黑" pitchFamily="34" charset="-122"/>
                <a:ea typeface="微软雅黑" pitchFamily="34" charset="-122"/>
              </a:rPr>
              <a:t>课题</a:t>
            </a:r>
            <a:endParaRPr lang="en-US" altLang="zh-CN" dirty="0" smtClean="0">
              <a:solidFill>
                <a:schemeClr val="bg1"/>
              </a:solidFill>
              <a:latin typeface="微软雅黑" pitchFamily="34" charset="-122"/>
              <a:ea typeface="微软雅黑" pitchFamily="34" charset="-122"/>
            </a:endParaRPr>
          </a:p>
          <a:p>
            <a:pPr indent="266700" algn="l">
              <a:spcAft>
                <a:spcPts val="0"/>
              </a:spcAft>
              <a:buFont typeface="Wingdings" pitchFamily="2" charset="2"/>
              <a:buChar char="l"/>
            </a:pPr>
            <a:r>
              <a:rPr lang="en-US" altLang="zh-CN" dirty="0" smtClean="0">
                <a:solidFill>
                  <a:schemeClr val="bg1"/>
                </a:solidFill>
                <a:latin typeface="微软雅黑" pitchFamily="34" charset="-122"/>
                <a:ea typeface="微软雅黑" pitchFamily="34" charset="-122"/>
              </a:rPr>
              <a:t>5.1 </a:t>
            </a:r>
            <a:r>
              <a:rPr lang="zh-CN" altLang="zh-CN" dirty="0" smtClean="0">
                <a:solidFill>
                  <a:schemeClr val="bg1"/>
                </a:solidFill>
                <a:latin typeface="微软雅黑" pitchFamily="34" charset="-122"/>
                <a:ea typeface="微软雅黑" pitchFamily="34" charset="-122"/>
              </a:rPr>
              <a:t>三相异步电动机的结构</a:t>
            </a:r>
          </a:p>
          <a:p>
            <a:pPr indent="266700" algn="l">
              <a:spcAft>
                <a:spcPts val="0"/>
              </a:spcAft>
              <a:buFont typeface="Wingdings" pitchFamily="2" charset="2"/>
              <a:buChar char="l"/>
            </a:pPr>
            <a:r>
              <a:rPr lang="en-US" altLang="zh-CN" dirty="0" smtClean="0">
                <a:solidFill>
                  <a:schemeClr val="bg1"/>
                </a:solidFill>
                <a:latin typeface="微软雅黑" pitchFamily="34" charset="-122"/>
                <a:ea typeface="微软雅黑" pitchFamily="34" charset="-122"/>
              </a:rPr>
              <a:t>5.2 </a:t>
            </a:r>
            <a:r>
              <a:rPr lang="zh-CN" altLang="zh-CN" dirty="0" smtClean="0">
                <a:solidFill>
                  <a:schemeClr val="bg1"/>
                </a:solidFill>
                <a:latin typeface="微软雅黑" pitchFamily="34" charset="-122"/>
                <a:ea typeface="微软雅黑" pitchFamily="34" charset="-122"/>
              </a:rPr>
              <a:t>三相异步电动机工作</a:t>
            </a:r>
            <a:r>
              <a:rPr lang="zh-CN" altLang="zh-CN" dirty="0" smtClean="0">
                <a:solidFill>
                  <a:schemeClr val="bg1"/>
                </a:solidFill>
                <a:latin typeface="微软雅黑" pitchFamily="34" charset="-122"/>
                <a:ea typeface="微软雅黑" pitchFamily="34" charset="-122"/>
              </a:rPr>
              <a:t>原理</a:t>
            </a:r>
            <a:endParaRPr lang="en-US" altLang="zh-CN" dirty="0" smtClean="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16.jpg"/>
          <p:cNvPicPr>
            <a:picLocks noChangeAspect="1"/>
          </p:cNvPicPr>
          <p:nvPr/>
        </p:nvPicPr>
        <p:blipFill>
          <a:blip r:embed="rId3" cstate="print"/>
          <a:srcRect l="23334" r="12223" b="4446"/>
          <a:stretch>
            <a:fillRect/>
          </a:stretch>
        </p:blipFill>
        <p:spPr>
          <a:xfrm>
            <a:off x="0" y="2514714"/>
            <a:ext cx="2929153" cy="4343286"/>
          </a:xfrm>
          <a:prstGeom prst="rect">
            <a:avLst/>
          </a:prstGeom>
        </p:spPr>
      </p:pic>
      <p:sp>
        <p:nvSpPr>
          <p:cNvPr id="3" name="内容占位符 2"/>
          <p:cNvSpPr>
            <a:spLocks noGrp="1"/>
          </p:cNvSpPr>
          <p:nvPr>
            <p:ph idx="1"/>
          </p:nvPr>
        </p:nvSpPr>
        <p:spPr>
          <a:xfrm>
            <a:off x="2590852" y="2667020"/>
            <a:ext cx="5791048" cy="1676356"/>
          </a:xfrm>
          <a:prstGeom prst="roundRect">
            <a:avLst/>
          </a:prstGeom>
          <a:ln>
            <a:noFill/>
          </a:ln>
          <a:effectLst>
            <a:outerShdw blurRad="50800" dist="38100" dir="2700000" algn="tl" rotWithShape="0">
              <a:prstClr val="black">
                <a:alpha val="40000"/>
              </a:prstClr>
            </a:outerShdw>
          </a:effectLst>
          <a:scene3d>
            <a:camera prst="orthographicFront">
              <a:rot lat="0" lon="0" rev="0"/>
            </a:camera>
            <a:lightRig rig="contrasting" dir="t">
              <a:rot lat="0" lon="0" rev="1500000"/>
            </a:lightRig>
          </a:scene3d>
          <a:sp3d prstMaterial="metal">
            <a:bevelT w="88900" h="88900"/>
          </a:sp3d>
        </p:spPr>
        <p:style>
          <a:lnRef idx="2">
            <a:schemeClr val="accent2"/>
          </a:lnRef>
          <a:fillRef idx="1">
            <a:schemeClr val="lt1"/>
          </a:fillRef>
          <a:effectRef idx="0">
            <a:schemeClr val="accent2"/>
          </a:effectRef>
          <a:fontRef idx="minor">
            <a:schemeClr val="dk1"/>
          </a:fontRef>
        </p:style>
        <p:txBody>
          <a:bodyPr anchor="ctr"/>
          <a:lstStyle/>
          <a:p>
            <a:r>
              <a:rPr lang="zh-CN" altLang="zh-CN" sz="1800" dirty="0" smtClean="0"/>
              <a:t>三相异步感应电动机是运行电器，是通过转子感应电流产生电磁转矩工作的。其工作条件是：定子要产生旋转磁场，转子在旋转磁场的作用下产生感应电流，感应电流和磁场作用产生电磁力。</a:t>
            </a:r>
            <a:endParaRPr lang="zh-CN" altLang="zh-CN" sz="1800" dirty="0" smtClean="0"/>
          </a:p>
        </p:txBody>
      </p:sp>
      <p:sp>
        <p:nvSpPr>
          <p:cNvPr id="6"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zh-CN" altLang="en-US"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小结</a:t>
            </a:r>
            <a:endPar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subTitle" idx="1"/>
          </p:nvPr>
        </p:nvSpPr>
        <p:spPr>
          <a:xfrm>
            <a:off x="1295318" y="4114736"/>
            <a:ext cx="6400800" cy="1752600"/>
          </a:xfrm>
        </p:spPr>
        <p:txBody>
          <a:bodyPr/>
          <a:lstStyle/>
          <a:p>
            <a:pPr indent="266700" algn="l">
              <a:spcAft>
                <a:spcPts val="0"/>
              </a:spcAft>
            </a:pPr>
            <a:r>
              <a:rPr lang="zh-CN" altLang="zh-CN" dirty="0" smtClean="0">
                <a:solidFill>
                  <a:schemeClr val="bg1"/>
                </a:solidFill>
                <a:latin typeface="微软雅黑" pitchFamily="34" charset="-122"/>
                <a:ea typeface="微软雅黑" pitchFamily="34" charset="-122"/>
              </a:rPr>
              <a:t>课题</a:t>
            </a:r>
            <a:endParaRPr lang="en-US" altLang="zh-CN" dirty="0" smtClean="0">
              <a:solidFill>
                <a:schemeClr val="bg1"/>
              </a:solidFill>
              <a:latin typeface="微软雅黑" pitchFamily="34" charset="-122"/>
              <a:ea typeface="微软雅黑" pitchFamily="34" charset="-122"/>
            </a:endParaRPr>
          </a:p>
          <a:p>
            <a:pPr indent="266700" algn="l">
              <a:spcAft>
                <a:spcPts val="0"/>
              </a:spcAft>
              <a:buFont typeface="Wingdings" pitchFamily="2" charset="2"/>
              <a:buChar char="l"/>
            </a:pPr>
            <a:r>
              <a:rPr lang="en-US" altLang="zh-CN" dirty="0" smtClean="0">
                <a:solidFill>
                  <a:schemeClr val="bg1"/>
                </a:solidFill>
                <a:latin typeface="微软雅黑" pitchFamily="34" charset="-122"/>
                <a:ea typeface="微软雅黑" pitchFamily="34" charset="-122"/>
              </a:rPr>
              <a:t>5.3 </a:t>
            </a:r>
            <a:r>
              <a:rPr lang="zh-CN" altLang="zh-CN" dirty="0" smtClean="0">
                <a:solidFill>
                  <a:schemeClr val="bg1"/>
                </a:solidFill>
                <a:latin typeface="微软雅黑" pitchFamily="34" charset="-122"/>
                <a:ea typeface="微软雅黑" pitchFamily="34" charset="-122"/>
              </a:rPr>
              <a:t>异步电动机的电磁转矩</a:t>
            </a:r>
          </a:p>
          <a:p>
            <a:pPr indent="266700" algn="l">
              <a:spcAft>
                <a:spcPts val="0"/>
              </a:spcAft>
              <a:buFont typeface="Wingdings" pitchFamily="2" charset="2"/>
              <a:buChar char="l"/>
            </a:pPr>
            <a:r>
              <a:rPr lang="en-US" altLang="zh-CN" dirty="0" smtClean="0">
                <a:solidFill>
                  <a:schemeClr val="bg1"/>
                </a:solidFill>
                <a:latin typeface="微软雅黑" pitchFamily="34" charset="-122"/>
                <a:ea typeface="微软雅黑" pitchFamily="34" charset="-122"/>
              </a:rPr>
              <a:t>5.4  </a:t>
            </a:r>
            <a:r>
              <a:rPr lang="zh-CN" altLang="zh-CN" dirty="0" smtClean="0">
                <a:solidFill>
                  <a:schemeClr val="bg1"/>
                </a:solidFill>
                <a:latin typeface="微软雅黑" pitchFamily="34" charset="-122"/>
                <a:ea typeface="微软雅黑" pitchFamily="34" charset="-122"/>
              </a:rPr>
              <a:t>三相异步电动机的运行特性及铭牌</a:t>
            </a:r>
            <a:r>
              <a:rPr lang="zh-CN" altLang="zh-CN" dirty="0" smtClean="0">
                <a:solidFill>
                  <a:schemeClr val="bg1"/>
                </a:solidFill>
                <a:latin typeface="微软雅黑" pitchFamily="34" charset="-122"/>
                <a:ea typeface="微软雅黑" pitchFamily="34" charset="-122"/>
              </a:rPr>
              <a:t>数据</a:t>
            </a:r>
            <a:endParaRPr lang="en-US" altLang="zh-CN" dirty="0" smtClean="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5.3.1  </a:t>
            </a:r>
            <a:r>
              <a:rPr lang="zh-CN" altLang="zh-CN" sz="3200" dirty="0" smtClean="0">
                <a:latin typeface="微软雅黑" pitchFamily="34" charset="-122"/>
                <a:ea typeface="微软雅黑" pitchFamily="34" charset="-122"/>
                <a:cs typeface="+mn-cs"/>
              </a:rPr>
              <a:t>转子各量之间的</a:t>
            </a:r>
            <a:r>
              <a:rPr lang="zh-CN" altLang="zh-CN" sz="3200" dirty="0" smtClean="0">
                <a:latin typeface="微软雅黑" pitchFamily="34" charset="-122"/>
                <a:ea typeface="微软雅黑" pitchFamily="34" charset="-122"/>
                <a:cs typeface="+mn-cs"/>
              </a:rPr>
              <a:t>关系</a:t>
            </a:r>
            <a:endParaRPr lang="zh-CN" altLang="en-US" sz="3200" dirty="0">
              <a:latin typeface="微软雅黑" pitchFamily="34" charset="-122"/>
              <a:ea typeface="微软雅黑" pitchFamily="34" charset="-122"/>
              <a:cs typeface="+mn-cs"/>
            </a:endParaRPr>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5.3 </a:t>
            </a:r>
            <a:r>
              <a:rPr lang="zh-CN"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异步电动机的电磁</a:t>
            </a:r>
            <a:r>
              <a:rPr lang="zh-CN"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转矩</a:t>
            </a:r>
            <a:endParaRPr lang="zh-CN"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11" name="内容占位符 10"/>
          <p:cNvSpPr>
            <a:spLocks noGrp="1"/>
          </p:cNvSpPr>
          <p:nvPr>
            <p:ph idx="1"/>
          </p:nvPr>
        </p:nvSpPr>
        <p:spPr/>
        <p:txBody>
          <a:bodyPr/>
          <a:lstStyle/>
          <a:p>
            <a:r>
              <a:rPr lang="en-US" altLang="zh-CN" sz="2000" dirty="0" smtClean="0"/>
              <a:t>1.</a:t>
            </a:r>
            <a:r>
              <a:rPr lang="zh-CN" altLang="zh-CN" sz="2000" dirty="0" smtClean="0"/>
              <a:t>转子绕组的感应电动势</a:t>
            </a:r>
            <a:r>
              <a:rPr lang="en-US" altLang="zh-CN" sz="2000" i="1" dirty="0" smtClean="0"/>
              <a:t>E</a:t>
            </a:r>
            <a:r>
              <a:rPr lang="en-US" altLang="zh-CN" sz="2000" baseline="-25000" dirty="0" smtClean="0"/>
              <a:t>2</a:t>
            </a:r>
          </a:p>
          <a:p>
            <a:pPr algn="ctr">
              <a:buNone/>
            </a:pPr>
            <a:r>
              <a:rPr lang="en-US" altLang="zh-CN" sz="2400" i="1" dirty="0" smtClean="0">
                <a:solidFill>
                  <a:schemeClr val="accent2"/>
                </a:solidFill>
              </a:rPr>
              <a:t>E2=4.44f2N2Фk2 </a:t>
            </a:r>
          </a:p>
          <a:p>
            <a:r>
              <a:rPr lang="pt-PT" altLang="zh-CN" sz="2000" dirty="0" smtClean="0"/>
              <a:t>2. </a:t>
            </a:r>
            <a:r>
              <a:rPr lang="zh-CN" altLang="zh-CN" sz="2000" dirty="0" smtClean="0"/>
              <a:t>转子感抗</a:t>
            </a:r>
            <a:r>
              <a:rPr lang="pt-PT" altLang="zh-CN" sz="2000" i="1" dirty="0" smtClean="0"/>
              <a:t>X</a:t>
            </a:r>
            <a:r>
              <a:rPr lang="pt-PT" altLang="zh-CN" sz="2000" baseline="-25000" dirty="0" smtClean="0"/>
              <a:t>2</a:t>
            </a:r>
          </a:p>
          <a:p>
            <a:pPr algn="ctr">
              <a:buNone/>
            </a:pPr>
            <a:r>
              <a:rPr lang="pt-PT" altLang="zh-CN" sz="2400" i="1" dirty="0" smtClean="0">
                <a:solidFill>
                  <a:schemeClr val="accent2"/>
                </a:solidFill>
              </a:rPr>
              <a:t>X</a:t>
            </a:r>
            <a:r>
              <a:rPr lang="pt-PT" altLang="zh-CN" sz="2400" baseline="-25000" dirty="0" smtClean="0">
                <a:solidFill>
                  <a:schemeClr val="accent2"/>
                </a:solidFill>
              </a:rPr>
              <a:t>2</a:t>
            </a:r>
            <a:r>
              <a:rPr lang="pt-PT" altLang="zh-CN" sz="2400" dirty="0" smtClean="0">
                <a:solidFill>
                  <a:schemeClr val="accent2"/>
                </a:solidFill>
              </a:rPr>
              <a:t>=2π</a:t>
            </a:r>
            <a:r>
              <a:rPr lang="pt-PT" altLang="zh-CN" sz="2400" i="1" dirty="0" smtClean="0">
                <a:solidFill>
                  <a:schemeClr val="accent2"/>
                </a:solidFill>
              </a:rPr>
              <a:t>f</a:t>
            </a:r>
            <a:r>
              <a:rPr lang="pt-PT" altLang="zh-CN" sz="2400" baseline="-25000" dirty="0" smtClean="0">
                <a:solidFill>
                  <a:schemeClr val="accent2"/>
                </a:solidFill>
              </a:rPr>
              <a:t>2</a:t>
            </a:r>
            <a:r>
              <a:rPr lang="pt-PT" altLang="zh-CN" sz="2400" i="1" dirty="0" smtClean="0">
                <a:solidFill>
                  <a:schemeClr val="accent2"/>
                </a:solidFill>
              </a:rPr>
              <a:t>L</a:t>
            </a:r>
            <a:r>
              <a:rPr lang="pt-PT" altLang="zh-CN" sz="2400" baseline="-25000" dirty="0" smtClean="0">
                <a:solidFill>
                  <a:schemeClr val="accent2"/>
                </a:solidFill>
              </a:rPr>
              <a:t>2</a:t>
            </a:r>
            <a:r>
              <a:rPr lang="pt-PT" altLang="zh-CN" sz="2400" dirty="0" smtClean="0">
                <a:solidFill>
                  <a:schemeClr val="accent2"/>
                </a:solidFill>
              </a:rPr>
              <a:t> =</a:t>
            </a:r>
            <a:r>
              <a:rPr lang="pt-PT" altLang="zh-CN" sz="2400" dirty="0" smtClean="0">
                <a:solidFill>
                  <a:schemeClr val="accent2"/>
                </a:solidFill>
              </a:rPr>
              <a:t>S</a:t>
            </a:r>
            <a:r>
              <a:rPr lang="pt-PT" altLang="zh-CN" sz="2400" i="1" dirty="0" smtClean="0">
                <a:solidFill>
                  <a:schemeClr val="accent2"/>
                </a:solidFill>
              </a:rPr>
              <a:t>X</a:t>
            </a:r>
            <a:r>
              <a:rPr lang="pt-PT" altLang="zh-CN" sz="2400" baseline="-25000" dirty="0" smtClean="0">
                <a:solidFill>
                  <a:schemeClr val="accent2"/>
                </a:solidFill>
              </a:rPr>
              <a:t>20</a:t>
            </a:r>
          </a:p>
          <a:p>
            <a:r>
              <a:rPr lang="pt-PT" altLang="zh-CN" sz="2000" dirty="0" smtClean="0"/>
              <a:t>3. </a:t>
            </a:r>
            <a:r>
              <a:rPr lang="zh-CN" altLang="zh-CN" sz="2000" dirty="0" smtClean="0"/>
              <a:t>转子电流</a:t>
            </a:r>
            <a:r>
              <a:rPr lang="pt-PT" altLang="zh-CN" sz="2000" i="1" dirty="0" smtClean="0"/>
              <a:t>I</a:t>
            </a:r>
            <a:r>
              <a:rPr lang="pt-PT" altLang="zh-CN" sz="2000" baseline="-25000" dirty="0" smtClean="0"/>
              <a:t>2</a:t>
            </a:r>
            <a:r>
              <a:rPr lang="zh-CN" altLang="zh-CN" sz="2000" dirty="0" smtClean="0"/>
              <a:t>与功率因数</a:t>
            </a:r>
            <a:r>
              <a:rPr lang="pt-PT" altLang="zh-CN" sz="2000" dirty="0" smtClean="0"/>
              <a:t>cos</a:t>
            </a:r>
            <a:r>
              <a:rPr lang="pt-PT" altLang="zh-CN" sz="2000" i="1" dirty="0" smtClean="0"/>
              <a:t>φ</a:t>
            </a:r>
            <a:r>
              <a:rPr lang="pt-PT" altLang="zh-CN" sz="2000" baseline="-25000" dirty="0" smtClean="0"/>
              <a:t>2</a:t>
            </a:r>
            <a:endParaRPr lang="zh-CN" altLang="zh-CN" sz="2000" dirty="0" smtClean="0"/>
          </a:p>
          <a:p>
            <a:endParaRPr lang="zh-CN" altLang="en-US" sz="2000" dirty="0"/>
          </a:p>
        </p:txBody>
      </p:sp>
      <p:sp>
        <p:nvSpPr>
          <p:cNvPr id="152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2577" name="Object 1"/>
          <p:cNvGraphicFramePr>
            <a:graphicFrameLocks noChangeAspect="1"/>
          </p:cNvGraphicFramePr>
          <p:nvPr/>
        </p:nvGraphicFramePr>
        <p:xfrm>
          <a:off x="1943100" y="4978400"/>
          <a:ext cx="5314950" cy="939800"/>
        </p:xfrm>
        <a:graphic>
          <a:graphicData uri="http://schemas.openxmlformats.org/presentationml/2006/ole">
            <p:oleObj spid="_x0000_s152577" name="公式" r:id="rId4" imgW="2654280" imgH="469800" progId="Equation.3">
              <p:embed/>
            </p:oleObj>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pt-PT" altLang="zh-CN" sz="3200" dirty="0" smtClean="0">
                <a:latin typeface="微软雅黑" pitchFamily="34" charset="-122"/>
                <a:ea typeface="微软雅黑" pitchFamily="34" charset="-122"/>
                <a:cs typeface="+mn-cs"/>
              </a:rPr>
              <a:t>5.3.2 </a:t>
            </a:r>
            <a:r>
              <a:rPr lang="zh-CN" altLang="zh-CN" sz="3200" dirty="0" smtClean="0">
                <a:latin typeface="微软雅黑" pitchFamily="34" charset="-122"/>
                <a:ea typeface="微软雅黑" pitchFamily="34" charset="-122"/>
                <a:cs typeface="+mn-cs"/>
              </a:rPr>
              <a:t>三相异步电动机的电磁</a:t>
            </a:r>
            <a:r>
              <a:rPr lang="zh-CN" altLang="zh-CN" sz="3200" dirty="0" smtClean="0">
                <a:latin typeface="微软雅黑" pitchFamily="34" charset="-122"/>
                <a:ea typeface="微软雅黑" pitchFamily="34" charset="-122"/>
                <a:cs typeface="+mn-cs"/>
              </a:rPr>
              <a:t>转矩</a:t>
            </a:r>
            <a:endParaRPr lang="zh-CN" altLang="en-US" sz="3200" dirty="0">
              <a:latin typeface="微软雅黑" pitchFamily="34" charset="-122"/>
              <a:ea typeface="微软雅黑" pitchFamily="34" charset="-122"/>
              <a:cs typeface="+mn-cs"/>
            </a:endParaRPr>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5.3 </a:t>
            </a:r>
            <a:r>
              <a:rPr lang="zh-CN"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异步电动机的电磁</a:t>
            </a:r>
            <a:r>
              <a:rPr lang="zh-CN"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转矩</a:t>
            </a:r>
            <a:endParaRPr lang="zh-CN"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11" name="内容占位符 10"/>
          <p:cNvSpPr>
            <a:spLocks noGrp="1"/>
          </p:cNvSpPr>
          <p:nvPr>
            <p:ph idx="1"/>
          </p:nvPr>
        </p:nvSpPr>
        <p:spPr/>
        <p:txBody>
          <a:bodyPr/>
          <a:lstStyle/>
          <a:p>
            <a:r>
              <a:rPr lang="pt-PT" altLang="zh-CN" sz="2000" dirty="0" smtClean="0"/>
              <a:t>1. </a:t>
            </a:r>
            <a:r>
              <a:rPr lang="zh-CN" altLang="zh-CN" sz="2000" dirty="0" smtClean="0"/>
              <a:t>电磁转矩</a:t>
            </a:r>
            <a:r>
              <a:rPr lang="pt-PT" altLang="zh-CN" sz="2000" i="1" dirty="0" smtClean="0"/>
              <a:t>T</a:t>
            </a:r>
          </a:p>
          <a:p>
            <a:endParaRPr lang="pt-PT" altLang="zh-CN" sz="2000" i="1" dirty="0" smtClean="0"/>
          </a:p>
          <a:p>
            <a:endParaRPr lang="pt-PT" altLang="zh-CN" sz="2000" i="1" dirty="0" smtClean="0"/>
          </a:p>
          <a:p>
            <a:endParaRPr lang="pt-PT" altLang="zh-CN" sz="2000" i="1" dirty="0" smtClean="0"/>
          </a:p>
        </p:txBody>
      </p:sp>
      <p:sp>
        <p:nvSpPr>
          <p:cNvPr id="152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56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5651" name="Object 3"/>
          <p:cNvGraphicFramePr>
            <a:graphicFrameLocks noChangeAspect="1"/>
          </p:cNvGraphicFramePr>
          <p:nvPr/>
        </p:nvGraphicFramePr>
        <p:xfrm>
          <a:off x="2819446" y="3200406"/>
          <a:ext cx="2728537" cy="838178"/>
        </p:xfrm>
        <a:graphic>
          <a:graphicData uri="http://schemas.openxmlformats.org/presentationml/2006/ole">
            <p:oleObj spid="_x0000_s155651" name="公式" r:id="rId4" imgW="1459866" imgH="444307" progId="Equation.3">
              <p:embed/>
            </p:oleObj>
          </a:graphicData>
        </a:graphic>
      </p:graphicFrame>
      <p:sp>
        <p:nvSpPr>
          <p:cNvPr id="155655"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5657"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5659"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5661"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5663"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5.3 </a:t>
            </a:r>
            <a:r>
              <a:rPr lang="zh-CN"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异步电动机的电磁</a:t>
            </a:r>
            <a:r>
              <a:rPr lang="zh-CN"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转矩</a:t>
            </a:r>
            <a:endParaRPr lang="zh-CN"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11" name="内容占位符 10"/>
          <p:cNvSpPr>
            <a:spLocks noGrp="1"/>
          </p:cNvSpPr>
          <p:nvPr>
            <p:ph idx="1"/>
          </p:nvPr>
        </p:nvSpPr>
        <p:spPr>
          <a:xfrm>
            <a:off x="990600" y="2133634"/>
            <a:ext cx="7315200" cy="3870325"/>
          </a:xfrm>
        </p:spPr>
        <p:txBody>
          <a:bodyPr/>
          <a:lstStyle/>
          <a:p>
            <a:r>
              <a:rPr lang="fr-FR" altLang="zh-CN" sz="2000" dirty="0" smtClean="0"/>
              <a:t>2</a:t>
            </a:r>
            <a:r>
              <a:rPr lang="fr-FR" altLang="zh-CN" sz="2000" dirty="0" smtClean="0"/>
              <a:t>. </a:t>
            </a:r>
            <a:r>
              <a:rPr lang="zh-CN" altLang="zh-CN" sz="2000" dirty="0" smtClean="0"/>
              <a:t>转矩</a:t>
            </a:r>
            <a:r>
              <a:rPr lang="zh-CN" altLang="zh-CN" sz="2000" dirty="0" smtClean="0"/>
              <a:t>特性</a:t>
            </a:r>
            <a:endParaRPr lang="en-US" altLang="zh-CN" sz="2000" dirty="0" smtClean="0"/>
          </a:p>
          <a:p>
            <a:r>
              <a:rPr lang="zh-CN" altLang="zh-CN" sz="2000" dirty="0" smtClean="0"/>
              <a:t>（</a:t>
            </a:r>
            <a:r>
              <a:rPr lang="pt-PT" altLang="zh-CN" sz="2000" dirty="0" smtClean="0"/>
              <a:t>1</a:t>
            </a:r>
            <a:r>
              <a:rPr lang="zh-CN" altLang="zh-CN" sz="2000" dirty="0" smtClean="0"/>
              <a:t>）当</a:t>
            </a:r>
            <a:r>
              <a:rPr lang="pt-PT" altLang="zh-CN" sz="2000" i="1" dirty="0" smtClean="0"/>
              <a:t>s</a:t>
            </a:r>
            <a:r>
              <a:rPr lang="zh-CN" altLang="zh-CN" sz="2000" dirty="0" smtClean="0"/>
              <a:t>很小时（如</a:t>
            </a:r>
            <a:r>
              <a:rPr lang="pt-PT" altLang="zh-CN" sz="2000" i="1" dirty="0" smtClean="0"/>
              <a:t>s</a:t>
            </a:r>
            <a:r>
              <a:rPr lang="pt-PT" altLang="zh-CN" sz="2000" dirty="0" smtClean="0"/>
              <a:t>=0</a:t>
            </a:r>
            <a:r>
              <a:rPr lang="zh-CN" altLang="zh-CN" sz="2000" dirty="0" smtClean="0"/>
              <a:t>～</a:t>
            </a:r>
            <a:r>
              <a:rPr lang="pt-PT" altLang="zh-CN" sz="2000" dirty="0" smtClean="0"/>
              <a:t>s</a:t>
            </a:r>
            <a:r>
              <a:rPr lang="pt-PT" altLang="zh-CN" sz="2000" baseline="-25000" dirty="0" smtClean="0"/>
              <a:t>m</a:t>
            </a:r>
            <a:r>
              <a:rPr lang="zh-CN" altLang="zh-CN" sz="2000" dirty="0" smtClean="0"/>
              <a:t>），</a:t>
            </a:r>
            <a:endParaRPr lang="en-US" altLang="zh-CN" sz="2000" dirty="0" smtClean="0"/>
          </a:p>
          <a:p>
            <a:pPr>
              <a:buNone/>
            </a:pPr>
            <a:r>
              <a:rPr lang="zh-CN" altLang="en-US" sz="2000" dirty="0" smtClean="0"/>
              <a:t>　</a:t>
            </a:r>
            <a:r>
              <a:rPr lang="zh-CN" altLang="en-US" sz="2000" dirty="0" smtClean="0"/>
              <a:t>　</a:t>
            </a:r>
            <a:r>
              <a:rPr lang="pt-PT" altLang="zh-CN" sz="2000" dirty="0" smtClean="0"/>
              <a:t>&gt;&gt;(</a:t>
            </a:r>
            <a:r>
              <a:rPr lang="pt-PT" altLang="zh-CN" sz="2000" i="1" dirty="0" smtClean="0"/>
              <a:t>sX</a:t>
            </a:r>
            <a:r>
              <a:rPr lang="pt-PT" altLang="zh-CN" sz="2000" baseline="-25000" dirty="0" smtClean="0"/>
              <a:t>20</a:t>
            </a:r>
            <a:r>
              <a:rPr lang="pt-PT" altLang="zh-CN" sz="2000" baseline="30000" dirty="0" smtClean="0"/>
              <a:t>2</a:t>
            </a:r>
            <a:r>
              <a:rPr lang="pt-PT" altLang="zh-CN" sz="2000" dirty="0" smtClean="0"/>
              <a:t>)</a:t>
            </a:r>
            <a:r>
              <a:rPr lang="pt-PT" altLang="zh-CN" sz="2000" baseline="30000" dirty="0" smtClean="0"/>
              <a:t>2</a:t>
            </a:r>
            <a:r>
              <a:rPr lang="zh-CN" altLang="zh-CN" sz="2000" dirty="0" smtClean="0"/>
              <a:t>，则</a:t>
            </a:r>
            <a:r>
              <a:rPr lang="pt-PT" altLang="zh-CN" sz="2000" i="1" dirty="0" smtClean="0"/>
              <a:t>T</a:t>
            </a:r>
            <a:r>
              <a:rPr lang="zh-CN" altLang="zh-CN" sz="2000" dirty="0" smtClean="0"/>
              <a:t>∝</a:t>
            </a:r>
            <a:r>
              <a:rPr lang="pt-PT" altLang="zh-CN" sz="2000" i="1" dirty="0" smtClean="0"/>
              <a:t>s</a:t>
            </a:r>
          </a:p>
          <a:p>
            <a:r>
              <a:rPr lang="zh-CN" altLang="zh-CN" sz="2000" dirty="0" smtClean="0"/>
              <a:t>（</a:t>
            </a:r>
            <a:r>
              <a:rPr lang="en-US" altLang="zh-CN" sz="2000" dirty="0" smtClean="0"/>
              <a:t>2</a:t>
            </a:r>
            <a:r>
              <a:rPr lang="zh-CN" altLang="zh-CN" sz="2000" dirty="0" smtClean="0"/>
              <a:t>）当</a:t>
            </a:r>
            <a:r>
              <a:rPr lang="pt-PT" altLang="zh-CN" sz="2000" i="1" dirty="0" smtClean="0"/>
              <a:t>s</a:t>
            </a:r>
            <a:r>
              <a:rPr lang="zh-CN" altLang="zh-CN" sz="2000" dirty="0" smtClean="0"/>
              <a:t>很大时（如</a:t>
            </a:r>
            <a:r>
              <a:rPr lang="pt-PT" altLang="zh-CN" sz="2000" i="1" dirty="0" smtClean="0"/>
              <a:t>s</a:t>
            </a:r>
            <a:r>
              <a:rPr lang="pt-PT" altLang="zh-CN" sz="2000" dirty="0" smtClean="0"/>
              <a:t>=s</a:t>
            </a:r>
            <a:r>
              <a:rPr lang="pt-PT" altLang="zh-CN" sz="2000" baseline="-25000" dirty="0" smtClean="0"/>
              <a:t>m</a:t>
            </a:r>
            <a:r>
              <a:rPr lang="zh-CN" altLang="zh-CN" sz="2000" dirty="0" smtClean="0"/>
              <a:t>～</a:t>
            </a:r>
            <a:r>
              <a:rPr lang="pt-PT" altLang="zh-CN" sz="2000" dirty="0" smtClean="0"/>
              <a:t>1</a:t>
            </a:r>
            <a:r>
              <a:rPr lang="zh-CN" altLang="zh-CN" sz="2000" dirty="0" smtClean="0"/>
              <a:t>），</a:t>
            </a:r>
            <a:r>
              <a:rPr lang="pt-PT" altLang="zh-CN" sz="2000" dirty="0" smtClean="0"/>
              <a:t> </a:t>
            </a:r>
            <a:endParaRPr lang="pt-PT" altLang="zh-CN" sz="2000" dirty="0" smtClean="0"/>
          </a:p>
          <a:p>
            <a:pPr>
              <a:buNone/>
            </a:pPr>
            <a:r>
              <a:rPr lang="zh-CN" altLang="en-US" sz="2000" dirty="0" smtClean="0"/>
              <a:t>　</a:t>
            </a:r>
            <a:r>
              <a:rPr lang="zh-CN" altLang="en-US" sz="2000" dirty="0" smtClean="0"/>
              <a:t>　</a:t>
            </a:r>
            <a:r>
              <a:rPr lang="pt-PT" altLang="zh-CN" sz="2000" dirty="0" smtClean="0"/>
              <a:t>&lt;&lt;(</a:t>
            </a:r>
            <a:r>
              <a:rPr lang="pt-PT" altLang="zh-CN" sz="2000" i="1" dirty="0" smtClean="0"/>
              <a:t>sX</a:t>
            </a:r>
            <a:r>
              <a:rPr lang="pt-PT" altLang="zh-CN" sz="2000" baseline="-25000" dirty="0" smtClean="0"/>
              <a:t>20</a:t>
            </a:r>
            <a:r>
              <a:rPr lang="pt-PT" altLang="zh-CN" sz="2000" baseline="30000" dirty="0" smtClean="0"/>
              <a:t>2</a:t>
            </a:r>
            <a:r>
              <a:rPr lang="pt-PT" altLang="zh-CN" sz="2000" dirty="0" smtClean="0"/>
              <a:t>)</a:t>
            </a:r>
            <a:r>
              <a:rPr lang="pt-PT" altLang="zh-CN" sz="2000" baseline="30000" dirty="0" smtClean="0"/>
              <a:t>2</a:t>
            </a:r>
            <a:r>
              <a:rPr lang="zh-CN" altLang="zh-CN" sz="2000" dirty="0" smtClean="0"/>
              <a:t>，则</a:t>
            </a:r>
            <a:r>
              <a:rPr lang="pt-PT" altLang="zh-CN" sz="2000" i="1" dirty="0" smtClean="0"/>
              <a:t>T</a:t>
            </a:r>
            <a:r>
              <a:rPr lang="zh-CN" altLang="zh-CN" sz="2000" dirty="0" smtClean="0"/>
              <a:t>∝</a:t>
            </a:r>
          </a:p>
          <a:p>
            <a:endParaRPr lang="en-US" altLang="zh-CN" sz="2000" dirty="0" smtClean="0"/>
          </a:p>
          <a:p>
            <a:r>
              <a:rPr lang="zh-CN" altLang="zh-CN" sz="2000" dirty="0" smtClean="0"/>
              <a:t>（</a:t>
            </a:r>
            <a:r>
              <a:rPr lang="fr-FR" altLang="zh-CN" sz="2000" dirty="0" smtClean="0"/>
              <a:t>3</a:t>
            </a:r>
            <a:r>
              <a:rPr lang="zh-CN" altLang="zh-CN" sz="2000" dirty="0" smtClean="0"/>
              <a:t>）改变电阻</a:t>
            </a:r>
            <a:r>
              <a:rPr lang="fr-FR" altLang="zh-CN" sz="2000" i="1" dirty="0" smtClean="0"/>
              <a:t>R</a:t>
            </a:r>
            <a:r>
              <a:rPr lang="fr-FR" altLang="zh-CN" sz="2000" baseline="-25000" dirty="0" smtClean="0"/>
              <a:t>2</a:t>
            </a:r>
            <a:r>
              <a:rPr lang="zh-CN" altLang="zh-CN" sz="2000" dirty="0" smtClean="0"/>
              <a:t>，可改变</a:t>
            </a:r>
            <a:r>
              <a:rPr lang="fr-FR" altLang="zh-CN" sz="2000" dirty="0" smtClean="0"/>
              <a:t>s</a:t>
            </a:r>
            <a:r>
              <a:rPr lang="fr-FR" altLang="zh-CN" sz="2000" baseline="-25000" dirty="0" smtClean="0"/>
              <a:t>m</a:t>
            </a:r>
            <a:r>
              <a:rPr lang="zh-CN" altLang="zh-CN" sz="2000" dirty="0" smtClean="0"/>
              <a:t>值</a:t>
            </a:r>
            <a:endParaRPr lang="en-US" altLang="zh-CN" sz="2000" dirty="0" smtClean="0"/>
          </a:p>
          <a:p>
            <a:r>
              <a:rPr lang="zh-CN" altLang="zh-CN" sz="2000" dirty="0" smtClean="0"/>
              <a:t>（</a:t>
            </a:r>
            <a:r>
              <a:rPr lang="fr-FR" altLang="zh-CN" sz="2000" dirty="0" smtClean="0"/>
              <a:t>4</a:t>
            </a:r>
            <a:r>
              <a:rPr lang="zh-CN" altLang="zh-CN" sz="2000" dirty="0" smtClean="0"/>
              <a:t>）当其它参数不变时</a:t>
            </a:r>
            <a:r>
              <a:rPr lang="zh-CN" altLang="zh-CN" sz="2000" dirty="0" smtClean="0"/>
              <a:t>，</a:t>
            </a:r>
            <a:endParaRPr lang="en-US" altLang="zh-CN" sz="2000" dirty="0" smtClean="0"/>
          </a:p>
          <a:p>
            <a:pPr>
              <a:buNone/>
            </a:pPr>
            <a:r>
              <a:rPr lang="zh-CN" altLang="zh-CN" sz="2000" dirty="0" smtClean="0"/>
              <a:t>转矩</a:t>
            </a:r>
            <a:r>
              <a:rPr lang="pt-PT" altLang="zh-CN" sz="2000" i="1" dirty="0" smtClean="0"/>
              <a:t>T</a:t>
            </a:r>
            <a:r>
              <a:rPr lang="zh-CN" altLang="zh-CN" sz="2000" dirty="0" smtClean="0"/>
              <a:t>∝</a:t>
            </a:r>
            <a:r>
              <a:rPr lang="fr-FR" altLang="zh-CN" sz="2000" dirty="0" smtClean="0"/>
              <a:t> </a:t>
            </a:r>
            <a:endParaRPr lang="zh-CN" altLang="zh-CN" sz="2000" dirty="0" smtClean="0"/>
          </a:p>
          <a:p>
            <a:endParaRPr lang="zh-CN" altLang="zh-CN" sz="2000" dirty="0" smtClean="0"/>
          </a:p>
          <a:p>
            <a:endParaRPr lang="zh-CN" altLang="en-US" sz="2000" dirty="0"/>
          </a:p>
        </p:txBody>
      </p:sp>
      <p:sp>
        <p:nvSpPr>
          <p:cNvPr id="152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56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155653" name="Picture 5" descr="e59"/>
          <p:cNvPicPr>
            <a:picLocks noChangeAspect="1" noChangeArrowheads="1"/>
          </p:cNvPicPr>
          <p:nvPr/>
        </p:nvPicPr>
        <p:blipFill>
          <a:blip r:embed="rId4" cstate="print"/>
          <a:srcRect/>
          <a:stretch>
            <a:fillRect/>
          </a:stretch>
        </p:blipFill>
        <p:spPr bwMode="auto">
          <a:xfrm>
            <a:off x="5181584" y="2270173"/>
            <a:ext cx="3548461" cy="2819326"/>
          </a:xfrm>
          <a:prstGeom prst="rect">
            <a:avLst/>
          </a:prstGeom>
          <a:noFill/>
          <a:ln w="9525">
            <a:noFill/>
            <a:miter lim="800000"/>
            <a:headEnd/>
            <a:tailEnd/>
          </a:ln>
        </p:spPr>
      </p:pic>
      <p:sp>
        <p:nvSpPr>
          <p:cNvPr id="155655"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5657"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5659"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5658" name="Object 10"/>
          <p:cNvGraphicFramePr>
            <a:graphicFrameLocks noChangeAspect="1"/>
          </p:cNvGraphicFramePr>
          <p:nvPr/>
        </p:nvGraphicFramePr>
        <p:xfrm>
          <a:off x="1266912" y="3565539"/>
          <a:ext cx="333366" cy="380990"/>
        </p:xfrm>
        <a:graphic>
          <a:graphicData uri="http://schemas.openxmlformats.org/presentationml/2006/ole">
            <p:oleObj spid="_x0000_s157699" name="公式" r:id="rId5" imgW="203112" imgH="228501" progId="Equation.3">
              <p:embed/>
            </p:oleObj>
          </a:graphicData>
        </a:graphic>
      </p:graphicFrame>
      <p:sp>
        <p:nvSpPr>
          <p:cNvPr id="155661"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5660" name="Object 12"/>
          <p:cNvGraphicFramePr>
            <a:graphicFrameLocks noChangeAspect="1"/>
          </p:cNvGraphicFramePr>
          <p:nvPr/>
        </p:nvGraphicFramePr>
        <p:xfrm>
          <a:off x="1219288" y="2879757"/>
          <a:ext cx="333366" cy="380990"/>
        </p:xfrm>
        <a:graphic>
          <a:graphicData uri="http://schemas.openxmlformats.org/presentationml/2006/ole">
            <p:oleObj spid="_x0000_s157700" name="公式" r:id="rId6" imgW="203112" imgH="228501" progId="Equation.3">
              <p:embed/>
            </p:oleObj>
          </a:graphicData>
        </a:graphic>
      </p:graphicFrame>
      <p:sp>
        <p:nvSpPr>
          <p:cNvPr id="155663"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5662" name="Object 14"/>
          <p:cNvGraphicFramePr>
            <a:graphicFrameLocks noChangeAspect="1"/>
          </p:cNvGraphicFramePr>
          <p:nvPr/>
        </p:nvGraphicFramePr>
        <p:xfrm>
          <a:off x="3810020" y="3641737"/>
          <a:ext cx="195141" cy="533386"/>
        </p:xfrm>
        <a:graphic>
          <a:graphicData uri="http://schemas.openxmlformats.org/presentationml/2006/ole">
            <p:oleObj spid="_x0000_s157701" name="公式" r:id="rId7" imgW="139639" imgH="393529" progId="Equation.3">
              <p:embed/>
            </p:oleObj>
          </a:graphicData>
        </a:graphic>
      </p:graphicFrame>
      <p:sp>
        <p:nvSpPr>
          <p:cNvPr id="15770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7702" name="Object 6"/>
          <p:cNvGraphicFramePr>
            <a:graphicFrameLocks noChangeAspect="1"/>
          </p:cNvGraphicFramePr>
          <p:nvPr/>
        </p:nvGraphicFramePr>
        <p:xfrm>
          <a:off x="2057466" y="5089499"/>
          <a:ext cx="457188" cy="477066"/>
        </p:xfrm>
        <a:graphic>
          <a:graphicData uri="http://schemas.openxmlformats.org/presentationml/2006/ole">
            <p:oleObj spid="_x0000_s157702" name="公式" r:id="rId8" imgW="215806" imgH="228501" progId="Equation.3">
              <p:embed/>
            </p:oleObj>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bwMode="auto">
          <a:xfrm>
            <a:off x="1066892" y="2743218"/>
            <a:ext cx="2971722" cy="2514534"/>
          </a:xfrm>
          <a:prstGeom prst="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2400" b="0" i="0" u="none" strike="noStrike" cap="none" normalizeH="0" baseline="0" smtClean="0">
              <a:ln>
                <a:noFill/>
              </a:ln>
              <a:solidFill>
                <a:schemeClr val="tx1"/>
              </a:solidFill>
              <a:effectLst/>
              <a:latin typeface="Arial" pitchFamily="34" charset="0"/>
            </a:endParaRPr>
          </a:p>
        </p:txBody>
      </p:sp>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5.4.1 </a:t>
            </a:r>
            <a:r>
              <a:rPr lang="zh-CN" altLang="zh-CN" sz="3200" dirty="0" smtClean="0">
                <a:latin typeface="微软雅黑" pitchFamily="34" charset="-122"/>
                <a:ea typeface="微软雅黑" pitchFamily="34" charset="-122"/>
                <a:cs typeface="+mn-cs"/>
              </a:rPr>
              <a:t>三相笼型异步电动机的机械</a:t>
            </a:r>
            <a:r>
              <a:rPr lang="zh-CN" altLang="zh-CN" sz="3200" dirty="0" smtClean="0">
                <a:latin typeface="微软雅黑" pitchFamily="34" charset="-122"/>
                <a:ea typeface="微软雅黑" pitchFamily="34" charset="-122"/>
                <a:cs typeface="+mn-cs"/>
              </a:rPr>
              <a:t>特性</a:t>
            </a:r>
            <a:endParaRPr lang="zh-CN" altLang="en-US" sz="3200" dirty="0">
              <a:latin typeface="微软雅黑" pitchFamily="34" charset="-122"/>
              <a:ea typeface="微软雅黑" pitchFamily="34" charset="-122"/>
              <a:cs typeface="+mn-cs"/>
            </a:endParaRPr>
          </a:p>
        </p:txBody>
      </p:sp>
      <p:pic>
        <p:nvPicPr>
          <p:cNvPr id="159747" name="Picture 3" descr="e511"/>
          <p:cNvPicPr>
            <a:picLocks noGrp="1" noChangeAspect="1" noChangeArrowheads="1"/>
          </p:cNvPicPr>
          <p:nvPr>
            <p:ph sz="half" idx="1"/>
          </p:nvPr>
        </p:nvPicPr>
        <p:blipFill>
          <a:blip r:embed="rId3" cstate="print"/>
          <a:stretch>
            <a:fillRect/>
          </a:stretch>
        </p:blipFill>
        <p:spPr bwMode="auto">
          <a:xfrm>
            <a:off x="1143090" y="2819416"/>
            <a:ext cx="2834777" cy="2360928"/>
          </a:xfrm>
          <a:prstGeom prst="rect">
            <a:avLst/>
          </a:prstGeom>
          <a:noFill/>
          <a:ln w="9525">
            <a:noFill/>
            <a:miter lim="800000"/>
            <a:headEnd/>
            <a:tailEnd/>
          </a:ln>
        </p:spPr>
      </p:pic>
      <p:sp>
        <p:nvSpPr>
          <p:cNvPr id="16" name="内容占位符 15"/>
          <p:cNvSpPr>
            <a:spLocks noGrp="1"/>
          </p:cNvSpPr>
          <p:nvPr>
            <p:ph sz="half" idx="2"/>
          </p:nvPr>
        </p:nvSpPr>
        <p:spPr>
          <a:xfrm>
            <a:off x="4724400" y="2759075"/>
            <a:ext cx="3581400" cy="2346281"/>
          </a:xfrm>
        </p:spPr>
        <p:txBody>
          <a:bodyPr/>
          <a:lstStyle/>
          <a:p>
            <a:r>
              <a:rPr lang="en-US" altLang="zh-CN" sz="2400" dirty="0" smtClean="0"/>
              <a:t>1</a:t>
            </a:r>
            <a:r>
              <a:rPr lang="zh-CN" altLang="zh-CN" sz="2400" dirty="0" smtClean="0"/>
              <a:t>．额定转矩、最大转矩和起动转矩</a:t>
            </a:r>
          </a:p>
          <a:p>
            <a:r>
              <a:rPr lang="zh-CN" altLang="zh-CN" sz="2400" dirty="0" smtClean="0"/>
              <a:t>（</a:t>
            </a:r>
            <a:r>
              <a:rPr lang="en-US" altLang="zh-CN" sz="2400" dirty="0" smtClean="0"/>
              <a:t>1</a:t>
            </a:r>
            <a:r>
              <a:rPr lang="zh-CN" altLang="zh-CN" sz="2400" dirty="0" smtClean="0"/>
              <a:t>）额定转矩</a:t>
            </a:r>
            <a:r>
              <a:rPr lang="en-US" altLang="zh-CN" sz="2400" i="1" dirty="0" smtClean="0"/>
              <a:t>T</a:t>
            </a:r>
            <a:r>
              <a:rPr lang="en-US" altLang="zh-CN" sz="2400" baseline="-25000" dirty="0" smtClean="0"/>
              <a:t>N</a:t>
            </a:r>
          </a:p>
          <a:p>
            <a:r>
              <a:rPr lang="zh-CN" altLang="zh-CN" sz="2400" dirty="0" smtClean="0"/>
              <a:t>（</a:t>
            </a:r>
            <a:r>
              <a:rPr lang="en-US" altLang="zh-CN" sz="2400" dirty="0" smtClean="0"/>
              <a:t>2</a:t>
            </a:r>
            <a:r>
              <a:rPr lang="zh-CN" altLang="zh-CN" sz="2400" dirty="0" smtClean="0"/>
              <a:t>）最大转矩</a:t>
            </a:r>
            <a:r>
              <a:rPr lang="en-US" altLang="zh-CN" sz="2400" i="1" dirty="0" smtClean="0"/>
              <a:t>T</a:t>
            </a:r>
            <a:r>
              <a:rPr lang="en-US" altLang="zh-CN" sz="2400" baseline="-25000" dirty="0" smtClean="0"/>
              <a:t>m</a:t>
            </a:r>
          </a:p>
          <a:p>
            <a:r>
              <a:rPr lang="zh-CN" altLang="zh-CN" sz="2400" dirty="0" smtClean="0"/>
              <a:t>（</a:t>
            </a:r>
            <a:r>
              <a:rPr lang="en-US" altLang="zh-CN" sz="2400" dirty="0" smtClean="0"/>
              <a:t>3</a:t>
            </a:r>
            <a:r>
              <a:rPr lang="zh-CN" altLang="zh-CN" sz="2400" dirty="0" smtClean="0"/>
              <a:t>）起动转矩</a:t>
            </a:r>
            <a:r>
              <a:rPr lang="en-US" altLang="zh-CN" sz="2400" i="1" dirty="0" err="1" smtClean="0"/>
              <a:t>T</a:t>
            </a:r>
            <a:r>
              <a:rPr lang="en-US" altLang="zh-CN" sz="2400" baseline="-25000" dirty="0" err="1" smtClean="0"/>
              <a:t>st</a:t>
            </a:r>
            <a:endParaRPr lang="zh-CN" altLang="en-US" sz="2400" dirty="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5.4  </a:t>
            </a:r>
            <a:r>
              <a:rPr lang="zh-CN"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三相异步电动机的运行特性及铭牌</a:t>
            </a:r>
            <a:r>
              <a:rPr lang="zh-CN"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数据</a:t>
            </a:r>
            <a:endParaRPr lang="zh-CN"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152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56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5655"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5657"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5659"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5661"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5663"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矩形 14"/>
          <p:cNvSpPr/>
          <p:nvPr/>
        </p:nvSpPr>
        <p:spPr>
          <a:xfrm>
            <a:off x="914496" y="5562544"/>
            <a:ext cx="3416320" cy="369332"/>
          </a:xfrm>
          <a:prstGeom prst="rect">
            <a:avLst/>
          </a:prstGeom>
        </p:spPr>
        <p:txBody>
          <a:bodyPr wrap="none">
            <a:spAutoFit/>
          </a:bodyPr>
          <a:lstStyle/>
          <a:p>
            <a:r>
              <a:rPr lang="zh-CN" altLang="zh-CN" sz="1800" dirty="0" smtClean="0"/>
              <a:t>三相笼型异步电动机的机械特性</a:t>
            </a:r>
            <a:endParaRPr lang="zh-CN" altLang="en-US" sz="18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5.4.2 </a:t>
            </a:r>
            <a:r>
              <a:rPr lang="zh-CN" altLang="zh-CN" sz="3200" dirty="0" smtClean="0">
                <a:latin typeface="微软雅黑" pitchFamily="34" charset="-122"/>
                <a:ea typeface="微软雅黑" pitchFamily="34" charset="-122"/>
                <a:cs typeface="+mn-cs"/>
              </a:rPr>
              <a:t>三相绕线型电动机机械</a:t>
            </a:r>
            <a:r>
              <a:rPr lang="zh-CN" altLang="zh-CN" sz="3200" dirty="0" smtClean="0">
                <a:latin typeface="微软雅黑" pitchFamily="34" charset="-122"/>
                <a:ea typeface="微软雅黑" pitchFamily="34" charset="-122"/>
                <a:cs typeface="+mn-cs"/>
              </a:rPr>
              <a:t>特性</a:t>
            </a:r>
            <a:endParaRPr lang="zh-CN" altLang="en-US" sz="3200" dirty="0">
              <a:latin typeface="微软雅黑" pitchFamily="34" charset="-122"/>
              <a:ea typeface="微软雅黑" pitchFamily="34" charset="-122"/>
              <a:cs typeface="+mn-cs"/>
            </a:endParaRPr>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5.4  </a:t>
            </a:r>
            <a:r>
              <a:rPr lang="zh-CN"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三相异步电动机的运行特性及铭牌</a:t>
            </a:r>
            <a:r>
              <a:rPr lang="zh-CN"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数据</a:t>
            </a:r>
            <a:endParaRPr lang="zh-CN"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152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56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5655"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5657"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5659"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5661"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5663"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8" name="内容占位符 17"/>
          <p:cNvSpPr>
            <a:spLocks noGrp="1"/>
          </p:cNvSpPr>
          <p:nvPr>
            <p:ph sz="half" idx="2"/>
          </p:nvPr>
        </p:nvSpPr>
        <p:spPr>
          <a:xfrm>
            <a:off x="4724400" y="2514624"/>
            <a:ext cx="3581400" cy="3870325"/>
          </a:xfrm>
        </p:spPr>
        <p:txBody>
          <a:bodyPr/>
          <a:lstStyle/>
          <a:p>
            <a:r>
              <a:rPr lang="en-US" altLang="zh-CN" sz="1800" dirty="0" smtClean="0"/>
              <a:t>1. </a:t>
            </a:r>
            <a:r>
              <a:rPr lang="zh-CN" altLang="zh-CN" sz="1800" dirty="0" smtClean="0"/>
              <a:t>改变</a:t>
            </a:r>
            <a:r>
              <a:rPr lang="en-US" altLang="zh-CN" sz="1800" i="1" dirty="0" smtClean="0"/>
              <a:t>R</a:t>
            </a:r>
            <a:r>
              <a:rPr lang="en-US" altLang="zh-CN" sz="1800" baseline="-25000" dirty="0" smtClean="0"/>
              <a:t>2</a:t>
            </a:r>
            <a:r>
              <a:rPr lang="zh-CN" altLang="zh-CN" sz="1800" dirty="0" smtClean="0"/>
              <a:t>电阻，得到不同斜率的特性曲线。</a:t>
            </a:r>
            <a:r>
              <a:rPr lang="zh-CN" altLang="zh-CN" sz="1800" dirty="0" smtClean="0"/>
              <a:t>由</a:t>
            </a:r>
            <a:r>
              <a:rPr lang="zh-CN" altLang="en-US" sz="1800" dirty="0" smtClean="0"/>
              <a:t>左图</a:t>
            </a:r>
            <a:r>
              <a:rPr lang="zh-CN" altLang="zh-CN" sz="1800" dirty="0" smtClean="0"/>
              <a:t>可见</a:t>
            </a:r>
            <a:r>
              <a:rPr lang="zh-CN" altLang="zh-CN" sz="1800" dirty="0" smtClean="0"/>
              <a:t>，当负载一定时，通过改变</a:t>
            </a:r>
            <a:r>
              <a:rPr lang="en-US" altLang="zh-CN" sz="1800" i="1" dirty="0" smtClean="0"/>
              <a:t>R</a:t>
            </a:r>
            <a:r>
              <a:rPr lang="en-US" altLang="zh-CN" sz="1800" baseline="-25000" dirty="0" smtClean="0"/>
              <a:t>2</a:t>
            </a:r>
            <a:r>
              <a:rPr lang="zh-CN" altLang="zh-CN" sz="1800" dirty="0" smtClean="0"/>
              <a:t>，可进行小范围调速。适应于大功率风机节能运行。</a:t>
            </a:r>
          </a:p>
          <a:p>
            <a:r>
              <a:rPr lang="en-US" altLang="zh-CN" sz="1800" dirty="0" smtClean="0"/>
              <a:t>2. </a:t>
            </a:r>
            <a:r>
              <a:rPr lang="zh-CN" altLang="zh-CN" sz="1800" dirty="0" smtClean="0"/>
              <a:t>改变</a:t>
            </a:r>
            <a:r>
              <a:rPr lang="en-US" altLang="zh-CN" sz="1800" i="1" dirty="0" smtClean="0"/>
              <a:t>R</a:t>
            </a:r>
            <a:r>
              <a:rPr lang="en-US" altLang="zh-CN" sz="1800" baseline="-25000" dirty="0" smtClean="0"/>
              <a:t>2</a:t>
            </a:r>
            <a:r>
              <a:rPr lang="zh-CN" altLang="zh-CN" sz="1800" dirty="0" smtClean="0"/>
              <a:t>电阻，在起动时可得到最大转矩，并且较软的机械特性，特别适合起重设备、卷扬机、矿井绞车等应用。</a:t>
            </a:r>
          </a:p>
          <a:p>
            <a:r>
              <a:rPr lang="en-US" altLang="zh-CN" sz="1800" dirty="0" smtClean="0"/>
              <a:t>3.</a:t>
            </a:r>
            <a:r>
              <a:rPr lang="zh-CN" altLang="zh-CN" sz="1800" dirty="0" smtClean="0"/>
              <a:t>因为转子外串电阻要消耗大量电能，电动机故障率较高等缺点，现在很多应用场合已经被变频器驱动笼型电动机所取代。</a:t>
            </a:r>
            <a:endParaRPr lang="zh-CN" altLang="en-US" sz="1800" dirty="0"/>
          </a:p>
        </p:txBody>
      </p:sp>
      <p:sp>
        <p:nvSpPr>
          <p:cNvPr id="16179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61793" name="Object 1"/>
          <p:cNvGraphicFramePr>
            <a:graphicFrameLocks noChangeAspect="1"/>
          </p:cNvGraphicFramePr>
          <p:nvPr/>
        </p:nvGraphicFramePr>
        <p:xfrm>
          <a:off x="914496" y="2819416"/>
          <a:ext cx="3521116" cy="3581306"/>
        </p:xfrm>
        <a:graphic>
          <a:graphicData uri="http://schemas.openxmlformats.org/presentationml/2006/ole">
            <p:oleObj spid="_x0000_s161793" name="位图图像" r:id="rId4" imgW="3438095" imgH="3495238" progId="Paint.Picture">
              <p:embed/>
            </p:oleObj>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2800" dirty="0" smtClean="0">
                <a:latin typeface="微软雅黑" pitchFamily="34" charset="-122"/>
                <a:ea typeface="微软雅黑" pitchFamily="34" charset="-122"/>
                <a:cs typeface="+mn-cs"/>
              </a:rPr>
              <a:t>5.4.3 </a:t>
            </a:r>
            <a:r>
              <a:rPr lang="zh-CN" altLang="zh-CN" sz="2800" dirty="0" smtClean="0">
                <a:latin typeface="微软雅黑" pitchFamily="34" charset="-122"/>
                <a:ea typeface="微软雅黑" pitchFamily="34" charset="-122"/>
                <a:cs typeface="+mn-cs"/>
              </a:rPr>
              <a:t>三相异步电动机的铭牌和技术</a:t>
            </a:r>
            <a:r>
              <a:rPr lang="zh-CN" altLang="zh-CN" sz="2800" dirty="0" smtClean="0">
                <a:latin typeface="微软雅黑" pitchFamily="34" charset="-122"/>
                <a:ea typeface="微软雅黑" pitchFamily="34" charset="-122"/>
                <a:cs typeface="+mn-cs"/>
              </a:rPr>
              <a:t>数据</a:t>
            </a:r>
            <a:endParaRPr lang="zh-CN" altLang="en-US" sz="2800" dirty="0">
              <a:latin typeface="微软雅黑" pitchFamily="34" charset="-122"/>
              <a:ea typeface="微软雅黑" pitchFamily="34" charset="-122"/>
              <a:cs typeface="+mn-cs"/>
            </a:endParaRPr>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5.4  </a:t>
            </a:r>
            <a:r>
              <a:rPr lang="zh-CN"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三相异步电动机的运行特性及铭牌</a:t>
            </a:r>
            <a:r>
              <a:rPr lang="zh-CN"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数据</a:t>
            </a:r>
            <a:endParaRPr lang="zh-CN"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152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56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5655"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5657"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5659"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5661"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5663"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179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384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63843" name="Object 3"/>
          <p:cNvGraphicFramePr>
            <a:graphicFrameLocks noChangeAspect="1"/>
          </p:cNvGraphicFramePr>
          <p:nvPr/>
        </p:nvGraphicFramePr>
        <p:xfrm>
          <a:off x="1828872" y="3124208"/>
          <a:ext cx="5408767" cy="1828752"/>
        </p:xfrm>
        <a:graphic>
          <a:graphicData uri="http://schemas.openxmlformats.org/presentationml/2006/ole">
            <p:oleObj spid="_x0000_s163843" name="位图图像" r:id="rId4" imgW="3839111" imgH="1295238" progId="Paint.Picture">
              <p:embed/>
            </p:oleObj>
          </a:graphicData>
        </a:graphic>
      </p:graphicFrame>
      <p:sp>
        <p:nvSpPr>
          <p:cNvPr id="19" name="矩形 18"/>
          <p:cNvSpPr/>
          <p:nvPr/>
        </p:nvSpPr>
        <p:spPr>
          <a:xfrm>
            <a:off x="3621390" y="5257752"/>
            <a:ext cx="1338828" cy="369332"/>
          </a:xfrm>
          <a:prstGeom prst="rect">
            <a:avLst/>
          </a:prstGeom>
        </p:spPr>
        <p:txBody>
          <a:bodyPr wrap="none">
            <a:spAutoFit/>
          </a:bodyPr>
          <a:lstStyle/>
          <a:p>
            <a:r>
              <a:rPr lang="zh-CN" altLang="zh-CN" sz="1800" dirty="0" smtClean="0"/>
              <a:t>电动机铭牌</a:t>
            </a:r>
            <a:endParaRPr lang="zh-CN" altLang="en-US" sz="18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16.jpg"/>
          <p:cNvPicPr>
            <a:picLocks noChangeAspect="1"/>
          </p:cNvPicPr>
          <p:nvPr/>
        </p:nvPicPr>
        <p:blipFill>
          <a:blip r:embed="rId3" cstate="print"/>
          <a:srcRect l="23334" r="12223" b="4446"/>
          <a:stretch>
            <a:fillRect/>
          </a:stretch>
        </p:blipFill>
        <p:spPr>
          <a:xfrm>
            <a:off x="0" y="2514714"/>
            <a:ext cx="2929153" cy="4343286"/>
          </a:xfrm>
          <a:prstGeom prst="rect">
            <a:avLst/>
          </a:prstGeom>
        </p:spPr>
      </p:pic>
      <p:sp>
        <p:nvSpPr>
          <p:cNvPr id="3" name="内容占位符 2"/>
          <p:cNvSpPr>
            <a:spLocks noGrp="1"/>
          </p:cNvSpPr>
          <p:nvPr>
            <p:ph idx="1"/>
          </p:nvPr>
        </p:nvSpPr>
        <p:spPr>
          <a:xfrm>
            <a:off x="2590852" y="2667020"/>
            <a:ext cx="5791048" cy="2438336"/>
          </a:xfrm>
          <a:prstGeom prst="roundRect">
            <a:avLst/>
          </a:prstGeom>
          <a:ln>
            <a:noFill/>
          </a:ln>
          <a:effectLst>
            <a:outerShdw blurRad="50800" dist="38100" dir="2700000" algn="tl" rotWithShape="0">
              <a:prstClr val="black">
                <a:alpha val="40000"/>
              </a:prstClr>
            </a:outerShdw>
          </a:effectLst>
          <a:scene3d>
            <a:camera prst="orthographicFront">
              <a:rot lat="0" lon="0" rev="0"/>
            </a:camera>
            <a:lightRig rig="contrasting" dir="t">
              <a:rot lat="0" lon="0" rev="1500000"/>
            </a:lightRig>
          </a:scene3d>
          <a:sp3d prstMaterial="metal">
            <a:bevelT w="88900" h="88900"/>
          </a:sp3d>
        </p:spPr>
        <p:style>
          <a:lnRef idx="2">
            <a:schemeClr val="accent2"/>
          </a:lnRef>
          <a:fillRef idx="1">
            <a:schemeClr val="lt1"/>
          </a:fillRef>
          <a:effectRef idx="0">
            <a:schemeClr val="accent2"/>
          </a:effectRef>
          <a:fontRef idx="minor">
            <a:schemeClr val="dk1"/>
          </a:fontRef>
        </p:style>
        <p:txBody>
          <a:bodyPr anchor="ctr"/>
          <a:lstStyle/>
          <a:p>
            <a:r>
              <a:rPr lang="en-US" altLang="zh-CN" sz="1800" dirty="0" smtClean="0"/>
              <a:t>1.</a:t>
            </a:r>
            <a:r>
              <a:rPr lang="zh-CN" altLang="zh-CN" sz="1800" dirty="0" smtClean="0"/>
              <a:t>电动机在转动过程中，转矩、转速、机械特性都要受到转子各量的影响。根据转矩公式</a:t>
            </a:r>
            <a:r>
              <a:rPr lang="en-US" altLang="zh-CN" sz="1800" dirty="0" smtClean="0"/>
              <a:t>5-12</a:t>
            </a:r>
            <a:r>
              <a:rPr lang="zh-CN" altLang="zh-CN" sz="1800" dirty="0" smtClean="0"/>
              <a:t>，</a:t>
            </a:r>
            <a:r>
              <a:rPr lang="en-US" altLang="zh-CN" sz="1800" dirty="0" smtClean="0"/>
              <a:t>R2</a:t>
            </a:r>
            <a:r>
              <a:rPr lang="zh-CN" altLang="zh-CN" sz="1800" dirty="0" smtClean="0"/>
              <a:t>越小，电动机的机械特性越硬，人们生产了铸铝转子电动机，满足需要硬机械特性的场合；</a:t>
            </a:r>
            <a:r>
              <a:rPr lang="en-US" altLang="zh-CN" sz="1800" dirty="0" smtClean="0"/>
              <a:t>R2</a:t>
            </a:r>
            <a:r>
              <a:rPr lang="zh-CN" altLang="zh-CN" sz="1800" dirty="0" smtClean="0"/>
              <a:t>越大，机械特性越软，人们生产了绕线型电动机，满足需要软机械特性的场合。</a:t>
            </a:r>
          </a:p>
          <a:p>
            <a:r>
              <a:rPr lang="en-US" altLang="zh-CN" sz="1800" dirty="0" smtClean="0"/>
              <a:t>2. </a:t>
            </a:r>
            <a:r>
              <a:rPr lang="zh-CN" altLang="zh-CN" sz="1800" dirty="0" smtClean="0"/>
              <a:t>电动机的机械特性是使用电动机的基础，根据不同的负载要求，选择不同的电动机。</a:t>
            </a:r>
            <a:endParaRPr lang="zh-CN" altLang="zh-CN" sz="1800" dirty="0" smtClean="0"/>
          </a:p>
        </p:txBody>
      </p:sp>
      <p:sp>
        <p:nvSpPr>
          <p:cNvPr id="6"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zh-CN" altLang="en-US"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小结</a:t>
            </a:r>
            <a:endPar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subTitle" idx="1"/>
          </p:nvPr>
        </p:nvSpPr>
        <p:spPr>
          <a:xfrm>
            <a:off x="1295318" y="4114736"/>
            <a:ext cx="6400800" cy="1752600"/>
          </a:xfrm>
        </p:spPr>
        <p:txBody>
          <a:bodyPr/>
          <a:lstStyle/>
          <a:p>
            <a:pPr indent="266700" algn="l">
              <a:spcAft>
                <a:spcPts val="0"/>
              </a:spcAft>
            </a:pPr>
            <a:r>
              <a:rPr lang="zh-CN" altLang="zh-CN" dirty="0" smtClean="0">
                <a:solidFill>
                  <a:schemeClr val="bg1"/>
                </a:solidFill>
                <a:latin typeface="微软雅黑" pitchFamily="34" charset="-122"/>
                <a:ea typeface="微软雅黑" pitchFamily="34" charset="-122"/>
              </a:rPr>
              <a:t>课题</a:t>
            </a:r>
            <a:endParaRPr lang="en-US" altLang="zh-CN" dirty="0" smtClean="0">
              <a:solidFill>
                <a:schemeClr val="bg1"/>
              </a:solidFill>
              <a:latin typeface="微软雅黑" pitchFamily="34" charset="-122"/>
              <a:ea typeface="微软雅黑" pitchFamily="34" charset="-122"/>
            </a:endParaRPr>
          </a:p>
          <a:p>
            <a:pPr indent="266700" algn="l">
              <a:spcAft>
                <a:spcPts val="0"/>
              </a:spcAft>
              <a:buFont typeface="Wingdings" pitchFamily="2" charset="2"/>
              <a:buChar char="l"/>
            </a:pPr>
            <a:r>
              <a:rPr lang="en-US" altLang="zh-CN" dirty="0" smtClean="0">
                <a:solidFill>
                  <a:schemeClr val="bg1"/>
                </a:solidFill>
                <a:latin typeface="微软雅黑" pitchFamily="34" charset="-122"/>
                <a:ea typeface="微软雅黑" pitchFamily="34" charset="-122"/>
              </a:rPr>
              <a:t>5.5  </a:t>
            </a:r>
            <a:r>
              <a:rPr lang="zh-CN" altLang="zh-CN" dirty="0" smtClean="0">
                <a:solidFill>
                  <a:schemeClr val="bg1"/>
                </a:solidFill>
                <a:latin typeface="微软雅黑" pitchFamily="34" charset="-122"/>
                <a:ea typeface="微软雅黑" pitchFamily="34" charset="-122"/>
              </a:rPr>
              <a:t>三相异步电动机的控制</a:t>
            </a:r>
          </a:p>
          <a:p>
            <a:pPr indent="266700" algn="l">
              <a:spcAft>
                <a:spcPts val="0"/>
              </a:spcAft>
              <a:buFont typeface="Wingdings" pitchFamily="2" charset="2"/>
              <a:buChar char="l"/>
            </a:pPr>
            <a:r>
              <a:rPr lang="en-US" altLang="zh-CN" dirty="0" smtClean="0">
                <a:solidFill>
                  <a:schemeClr val="bg1"/>
                </a:solidFill>
                <a:latin typeface="微软雅黑" pitchFamily="34" charset="-122"/>
                <a:ea typeface="微软雅黑" pitchFamily="34" charset="-122"/>
              </a:rPr>
              <a:t>5.6 </a:t>
            </a:r>
            <a:r>
              <a:rPr lang="zh-CN" altLang="zh-CN" dirty="0" smtClean="0">
                <a:solidFill>
                  <a:schemeClr val="bg1"/>
                </a:solidFill>
                <a:latin typeface="微软雅黑" pitchFamily="34" charset="-122"/>
                <a:ea typeface="微软雅黑" pitchFamily="34" charset="-122"/>
              </a:rPr>
              <a:t>单相</a:t>
            </a:r>
            <a:r>
              <a:rPr lang="zh-CN" altLang="zh-CN" dirty="0" smtClean="0">
                <a:solidFill>
                  <a:schemeClr val="bg1"/>
                </a:solidFill>
                <a:latin typeface="微软雅黑" pitchFamily="34" charset="-122"/>
                <a:ea typeface="微软雅黑" pitchFamily="34" charset="-122"/>
              </a:rPr>
              <a:t>电动机</a:t>
            </a:r>
            <a:endParaRPr lang="en-US" altLang="zh-CN" dirty="0" smtClean="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24.jpg"/>
          <p:cNvPicPr>
            <a:picLocks noChangeAspect="1"/>
          </p:cNvPicPr>
          <p:nvPr/>
        </p:nvPicPr>
        <p:blipFill>
          <a:blip r:embed="rId2" cstate="print"/>
          <a:srcRect t="2223" b="4446"/>
          <a:stretch>
            <a:fillRect/>
          </a:stretch>
        </p:blipFill>
        <p:spPr>
          <a:xfrm>
            <a:off x="5701979" y="3962386"/>
            <a:ext cx="3442021" cy="2895614"/>
          </a:xfrm>
          <a:prstGeom prst="rect">
            <a:avLst/>
          </a:prstGeom>
        </p:spPr>
      </p:pic>
      <p:sp>
        <p:nvSpPr>
          <p:cNvPr id="4" name="标题 3"/>
          <p:cNvSpPr>
            <a:spLocks noGrp="1"/>
          </p:cNvSpPr>
          <p:nvPr>
            <p:ph type="title" idx="4294967295"/>
          </p:nvPr>
        </p:nvSpPr>
        <p:spPr>
          <a:xfrm>
            <a:off x="304912" y="228684"/>
            <a:ext cx="7315200" cy="715962"/>
          </a:xfrm>
        </p:spPr>
        <p:txBody>
          <a:bodyPr/>
          <a:lstStyle/>
          <a:p>
            <a:r>
              <a:rPr lang="zh-CN" alt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华文彩云" pitchFamily="2" charset="-122"/>
                <a:ea typeface="华文彩云" pitchFamily="2" charset="-122"/>
              </a:rPr>
              <a:t>学前提示</a:t>
            </a:r>
            <a:endPar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华文彩云" pitchFamily="2" charset="-122"/>
              <a:ea typeface="华文彩云" pitchFamily="2" charset="-122"/>
            </a:endParaRPr>
          </a:p>
        </p:txBody>
      </p:sp>
      <p:sp>
        <p:nvSpPr>
          <p:cNvPr id="5" name="内容占位符 4"/>
          <p:cNvSpPr>
            <a:spLocks noGrp="1"/>
          </p:cNvSpPr>
          <p:nvPr>
            <p:ph idx="4294967295"/>
          </p:nvPr>
        </p:nvSpPr>
        <p:spPr>
          <a:xfrm>
            <a:off x="838298" y="2057436"/>
            <a:ext cx="6553028" cy="3870325"/>
          </a:xfrm>
          <a:noFill/>
          <a:ln>
            <a:noFill/>
          </a:ln>
        </p:spPr>
        <p:style>
          <a:lnRef idx="2">
            <a:schemeClr val="accent3"/>
          </a:lnRef>
          <a:fillRef idx="1">
            <a:schemeClr val="lt1"/>
          </a:fillRef>
          <a:effectRef idx="0">
            <a:schemeClr val="accent3"/>
          </a:effectRef>
          <a:fontRef idx="minor">
            <a:schemeClr val="dk1"/>
          </a:fontRef>
        </p:style>
        <p:txBody>
          <a:bodyPr/>
          <a:lstStyle/>
          <a:p>
            <a:pPr marL="0" indent="0">
              <a:spcBef>
                <a:spcPts val="0"/>
              </a:spcBef>
              <a:buNone/>
            </a:pPr>
            <a:r>
              <a:rPr lang="zh-CN" altLang="en-US" sz="2000" dirty="0" smtClean="0"/>
              <a:t>　　</a:t>
            </a:r>
            <a:r>
              <a:rPr lang="zh-CN" altLang="zh-CN" sz="2000" dirty="0" smtClean="0"/>
              <a:t>电动机</a:t>
            </a:r>
            <a:r>
              <a:rPr lang="zh-CN" altLang="zh-CN" sz="2000" dirty="0" smtClean="0"/>
              <a:t>是工程中用量最大的电力电器。统计资料显示，电网的</a:t>
            </a:r>
            <a:r>
              <a:rPr lang="en-US" altLang="zh-CN" sz="2000" dirty="0" smtClean="0"/>
              <a:t>60%</a:t>
            </a:r>
            <a:r>
              <a:rPr lang="zh-CN" altLang="zh-CN" sz="2000" dirty="0" smtClean="0"/>
              <a:t>～</a:t>
            </a:r>
            <a:r>
              <a:rPr lang="en-US" altLang="zh-CN" sz="2000" dirty="0" smtClean="0"/>
              <a:t>70%</a:t>
            </a:r>
            <a:r>
              <a:rPr lang="zh-CN" altLang="zh-CN" sz="2000" dirty="0" smtClean="0"/>
              <a:t>的电能被各种电动机所利用，交流异步电动机的拥有量占到电动机总拥有量的</a:t>
            </a:r>
            <a:r>
              <a:rPr lang="en-US" altLang="zh-CN" sz="2000" dirty="0" smtClean="0"/>
              <a:t>90%</a:t>
            </a:r>
            <a:r>
              <a:rPr lang="zh-CN" altLang="zh-CN" sz="2000" dirty="0" smtClean="0"/>
              <a:t>以上，直流电动机在调速领域正在被变频调速所取代，拥有量下降，步进电机的拥有量随着数控技术的发展在快速上升。电动机在国民经济建设中的重要作用不言而喻。</a:t>
            </a:r>
          </a:p>
          <a:p>
            <a:pPr marL="0" indent="0">
              <a:spcBef>
                <a:spcPts val="0"/>
              </a:spcBef>
              <a:buNone/>
            </a:pPr>
            <a:r>
              <a:rPr lang="zh-CN" altLang="en-US" sz="2000" dirty="0" smtClean="0"/>
              <a:t>　　</a:t>
            </a:r>
            <a:r>
              <a:rPr lang="zh-CN" altLang="zh-CN" sz="2000" dirty="0" smtClean="0"/>
              <a:t>电动机</a:t>
            </a:r>
            <a:r>
              <a:rPr lang="zh-CN" altLang="zh-CN" sz="2000" dirty="0" smtClean="0"/>
              <a:t>是根据磁场中的载流导体受力原理制造的电器设备。为了提高电动机的效率和减少漏磁通，电动机也是用高导磁率的铁磁材料制造磁路。电动机根据使用电压和用途不同，分为直流电动机、交流电动机、脉冲电动机（步进电机）和特种电动机等。本章主要介绍常用电动机的结构、原理和应用。</a:t>
            </a:r>
            <a:endParaRPr lang="zh-CN" altLang="zh-CN" sz="20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5.5.1 </a:t>
            </a:r>
            <a:r>
              <a:rPr lang="zh-CN" altLang="zh-CN" sz="3200" dirty="0" smtClean="0">
                <a:latin typeface="微软雅黑" pitchFamily="34" charset="-122"/>
                <a:ea typeface="微软雅黑" pitchFamily="34" charset="-122"/>
                <a:cs typeface="+mn-cs"/>
              </a:rPr>
              <a:t>三相异步电动机的</a:t>
            </a:r>
            <a:r>
              <a:rPr lang="zh-CN" altLang="zh-CN" sz="3200" dirty="0" smtClean="0">
                <a:latin typeface="微软雅黑" pitchFamily="34" charset="-122"/>
                <a:ea typeface="微软雅黑" pitchFamily="34" charset="-122"/>
                <a:cs typeface="+mn-cs"/>
              </a:rPr>
              <a:t>起动</a:t>
            </a:r>
            <a:endParaRPr lang="zh-CN" altLang="en-US" sz="3200" dirty="0">
              <a:latin typeface="微软雅黑" pitchFamily="34" charset="-122"/>
              <a:ea typeface="微软雅黑" pitchFamily="34" charset="-122"/>
              <a:cs typeface="+mn-cs"/>
            </a:endParaRPr>
          </a:p>
        </p:txBody>
      </p:sp>
      <p:graphicFrame>
        <p:nvGraphicFramePr>
          <p:cNvPr id="19" name="内容占位符 18"/>
          <p:cNvGraphicFramePr>
            <a:graphicFrameLocks noGrp="1"/>
          </p:cNvGraphicFramePr>
          <p:nvPr>
            <p:ph idx="1"/>
          </p:nvPr>
        </p:nvGraphicFramePr>
        <p:xfrm>
          <a:off x="1676476" y="2971812"/>
          <a:ext cx="5638746" cy="30480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5.5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三相异步电动机的</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控制</a:t>
            </a:r>
            <a:endPar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152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55"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57"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59"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61"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63"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5.5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三相异步电动机的</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控制</a:t>
            </a:r>
            <a:endPar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152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55"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57"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59"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61"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63"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graphicFrame>
        <p:nvGraphicFramePr>
          <p:cNvPr id="16" name="图示 15"/>
          <p:cNvGraphicFramePr/>
          <p:nvPr/>
        </p:nvGraphicFramePr>
        <p:xfrm>
          <a:off x="1295486" y="1905040"/>
          <a:ext cx="6324434" cy="44449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5.5.2  </a:t>
            </a:r>
            <a:r>
              <a:rPr lang="zh-CN" altLang="zh-CN" sz="3200" dirty="0" smtClean="0">
                <a:latin typeface="微软雅黑" pitchFamily="34" charset="-122"/>
                <a:ea typeface="微软雅黑" pitchFamily="34" charset="-122"/>
                <a:cs typeface="+mn-cs"/>
              </a:rPr>
              <a:t>三相异步电动机的</a:t>
            </a:r>
            <a:r>
              <a:rPr lang="zh-CN" altLang="zh-CN" sz="3200" dirty="0" smtClean="0">
                <a:latin typeface="微软雅黑" pitchFamily="34" charset="-122"/>
                <a:ea typeface="微软雅黑" pitchFamily="34" charset="-122"/>
                <a:cs typeface="+mn-cs"/>
              </a:rPr>
              <a:t>调速</a:t>
            </a:r>
            <a:endParaRPr lang="zh-CN" altLang="en-US" sz="3200" dirty="0">
              <a:latin typeface="微软雅黑" pitchFamily="34" charset="-122"/>
              <a:ea typeface="微软雅黑" pitchFamily="34" charset="-122"/>
              <a:cs typeface="+mn-cs"/>
            </a:endParaRPr>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5.5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三相异步电动机的</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控制</a:t>
            </a:r>
            <a:endPar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152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55"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57"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59"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61"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63"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2" name="内容占位符 11"/>
          <p:cNvSpPr>
            <a:spLocks noGrp="1"/>
          </p:cNvSpPr>
          <p:nvPr>
            <p:ph idx="1"/>
          </p:nvPr>
        </p:nvSpPr>
        <p:spPr/>
        <p:txBody>
          <a:bodyPr/>
          <a:lstStyle/>
          <a:p>
            <a:r>
              <a:rPr lang="zh-CN" altLang="zh-CN" sz="2000" dirty="0" smtClean="0"/>
              <a:t>异步电动机的转速与定子的磁极对数</a:t>
            </a:r>
            <a:r>
              <a:rPr lang="en-US" altLang="zh-CN" sz="2000" i="1" dirty="0" smtClean="0"/>
              <a:t>p</a:t>
            </a:r>
            <a:r>
              <a:rPr lang="zh-CN" altLang="zh-CN" sz="2000" dirty="0" smtClean="0"/>
              <a:t>、转差率</a:t>
            </a:r>
            <a:r>
              <a:rPr lang="en-US" altLang="zh-CN" sz="2000" i="1" dirty="0" smtClean="0"/>
              <a:t>s</a:t>
            </a:r>
            <a:r>
              <a:rPr lang="zh-CN" altLang="zh-CN" sz="2000" dirty="0" smtClean="0"/>
              <a:t>和电源的频率</a:t>
            </a:r>
            <a:r>
              <a:rPr lang="en-US" altLang="zh-CN" sz="2000" i="1" dirty="0" smtClean="0"/>
              <a:t>f</a:t>
            </a:r>
            <a:r>
              <a:rPr lang="en-US" altLang="zh-CN" sz="2000" baseline="-25000" dirty="0" smtClean="0"/>
              <a:t>1</a:t>
            </a:r>
            <a:r>
              <a:rPr lang="zh-CN" altLang="zh-CN" sz="2000" dirty="0" smtClean="0"/>
              <a:t>之间的关系</a:t>
            </a:r>
            <a:r>
              <a:rPr lang="zh-CN" altLang="zh-CN" sz="2000" dirty="0" smtClean="0"/>
              <a:t>为</a:t>
            </a:r>
            <a:endParaRPr lang="en-US" altLang="zh-CN" sz="2000" dirty="0" smtClean="0"/>
          </a:p>
          <a:p>
            <a:endParaRPr lang="en-US" altLang="zh-CN" sz="2000" dirty="0" smtClean="0"/>
          </a:p>
          <a:p>
            <a:endParaRPr lang="en-US" altLang="zh-CN" sz="2000" dirty="0" smtClean="0"/>
          </a:p>
          <a:p>
            <a:r>
              <a:rPr lang="en-US" altLang="zh-CN" sz="2000" dirty="0" smtClean="0"/>
              <a:t>1</a:t>
            </a:r>
            <a:r>
              <a:rPr lang="zh-CN" altLang="zh-CN" sz="2000" dirty="0" smtClean="0"/>
              <a:t>．改变定子绕组的磁极对数</a:t>
            </a:r>
            <a:r>
              <a:rPr lang="en-US" altLang="zh-CN" sz="2000" i="1" dirty="0" smtClean="0"/>
              <a:t>p</a:t>
            </a:r>
            <a:r>
              <a:rPr lang="zh-CN" altLang="zh-CN" sz="2000" dirty="0" smtClean="0"/>
              <a:t>来</a:t>
            </a:r>
            <a:r>
              <a:rPr lang="zh-CN" altLang="zh-CN" sz="2000" dirty="0" smtClean="0"/>
              <a:t>调速</a:t>
            </a:r>
            <a:endParaRPr lang="en-US" altLang="zh-CN" sz="2000" dirty="0" smtClean="0"/>
          </a:p>
          <a:p>
            <a:r>
              <a:rPr lang="en-US" altLang="zh-CN" sz="2000" dirty="0" smtClean="0"/>
              <a:t>2</a:t>
            </a:r>
            <a:r>
              <a:rPr lang="zh-CN" altLang="zh-CN" sz="2000" dirty="0" smtClean="0"/>
              <a:t>．改变转子电路的电阻（改变</a:t>
            </a:r>
            <a:r>
              <a:rPr lang="en-US" altLang="zh-CN" sz="2000" dirty="0" smtClean="0"/>
              <a:t>s</a:t>
            </a:r>
            <a:r>
              <a:rPr lang="zh-CN" altLang="zh-CN" sz="2000" dirty="0" smtClean="0"/>
              <a:t>）</a:t>
            </a:r>
            <a:r>
              <a:rPr lang="zh-CN" altLang="zh-CN" sz="2000" dirty="0" smtClean="0"/>
              <a:t>调速</a:t>
            </a:r>
            <a:endParaRPr lang="en-US" altLang="zh-CN" sz="2000" dirty="0" smtClean="0"/>
          </a:p>
          <a:p>
            <a:r>
              <a:rPr lang="en-US" altLang="zh-CN" sz="2000" dirty="0" smtClean="0"/>
              <a:t>3</a:t>
            </a:r>
            <a:r>
              <a:rPr lang="zh-CN" altLang="zh-CN" sz="2000" dirty="0" smtClean="0"/>
              <a:t>．变频调速</a:t>
            </a:r>
            <a:endParaRPr lang="zh-CN" altLang="en-US" sz="2000" dirty="0"/>
          </a:p>
        </p:txBody>
      </p:sp>
      <p:sp>
        <p:nvSpPr>
          <p:cNvPr id="16793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67937" name="Object 1"/>
          <p:cNvGraphicFramePr>
            <a:graphicFrameLocks noChangeAspect="1"/>
          </p:cNvGraphicFramePr>
          <p:nvPr/>
        </p:nvGraphicFramePr>
        <p:xfrm>
          <a:off x="3429030" y="3200406"/>
          <a:ext cx="2092906" cy="914376"/>
        </p:xfrm>
        <a:graphic>
          <a:graphicData uri="http://schemas.openxmlformats.org/presentationml/2006/ole">
            <p:oleObj spid="_x0000_s167937" name="公式" r:id="rId4" imgW="977900" imgH="431800" progId="Equation.3">
              <p:embed/>
            </p:oleObj>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bwMode="auto">
          <a:xfrm>
            <a:off x="3886218" y="3886188"/>
            <a:ext cx="2133544" cy="2743128"/>
          </a:xfrm>
          <a:prstGeom prst="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2400" b="0" i="0" u="none" strike="noStrike" cap="none" normalizeH="0" baseline="0" smtClean="0">
              <a:ln>
                <a:noFill/>
              </a:ln>
              <a:solidFill>
                <a:schemeClr val="tx1"/>
              </a:solidFill>
              <a:effectLst/>
              <a:latin typeface="Arial" pitchFamily="34" charset="0"/>
            </a:endParaRPr>
          </a:p>
        </p:txBody>
      </p:sp>
      <p:sp>
        <p:nvSpPr>
          <p:cNvPr id="15" name="矩形 14"/>
          <p:cNvSpPr/>
          <p:nvPr/>
        </p:nvSpPr>
        <p:spPr bwMode="auto">
          <a:xfrm>
            <a:off x="6248356" y="2438426"/>
            <a:ext cx="1600158" cy="3276514"/>
          </a:xfrm>
          <a:prstGeom prst="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2400" b="0" i="0" u="none" strike="noStrike" cap="none" normalizeH="0" baseline="0" smtClean="0">
              <a:ln>
                <a:noFill/>
              </a:ln>
              <a:solidFill>
                <a:schemeClr val="tx1"/>
              </a:solidFill>
              <a:effectLst/>
              <a:latin typeface="Arial" pitchFamily="34" charset="0"/>
            </a:endParaRPr>
          </a:p>
        </p:txBody>
      </p:sp>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5.5.3  </a:t>
            </a:r>
            <a:r>
              <a:rPr lang="zh-CN" altLang="zh-CN" sz="3200" dirty="0" smtClean="0">
                <a:latin typeface="微软雅黑" pitchFamily="34" charset="-122"/>
                <a:ea typeface="微软雅黑" pitchFamily="34" charset="-122"/>
                <a:cs typeface="+mn-cs"/>
              </a:rPr>
              <a:t>三相异步电动机的</a:t>
            </a:r>
            <a:r>
              <a:rPr lang="zh-CN" altLang="zh-CN" sz="3200" dirty="0" smtClean="0">
                <a:latin typeface="微软雅黑" pitchFamily="34" charset="-122"/>
                <a:ea typeface="微软雅黑" pitchFamily="34" charset="-122"/>
                <a:cs typeface="+mn-cs"/>
              </a:rPr>
              <a:t>制动</a:t>
            </a:r>
            <a:endParaRPr lang="zh-CN" altLang="en-US" sz="3200" dirty="0">
              <a:latin typeface="微软雅黑" pitchFamily="34" charset="-122"/>
              <a:ea typeface="微软雅黑" pitchFamily="34" charset="-122"/>
              <a:cs typeface="+mn-cs"/>
            </a:endParaRPr>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5.5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三相异步电动机的</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控制</a:t>
            </a:r>
            <a:endPar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152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55"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57"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59"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61"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63"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2" name="内容占位符 11"/>
          <p:cNvSpPr>
            <a:spLocks noGrp="1"/>
          </p:cNvSpPr>
          <p:nvPr>
            <p:ph idx="1"/>
          </p:nvPr>
        </p:nvSpPr>
        <p:spPr/>
        <p:txBody>
          <a:bodyPr/>
          <a:lstStyle/>
          <a:p>
            <a:r>
              <a:rPr lang="en-US" altLang="zh-CN" sz="2000" i="1" dirty="0" smtClean="0"/>
              <a:t>1</a:t>
            </a:r>
            <a:r>
              <a:rPr lang="zh-CN" altLang="zh-CN" sz="2000" i="1" dirty="0" smtClean="0"/>
              <a:t>．反接制动</a:t>
            </a:r>
          </a:p>
          <a:p>
            <a:r>
              <a:rPr lang="en-US" altLang="zh-CN" sz="2000" i="1" dirty="0" smtClean="0"/>
              <a:t>2</a:t>
            </a:r>
            <a:r>
              <a:rPr lang="zh-CN" altLang="zh-CN" sz="2000" i="1" dirty="0" smtClean="0"/>
              <a:t>．能耗制动</a:t>
            </a:r>
          </a:p>
          <a:p>
            <a:r>
              <a:rPr lang="en-US" altLang="zh-CN" sz="2000" dirty="0" smtClean="0"/>
              <a:t>3.</a:t>
            </a:r>
            <a:r>
              <a:rPr lang="zh-CN" altLang="zh-CN" sz="2000" dirty="0" smtClean="0"/>
              <a:t>机械抱闸</a:t>
            </a:r>
            <a:r>
              <a:rPr lang="zh-CN" altLang="zh-CN" sz="2000" dirty="0" smtClean="0"/>
              <a:t>制动</a:t>
            </a:r>
            <a:endParaRPr lang="zh-CN" altLang="en-US" sz="2000" dirty="0"/>
          </a:p>
        </p:txBody>
      </p:sp>
      <p:sp>
        <p:nvSpPr>
          <p:cNvPr id="16793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177155" name="Picture 3" descr="d516"/>
          <p:cNvPicPr>
            <a:picLocks noChangeAspect="1" noChangeArrowheads="1"/>
          </p:cNvPicPr>
          <p:nvPr/>
        </p:nvPicPr>
        <p:blipFill>
          <a:blip r:embed="rId3" cstate="print"/>
          <a:srcRect/>
          <a:stretch>
            <a:fillRect/>
          </a:stretch>
        </p:blipFill>
        <p:spPr bwMode="auto">
          <a:xfrm>
            <a:off x="6333981" y="2547280"/>
            <a:ext cx="1442682" cy="3091462"/>
          </a:xfrm>
          <a:prstGeom prst="rect">
            <a:avLst/>
          </a:prstGeom>
          <a:noFill/>
          <a:ln w="9525">
            <a:noFill/>
            <a:miter lim="800000"/>
            <a:headEnd/>
            <a:tailEnd/>
          </a:ln>
        </p:spPr>
      </p:pic>
      <p:cxnSp>
        <p:nvCxnSpPr>
          <p:cNvPr id="17" name="肘形连接符 16"/>
          <p:cNvCxnSpPr/>
          <p:nvPr/>
        </p:nvCxnSpPr>
        <p:spPr bwMode="auto">
          <a:xfrm>
            <a:off x="1371684" y="3124208"/>
            <a:ext cx="4876672" cy="533386"/>
          </a:xfrm>
          <a:prstGeom prst="bentConnector3">
            <a:avLst>
              <a:gd name="adj1" fmla="val 81509"/>
            </a:avLst>
          </a:prstGeom>
          <a:ln>
            <a:headEnd type="none" w="med" len="med"/>
            <a:tailEnd type="arrow"/>
          </a:ln>
        </p:spPr>
        <p:style>
          <a:lnRef idx="1">
            <a:schemeClr val="accent4"/>
          </a:lnRef>
          <a:fillRef idx="0">
            <a:schemeClr val="accent4"/>
          </a:fillRef>
          <a:effectRef idx="0">
            <a:schemeClr val="accent4"/>
          </a:effectRef>
          <a:fontRef idx="minor">
            <a:schemeClr val="tx1"/>
          </a:fontRef>
        </p:style>
      </p:cxnSp>
      <p:pic>
        <p:nvPicPr>
          <p:cNvPr id="177156" name="Picture 4" descr="d517a"/>
          <p:cNvPicPr>
            <a:picLocks noChangeAspect="1" noChangeArrowheads="1"/>
          </p:cNvPicPr>
          <p:nvPr/>
        </p:nvPicPr>
        <p:blipFill>
          <a:blip r:embed="rId4" cstate="print"/>
          <a:srcRect/>
          <a:stretch>
            <a:fillRect/>
          </a:stretch>
        </p:blipFill>
        <p:spPr bwMode="auto">
          <a:xfrm>
            <a:off x="3971843" y="3971813"/>
            <a:ext cx="1981148" cy="2587320"/>
          </a:xfrm>
          <a:prstGeom prst="rect">
            <a:avLst/>
          </a:prstGeom>
          <a:noFill/>
          <a:ln w="9525">
            <a:noFill/>
            <a:miter lim="800000"/>
            <a:headEnd/>
            <a:tailEnd/>
          </a:ln>
        </p:spPr>
      </p:pic>
      <p:cxnSp>
        <p:nvCxnSpPr>
          <p:cNvPr id="30" name="肘形连接符 29"/>
          <p:cNvCxnSpPr/>
          <p:nvPr/>
        </p:nvCxnSpPr>
        <p:spPr bwMode="auto">
          <a:xfrm>
            <a:off x="1295486" y="3505198"/>
            <a:ext cx="2590732" cy="1295366"/>
          </a:xfrm>
          <a:prstGeom prst="bentConnector3">
            <a:avLst>
              <a:gd name="adj1" fmla="val 76926"/>
            </a:avLst>
          </a:prstGeom>
          <a:ln>
            <a:headEnd type="none" w="med" len="med"/>
            <a:tailEnd type="arrow"/>
          </a:ln>
        </p:spPr>
        <p:style>
          <a:lnRef idx="1">
            <a:schemeClr val="accent2"/>
          </a:lnRef>
          <a:fillRef idx="0">
            <a:schemeClr val="accent2"/>
          </a:fillRef>
          <a:effectRef idx="0">
            <a:schemeClr val="accent2"/>
          </a:effectRef>
          <a:fontRef idx="minor">
            <a:schemeClr val="tx1"/>
          </a:fontRef>
        </p:style>
      </p:cxn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5.6.1  </a:t>
            </a:r>
            <a:r>
              <a:rPr lang="zh-CN" altLang="zh-CN" sz="3200" dirty="0" smtClean="0">
                <a:latin typeface="微软雅黑" pitchFamily="34" charset="-122"/>
                <a:ea typeface="微软雅黑" pitchFamily="34" charset="-122"/>
                <a:cs typeface="+mn-cs"/>
              </a:rPr>
              <a:t>电容分相单相</a:t>
            </a:r>
            <a:r>
              <a:rPr lang="zh-CN" altLang="zh-CN" sz="3200" dirty="0" smtClean="0">
                <a:latin typeface="微软雅黑" pitchFamily="34" charset="-122"/>
                <a:ea typeface="微软雅黑" pitchFamily="34" charset="-122"/>
                <a:cs typeface="+mn-cs"/>
              </a:rPr>
              <a:t>异步电动机</a:t>
            </a:r>
            <a:endParaRPr lang="zh-CN" altLang="en-US" sz="3200" dirty="0">
              <a:latin typeface="微软雅黑" pitchFamily="34" charset="-122"/>
              <a:ea typeface="微软雅黑" pitchFamily="34" charset="-122"/>
              <a:cs typeface="+mn-cs"/>
            </a:endParaRPr>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5.6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单相</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异步电动机</a:t>
            </a:r>
            <a:endPar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152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55"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57"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59"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61"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63"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2" name="内容占位符 11"/>
          <p:cNvSpPr>
            <a:spLocks noGrp="1"/>
          </p:cNvSpPr>
          <p:nvPr>
            <p:ph idx="1"/>
          </p:nvPr>
        </p:nvSpPr>
        <p:spPr/>
        <p:txBody>
          <a:bodyPr/>
          <a:lstStyle/>
          <a:p>
            <a:r>
              <a:rPr lang="en-US" altLang="zh-CN" sz="2000" dirty="0" smtClean="0"/>
              <a:t>1.</a:t>
            </a:r>
            <a:r>
              <a:rPr lang="zh-CN" altLang="zh-CN" sz="2000" dirty="0" smtClean="0"/>
              <a:t>电动机结构</a:t>
            </a:r>
          </a:p>
          <a:p>
            <a:endParaRPr lang="zh-CN" altLang="en-US" sz="2000" dirty="0"/>
          </a:p>
        </p:txBody>
      </p:sp>
      <p:sp>
        <p:nvSpPr>
          <p:cNvPr id="16793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178179" name="Picture 3" descr="e519a"/>
          <p:cNvPicPr>
            <a:picLocks noChangeAspect="1" noChangeArrowheads="1"/>
          </p:cNvPicPr>
          <p:nvPr/>
        </p:nvPicPr>
        <p:blipFill>
          <a:blip r:embed="rId3" cstate="print"/>
          <a:srcRect/>
          <a:stretch>
            <a:fillRect/>
          </a:stretch>
        </p:blipFill>
        <p:spPr bwMode="auto">
          <a:xfrm>
            <a:off x="1295486" y="3352802"/>
            <a:ext cx="2795765" cy="2514534"/>
          </a:xfrm>
          <a:prstGeom prst="rect">
            <a:avLst/>
          </a:prstGeom>
          <a:noFill/>
          <a:ln w="9525">
            <a:noFill/>
            <a:miter lim="800000"/>
            <a:headEnd/>
            <a:tailEnd/>
          </a:ln>
        </p:spPr>
      </p:pic>
      <p:pic>
        <p:nvPicPr>
          <p:cNvPr id="178180" name="Picture 4" descr="e519b"/>
          <p:cNvPicPr>
            <a:picLocks noChangeAspect="1" noChangeArrowheads="1"/>
          </p:cNvPicPr>
          <p:nvPr/>
        </p:nvPicPr>
        <p:blipFill>
          <a:blip r:embed="rId4" cstate="print"/>
          <a:srcRect/>
          <a:stretch>
            <a:fillRect/>
          </a:stretch>
        </p:blipFill>
        <p:spPr bwMode="auto">
          <a:xfrm>
            <a:off x="5257782" y="2971812"/>
            <a:ext cx="1676356" cy="2840982"/>
          </a:xfrm>
          <a:prstGeom prst="rect">
            <a:avLst/>
          </a:prstGeom>
          <a:noFill/>
          <a:ln w="9525">
            <a:noFill/>
            <a:miter lim="800000"/>
            <a:headEnd/>
            <a:tailEnd/>
          </a:ln>
        </p:spPr>
      </p:pic>
      <p:sp>
        <p:nvSpPr>
          <p:cNvPr id="16" name="矩形 15"/>
          <p:cNvSpPr/>
          <p:nvPr/>
        </p:nvSpPr>
        <p:spPr>
          <a:xfrm>
            <a:off x="1890477" y="6019732"/>
            <a:ext cx="1467068" cy="369332"/>
          </a:xfrm>
          <a:prstGeom prst="rect">
            <a:avLst/>
          </a:prstGeom>
        </p:spPr>
        <p:txBody>
          <a:bodyPr wrap="none">
            <a:spAutoFit/>
          </a:bodyPr>
          <a:lstStyle/>
          <a:p>
            <a:r>
              <a:rPr lang="zh-CN" altLang="zh-CN" sz="1800" dirty="0" smtClean="0"/>
              <a:t>（</a:t>
            </a:r>
            <a:r>
              <a:rPr lang="en-US" altLang="zh-CN" sz="1800" dirty="0" smtClean="0"/>
              <a:t>a</a:t>
            </a:r>
            <a:r>
              <a:rPr lang="zh-CN" altLang="zh-CN" sz="1800" dirty="0" smtClean="0"/>
              <a:t>）结构图</a:t>
            </a:r>
            <a:endParaRPr lang="zh-CN" altLang="en-US" sz="1800" dirty="0"/>
          </a:p>
        </p:txBody>
      </p:sp>
      <p:sp>
        <p:nvSpPr>
          <p:cNvPr id="17" name="矩形 16"/>
          <p:cNvSpPr/>
          <p:nvPr/>
        </p:nvSpPr>
        <p:spPr>
          <a:xfrm>
            <a:off x="5243189" y="6019732"/>
            <a:ext cx="1467068" cy="369332"/>
          </a:xfrm>
          <a:prstGeom prst="rect">
            <a:avLst/>
          </a:prstGeom>
        </p:spPr>
        <p:txBody>
          <a:bodyPr wrap="none">
            <a:spAutoFit/>
          </a:bodyPr>
          <a:lstStyle/>
          <a:p>
            <a:r>
              <a:rPr lang="zh-CN" altLang="zh-CN" sz="1800" dirty="0" smtClean="0"/>
              <a:t>（</a:t>
            </a:r>
            <a:r>
              <a:rPr lang="en-US" altLang="zh-CN" sz="1800" dirty="0" smtClean="0"/>
              <a:t>b</a:t>
            </a:r>
            <a:r>
              <a:rPr lang="zh-CN" altLang="zh-CN" sz="1800" dirty="0" smtClean="0"/>
              <a:t>）接线图</a:t>
            </a:r>
            <a:endParaRPr lang="zh-CN" altLang="en-US" sz="18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5.6.2 </a:t>
            </a:r>
            <a:r>
              <a:rPr lang="zh-CN" altLang="zh-CN" sz="3200" dirty="0" smtClean="0">
                <a:latin typeface="微软雅黑" pitchFamily="34" charset="-122"/>
                <a:ea typeface="微软雅黑" pitchFamily="34" charset="-122"/>
                <a:cs typeface="+mn-cs"/>
              </a:rPr>
              <a:t>电动机</a:t>
            </a:r>
            <a:r>
              <a:rPr lang="zh-CN" altLang="zh-CN" sz="3200" dirty="0" smtClean="0">
                <a:latin typeface="微软雅黑" pitchFamily="34" charset="-122"/>
                <a:ea typeface="微软雅黑" pitchFamily="34" charset="-122"/>
                <a:cs typeface="+mn-cs"/>
              </a:rPr>
              <a:t>应用</a:t>
            </a:r>
            <a:endParaRPr lang="zh-CN" altLang="en-US" sz="3200" dirty="0">
              <a:latin typeface="微软雅黑" pitchFamily="34" charset="-122"/>
              <a:ea typeface="微软雅黑" pitchFamily="34" charset="-122"/>
              <a:cs typeface="+mn-cs"/>
            </a:endParaRPr>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5.6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单相</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异步电动机</a:t>
            </a:r>
            <a:endPar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152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55"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57"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59"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61"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63"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6793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20" name="内容占位符 19"/>
          <p:cNvSpPr>
            <a:spLocks noGrp="1"/>
          </p:cNvSpPr>
          <p:nvPr>
            <p:ph idx="1"/>
          </p:nvPr>
        </p:nvSpPr>
        <p:spPr/>
        <p:txBody>
          <a:bodyPr/>
          <a:lstStyle/>
          <a:p>
            <a:r>
              <a:rPr lang="zh-CN" altLang="zh-CN" sz="2400" dirty="0" smtClean="0"/>
              <a:t>单相异步电动机应用广泛，一般应用在没有三相交流电和小功率的场合。功率多在几十瓦</a:t>
            </a:r>
            <a:r>
              <a:rPr lang="en-US" altLang="zh-CN" sz="2400" dirty="0" smtClean="0"/>
              <a:t>~1</a:t>
            </a:r>
            <a:r>
              <a:rPr lang="zh-CN" altLang="zh-CN" sz="2400" dirty="0" smtClean="0"/>
              <a:t>千瓦之间，大功率单相电动机可以定做，但一般不超过</a:t>
            </a:r>
            <a:r>
              <a:rPr lang="en-US" altLang="zh-CN" sz="2400" dirty="0" smtClean="0"/>
              <a:t>5kW</a:t>
            </a:r>
            <a:endParaRPr lang="zh-CN" altLang="zh-CN" sz="2400" dirty="0" smtClean="0"/>
          </a:p>
          <a:p>
            <a:r>
              <a:rPr lang="zh-CN" altLang="zh-CN" sz="2400" dirty="0" smtClean="0"/>
              <a:t>在家用电器、医疗器械、电动工具（多使用串励电动机）等均采用电相</a:t>
            </a:r>
            <a:r>
              <a:rPr lang="zh-CN" altLang="zh-CN" sz="2400" dirty="0" smtClean="0"/>
              <a:t>电动机</a:t>
            </a:r>
            <a:endParaRPr lang="zh-CN" altLang="en-US" sz="24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16.jpg"/>
          <p:cNvPicPr>
            <a:picLocks noChangeAspect="1"/>
          </p:cNvPicPr>
          <p:nvPr/>
        </p:nvPicPr>
        <p:blipFill>
          <a:blip r:embed="rId3" cstate="print"/>
          <a:srcRect l="23334" r="12223" b="4446"/>
          <a:stretch>
            <a:fillRect/>
          </a:stretch>
        </p:blipFill>
        <p:spPr>
          <a:xfrm>
            <a:off x="0" y="2514714"/>
            <a:ext cx="2929153" cy="4343286"/>
          </a:xfrm>
          <a:prstGeom prst="rect">
            <a:avLst/>
          </a:prstGeom>
        </p:spPr>
      </p:pic>
      <p:sp>
        <p:nvSpPr>
          <p:cNvPr id="3" name="内容占位符 2"/>
          <p:cNvSpPr>
            <a:spLocks noGrp="1"/>
          </p:cNvSpPr>
          <p:nvPr>
            <p:ph idx="1"/>
          </p:nvPr>
        </p:nvSpPr>
        <p:spPr>
          <a:xfrm>
            <a:off x="2590852" y="1905040"/>
            <a:ext cx="5867246" cy="3505108"/>
          </a:xfrm>
          <a:prstGeom prst="roundRect">
            <a:avLst/>
          </a:prstGeom>
          <a:ln>
            <a:noFill/>
          </a:ln>
          <a:effectLst>
            <a:outerShdw blurRad="50800" dist="38100" dir="2700000" algn="tl" rotWithShape="0">
              <a:prstClr val="black">
                <a:alpha val="40000"/>
              </a:prstClr>
            </a:outerShdw>
          </a:effectLst>
          <a:scene3d>
            <a:camera prst="orthographicFront">
              <a:rot lat="0" lon="0" rev="0"/>
            </a:camera>
            <a:lightRig rig="contrasting" dir="t">
              <a:rot lat="0" lon="0" rev="1500000"/>
            </a:lightRig>
          </a:scene3d>
          <a:sp3d prstMaterial="metal">
            <a:bevelT w="88900" h="88900"/>
          </a:sp3d>
        </p:spPr>
        <p:style>
          <a:lnRef idx="2">
            <a:schemeClr val="accent2"/>
          </a:lnRef>
          <a:fillRef idx="1">
            <a:schemeClr val="lt1"/>
          </a:fillRef>
          <a:effectRef idx="0">
            <a:schemeClr val="accent2"/>
          </a:effectRef>
          <a:fontRef idx="minor">
            <a:schemeClr val="dk1"/>
          </a:fontRef>
        </p:style>
        <p:txBody>
          <a:bodyPr anchor="ctr"/>
          <a:lstStyle/>
          <a:p>
            <a:r>
              <a:rPr lang="en-US" altLang="zh-CN" sz="1800" dirty="0" smtClean="0"/>
              <a:t>1.</a:t>
            </a:r>
            <a:r>
              <a:rPr lang="zh-CN" altLang="zh-CN" sz="1800" dirty="0" smtClean="0"/>
              <a:t>电动机的起动和制动，是电动机工作的两个必经状态，小功率的电动机因为功率小，起动制动比较容易。大功率电动机因为功率大，起动时对电网的影响极大，必须采用限流措施。停机时当需要制动时也要采取相应的制动措施。</a:t>
            </a:r>
          </a:p>
          <a:p>
            <a:r>
              <a:rPr lang="en-US" altLang="zh-CN" sz="1800" dirty="0" smtClean="0"/>
              <a:t>2.</a:t>
            </a:r>
            <a:r>
              <a:rPr lang="zh-CN" altLang="zh-CN" sz="1800" dirty="0" smtClean="0"/>
              <a:t>单相电动机是电动机的一个大类，品种多功率小。电容分相电动机功率大，体积也大，多用于固定场合。电动工具、吸尘器等移动设备，都采用串励单相电动机，串励单相电动机体积小功率大。功率在几瓦到十几瓦的小功率单相电动机，采用罩极式，体积小，制造简单。大家用到查相关资料。</a:t>
            </a:r>
            <a:endParaRPr lang="zh-CN" altLang="zh-CN" sz="1800" dirty="0" smtClean="0"/>
          </a:p>
        </p:txBody>
      </p:sp>
      <p:sp>
        <p:nvSpPr>
          <p:cNvPr id="6"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zh-CN" altLang="en-US"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小结</a:t>
            </a:r>
            <a:endPar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subTitle" idx="1"/>
          </p:nvPr>
        </p:nvSpPr>
        <p:spPr>
          <a:xfrm>
            <a:off x="1295318" y="4114736"/>
            <a:ext cx="6400800" cy="1752600"/>
          </a:xfrm>
        </p:spPr>
        <p:txBody>
          <a:bodyPr/>
          <a:lstStyle/>
          <a:p>
            <a:pPr indent="266700" algn="l">
              <a:spcAft>
                <a:spcPts val="0"/>
              </a:spcAft>
            </a:pPr>
            <a:r>
              <a:rPr lang="zh-CN" altLang="zh-CN" dirty="0" smtClean="0">
                <a:solidFill>
                  <a:schemeClr val="bg1"/>
                </a:solidFill>
                <a:latin typeface="微软雅黑" pitchFamily="34" charset="-122"/>
                <a:ea typeface="微软雅黑" pitchFamily="34" charset="-122"/>
              </a:rPr>
              <a:t>课题</a:t>
            </a:r>
            <a:endParaRPr lang="en-US" altLang="zh-CN" dirty="0" smtClean="0">
              <a:solidFill>
                <a:schemeClr val="bg1"/>
              </a:solidFill>
              <a:latin typeface="微软雅黑" pitchFamily="34" charset="-122"/>
              <a:ea typeface="微软雅黑" pitchFamily="34" charset="-122"/>
            </a:endParaRPr>
          </a:p>
          <a:p>
            <a:pPr indent="266700" algn="l">
              <a:spcAft>
                <a:spcPts val="0"/>
              </a:spcAft>
              <a:buFont typeface="Wingdings" pitchFamily="2" charset="2"/>
              <a:buChar char="l"/>
            </a:pPr>
            <a:r>
              <a:rPr lang="en-US" altLang="zh-CN" dirty="0" smtClean="0">
                <a:solidFill>
                  <a:schemeClr val="bg1"/>
                </a:solidFill>
                <a:latin typeface="微软雅黑" pitchFamily="34" charset="-122"/>
                <a:ea typeface="微软雅黑" pitchFamily="34" charset="-122"/>
              </a:rPr>
              <a:t>5.7 </a:t>
            </a:r>
            <a:r>
              <a:rPr lang="zh-CN" altLang="zh-CN" dirty="0" smtClean="0">
                <a:solidFill>
                  <a:schemeClr val="bg1"/>
                </a:solidFill>
                <a:latin typeface="微软雅黑" pitchFamily="34" charset="-122"/>
                <a:ea typeface="微软雅黑" pitchFamily="34" charset="-122"/>
              </a:rPr>
              <a:t>步进电动机</a:t>
            </a:r>
            <a:r>
              <a:rPr lang="en-US" altLang="zh-CN" dirty="0" smtClean="0">
                <a:solidFill>
                  <a:schemeClr val="bg1"/>
                </a:solidFill>
                <a:latin typeface="微软雅黑" pitchFamily="34" charset="-122"/>
                <a:ea typeface="微软雅黑" pitchFamily="34" charset="-122"/>
              </a:rPr>
              <a:t> </a:t>
            </a:r>
            <a:endParaRPr lang="zh-CN" altLang="zh-CN" dirty="0" smtClean="0">
              <a:solidFill>
                <a:schemeClr val="bg1"/>
              </a:solidFill>
              <a:latin typeface="微软雅黑" pitchFamily="34" charset="-122"/>
              <a:ea typeface="微软雅黑" pitchFamily="34" charset="-122"/>
            </a:endParaRPr>
          </a:p>
          <a:p>
            <a:pPr indent="266700" algn="l">
              <a:spcAft>
                <a:spcPts val="0"/>
              </a:spcAft>
              <a:buFont typeface="Wingdings" pitchFamily="2" charset="2"/>
              <a:buChar char="l"/>
            </a:pPr>
            <a:r>
              <a:rPr lang="en-US" altLang="zh-CN" dirty="0" smtClean="0">
                <a:solidFill>
                  <a:schemeClr val="bg1"/>
                </a:solidFill>
                <a:latin typeface="微软雅黑" pitchFamily="34" charset="-122"/>
                <a:ea typeface="微软雅黑" pitchFamily="34" charset="-122"/>
              </a:rPr>
              <a:t>5.8 </a:t>
            </a:r>
            <a:r>
              <a:rPr lang="zh-CN" altLang="zh-CN" dirty="0" smtClean="0">
                <a:solidFill>
                  <a:schemeClr val="bg1"/>
                </a:solidFill>
                <a:latin typeface="微软雅黑" pitchFamily="34" charset="-122"/>
                <a:ea typeface="微软雅黑" pitchFamily="34" charset="-122"/>
              </a:rPr>
              <a:t>知识</a:t>
            </a:r>
            <a:r>
              <a:rPr lang="zh-CN" altLang="zh-CN" dirty="0" smtClean="0">
                <a:solidFill>
                  <a:schemeClr val="bg1"/>
                </a:solidFill>
                <a:latin typeface="微软雅黑" pitchFamily="34" charset="-122"/>
                <a:ea typeface="微软雅黑" pitchFamily="34" charset="-122"/>
              </a:rPr>
              <a:t>应用</a:t>
            </a:r>
            <a:endParaRPr lang="en-US" altLang="zh-CN" dirty="0" smtClean="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5.7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步进电动机</a:t>
            </a:r>
          </a:p>
        </p:txBody>
      </p:sp>
      <p:sp>
        <p:nvSpPr>
          <p:cNvPr id="152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55"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57"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59"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61"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63"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6793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8" name="标题 17"/>
          <p:cNvSpPr>
            <a:spLocks noGrp="1"/>
          </p:cNvSpPr>
          <p:nvPr>
            <p:ph type="title"/>
          </p:nvPr>
        </p:nvSpPr>
        <p:spPr/>
        <p:txBody>
          <a:bodyPr/>
          <a:lstStyle/>
          <a:p>
            <a:r>
              <a:rPr lang="en-US" altLang="zh-CN" sz="2400" dirty="0" smtClean="0"/>
              <a:t>1</a:t>
            </a:r>
            <a:r>
              <a:rPr lang="zh-CN" altLang="zh-CN" sz="2400" dirty="0" smtClean="0"/>
              <a:t>．基本</a:t>
            </a:r>
            <a:r>
              <a:rPr lang="zh-CN" altLang="zh-CN" sz="2400" dirty="0" smtClean="0"/>
              <a:t>结构</a:t>
            </a:r>
            <a:endParaRPr lang="zh-CN" altLang="en-US" sz="2400" dirty="0"/>
          </a:p>
        </p:txBody>
      </p:sp>
      <p:pic>
        <p:nvPicPr>
          <p:cNvPr id="179202" name="Picture 2" descr="d531a"/>
          <p:cNvPicPr>
            <a:picLocks noChangeAspect="1" noChangeArrowheads="1"/>
          </p:cNvPicPr>
          <p:nvPr/>
        </p:nvPicPr>
        <p:blipFill>
          <a:blip r:embed="rId3" cstate="print"/>
          <a:srcRect/>
          <a:stretch>
            <a:fillRect/>
          </a:stretch>
        </p:blipFill>
        <p:spPr bwMode="auto">
          <a:xfrm>
            <a:off x="838298" y="2971812"/>
            <a:ext cx="2247628" cy="2438336"/>
          </a:xfrm>
          <a:prstGeom prst="rect">
            <a:avLst/>
          </a:prstGeom>
          <a:noFill/>
          <a:ln w="9525">
            <a:noFill/>
            <a:miter lim="800000"/>
            <a:headEnd/>
            <a:tailEnd/>
          </a:ln>
        </p:spPr>
      </p:pic>
      <p:pic>
        <p:nvPicPr>
          <p:cNvPr id="179203" name="Picture 3" descr="d531b"/>
          <p:cNvPicPr>
            <a:picLocks noChangeAspect="1" noChangeArrowheads="1"/>
          </p:cNvPicPr>
          <p:nvPr/>
        </p:nvPicPr>
        <p:blipFill>
          <a:blip r:embed="rId4" cstate="print"/>
          <a:srcRect/>
          <a:stretch>
            <a:fillRect/>
          </a:stretch>
        </p:blipFill>
        <p:spPr bwMode="auto">
          <a:xfrm>
            <a:off x="3352832" y="3048010"/>
            <a:ext cx="2370226" cy="2438336"/>
          </a:xfrm>
          <a:prstGeom prst="rect">
            <a:avLst/>
          </a:prstGeom>
          <a:noFill/>
          <a:ln w="9525">
            <a:noFill/>
            <a:miter lim="800000"/>
            <a:headEnd/>
            <a:tailEnd/>
          </a:ln>
        </p:spPr>
      </p:pic>
      <p:pic>
        <p:nvPicPr>
          <p:cNvPr id="179204" name="Picture 4" descr="d531c"/>
          <p:cNvPicPr>
            <a:picLocks noGrp="1" noChangeAspect="1" noChangeArrowheads="1"/>
          </p:cNvPicPr>
          <p:nvPr>
            <p:ph idx="1"/>
          </p:nvPr>
        </p:nvPicPr>
        <p:blipFill>
          <a:blip r:embed="rId5" cstate="print"/>
          <a:srcRect/>
          <a:stretch>
            <a:fillRect/>
          </a:stretch>
        </p:blipFill>
        <p:spPr bwMode="auto">
          <a:xfrm>
            <a:off x="6019762" y="3048010"/>
            <a:ext cx="2245829" cy="2362138"/>
          </a:xfrm>
          <a:prstGeom prst="rect">
            <a:avLst/>
          </a:prstGeom>
          <a:noFill/>
          <a:ln w="9525">
            <a:noFill/>
            <a:miter lim="800000"/>
            <a:headEnd/>
            <a:tailEnd/>
          </a:ln>
        </p:spPr>
      </p:pic>
      <p:sp>
        <p:nvSpPr>
          <p:cNvPr id="22" name="矩形 21"/>
          <p:cNvSpPr/>
          <p:nvPr/>
        </p:nvSpPr>
        <p:spPr>
          <a:xfrm>
            <a:off x="1191871" y="5714940"/>
            <a:ext cx="1390124" cy="369332"/>
          </a:xfrm>
          <a:prstGeom prst="rect">
            <a:avLst/>
          </a:prstGeom>
        </p:spPr>
        <p:txBody>
          <a:bodyPr wrap="none">
            <a:spAutoFit/>
          </a:bodyPr>
          <a:lstStyle/>
          <a:p>
            <a:r>
              <a:rPr lang="en-US" altLang="zh-CN" sz="1800" dirty="0" smtClean="0"/>
              <a:t>(a) U</a:t>
            </a:r>
            <a:r>
              <a:rPr lang="zh-CN" altLang="zh-CN" sz="1800" dirty="0" smtClean="0"/>
              <a:t>相通电</a:t>
            </a:r>
            <a:endParaRPr lang="zh-CN" altLang="en-US" sz="1800" dirty="0"/>
          </a:p>
        </p:txBody>
      </p:sp>
      <p:sp>
        <p:nvSpPr>
          <p:cNvPr id="23" name="矩形 22"/>
          <p:cNvSpPr/>
          <p:nvPr/>
        </p:nvSpPr>
        <p:spPr>
          <a:xfrm>
            <a:off x="3784372" y="5714940"/>
            <a:ext cx="1441420" cy="369332"/>
          </a:xfrm>
          <a:prstGeom prst="rect">
            <a:avLst/>
          </a:prstGeom>
        </p:spPr>
        <p:txBody>
          <a:bodyPr wrap="none">
            <a:spAutoFit/>
          </a:bodyPr>
          <a:lstStyle/>
          <a:p>
            <a:r>
              <a:rPr lang="en-US" altLang="zh-CN" sz="1800" dirty="0" smtClean="0"/>
              <a:t> (b) V</a:t>
            </a:r>
            <a:r>
              <a:rPr lang="zh-CN" altLang="zh-CN" sz="1800" dirty="0" smtClean="0"/>
              <a:t>相通电</a:t>
            </a:r>
            <a:endParaRPr lang="zh-CN" altLang="en-US" sz="1800" dirty="0"/>
          </a:p>
        </p:txBody>
      </p:sp>
      <p:sp>
        <p:nvSpPr>
          <p:cNvPr id="24" name="矩形 23"/>
          <p:cNvSpPr/>
          <p:nvPr/>
        </p:nvSpPr>
        <p:spPr>
          <a:xfrm>
            <a:off x="6457714" y="5791138"/>
            <a:ext cx="1428596" cy="369332"/>
          </a:xfrm>
          <a:prstGeom prst="rect">
            <a:avLst/>
          </a:prstGeom>
        </p:spPr>
        <p:txBody>
          <a:bodyPr wrap="none">
            <a:spAutoFit/>
          </a:bodyPr>
          <a:lstStyle/>
          <a:p>
            <a:r>
              <a:rPr lang="en-US" altLang="zh-CN" sz="1800" dirty="0" smtClean="0"/>
              <a:t>(c) W</a:t>
            </a:r>
            <a:r>
              <a:rPr lang="zh-CN" altLang="zh-CN" sz="1800" dirty="0" smtClean="0"/>
              <a:t>相通电</a:t>
            </a:r>
            <a:endParaRPr lang="zh-CN" altLang="en-US" sz="18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5.7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步进电动机</a:t>
            </a:r>
          </a:p>
        </p:txBody>
      </p:sp>
      <p:sp>
        <p:nvSpPr>
          <p:cNvPr id="152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55"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57"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59"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61"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63"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6793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8" name="标题 17"/>
          <p:cNvSpPr>
            <a:spLocks noGrp="1"/>
          </p:cNvSpPr>
          <p:nvPr>
            <p:ph type="title"/>
          </p:nvPr>
        </p:nvSpPr>
        <p:spPr/>
        <p:txBody>
          <a:bodyPr/>
          <a:lstStyle/>
          <a:p>
            <a:r>
              <a:rPr lang="en-US" altLang="zh-CN" sz="2400" dirty="0" smtClean="0"/>
              <a:t>2</a:t>
            </a:r>
            <a:r>
              <a:rPr lang="zh-CN" altLang="zh-CN" sz="2400" dirty="0" smtClean="0"/>
              <a:t>．工作原理</a:t>
            </a:r>
            <a:endParaRPr lang="zh-CN" altLang="zh-CN" sz="2400" dirty="0"/>
          </a:p>
        </p:txBody>
      </p:sp>
      <p:sp>
        <p:nvSpPr>
          <p:cNvPr id="19" name="内容占位符 18"/>
          <p:cNvSpPr>
            <a:spLocks noGrp="1"/>
          </p:cNvSpPr>
          <p:nvPr>
            <p:ph idx="1"/>
          </p:nvPr>
        </p:nvSpPr>
        <p:spPr>
          <a:xfrm>
            <a:off x="990600" y="2514624"/>
            <a:ext cx="7315200" cy="3870325"/>
          </a:xfrm>
        </p:spPr>
        <p:txBody>
          <a:bodyPr/>
          <a:lstStyle/>
          <a:p>
            <a:r>
              <a:rPr lang="zh-CN" altLang="zh-CN" sz="2000" dirty="0" smtClean="0"/>
              <a:t>（</a:t>
            </a:r>
            <a:r>
              <a:rPr lang="en-US" altLang="zh-CN" sz="2000" dirty="0" smtClean="0"/>
              <a:t>1</a:t>
            </a:r>
            <a:r>
              <a:rPr lang="zh-CN" altLang="zh-CN" sz="2000" dirty="0" smtClean="0"/>
              <a:t>）单拍</a:t>
            </a:r>
            <a:r>
              <a:rPr lang="zh-CN" altLang="zh-CN" sz="2000" dirty="0" smtClean="0"/>
              <a:t>运行</a:t>
            </a:r>
            <a:endParaRPr lang="en-US" altLang="zh-CN" sz="2000" dirty="0" smtClean="0"/>
          </a:p>
          <a:p>
            <a:r>
              <a:rPr lang="zh-CN" altLang="zh-CN" sz="2000" dirty="0" smtClean="0"/>
              <a:t>三相顺序通电：三相绕组按</a:t>
            </a:r>
            <a:r>
              <a:rPr lang="en-US" altLang="zh-CN" sz="2000" dirty="0" smtClean="0"/>
              <a:t>U</a:t>
            </a:r>
            <a:r>
              <a:rPr lang="zh-CN" altLang="zh-CN" sz="2000" dirty="0" smtClean="0"/>
              <a:t>→</a:t>
            </a:r>
            <a:r>
              <a:rPr lang="en-US" altLang="zh-CN" sz="2000" dirty="0" smtClean="0"/>
              <a:t>V</a:t>
            </a:r>
            <a:r>
              <a:rPr lang="zh-CN" altLang="zh-CN" sz="2000" dirty="0" smtClean="0"/>
              <a:t>→</a:t>
            </a:r>
            <a:r>
              <a:rPr lang="en-US" altLang="zh-CN" sz="2000" dirty="0" smtClean="0"/>
              <a:t>W</a:t>
            </a:r>
            <a:r>
              <a:rPr lang="zh-CN" altLang="zh-CN" sz="2000" dirty="0" smtClean="0"/>
              <a:t>→</a:t>
            </a:r>
            <a:r>
              <a:rPr lang="en-US" altLang="zh-CN" sz="2000" dirty="0" smtClean="0"/>
              <a:t>U</a:t>
            </a:r>
            <a:r>
              <a:rPr lang="zh-CN" altLang="zh-CN" sz="2000" dirty="0" smtClean="0"/>
              <a:t>顺序通电，则转子沿瞬时针方向一步一步地转动，每一步都转</a:t>
            </a:r>
            <a:r>
              <a:rPr lang="en-US" altLang="zh-CN" sz="2000" dirty="0" smtClean="0"/>
              <a:t>30</a:t>
            </a:r>
            <a:r>
              <a:rPr lang="en-US" altLang="zh-CN" sz="2000" baseline="30000" dirty="0" smtClean="0"/>
              <a:t>o</a:t>
            </a:r>
            <a:r>
              <a:rPr lang="zh-CN" altLang="zh-CN" sz="2000" dirty="0" smtClean="0"/>
              <a:t>。</a:t>
            </a:r>
          </a:p>
          <a:p>
            <a:r>
              <a:rPr lang="zh-CN" altLang="zh-CN" sz="2000" dirty="0" smtClean="0"/>
              <a:t>步距角</a:t>
            </a:r>
            <a:r>
              <a:rPr lang="en-US" altLang="zh-CN" sz="2000" i="1" dirty="0" smtClean="0"/>
              <a:t>θ</a:t>
            </a:r>
            <a:r>
              <a:rPr lang="zh-CN" altLang="zh-CN" sz="2000" dirty="0" smtClean="0"/>
              <a:t>和拍：每一步转过的角度称为步距角，用</a:t>
            </a:r>
            <a:r>
              <a:rPr lang="en-US" altLang="zh-CN" sz="2000" i="1" dirty="0" smtClean="0"/>
              <a:t>θ</a:t>
            </a:r>
            <a:r>
              <a:rPr lang="zh-CN" altLang="zh-CN" sz="2000" dirty="0" smtClean="0"/>
              <a:t>表示。从一相通电到另一相通电称为一拍，每一拍都转过一个步距角。如果电动机反转，通电的方式改为</a:t>
            </a:r>
            <a:r>
              <a:rPr lang="en-US" altLang="zh-CN" sz="2000" dirty="0" smtClean="0"/>
              <a:t>U</a:t>
            </a:r>
            <a:r>
              <a:rPr lang="zh-CN" altLang="zh-CN" sz="2000" dirty="0" smtClean="0"/>
              <a:t>→</a:t>
            </a:r>
            <a:r>
              <a:rPr lang="en-US" altLang="zh-CN" sz="2000" dirty="0" smtClean="0"/>
              <a:t>W</a:t>
            </a:r>
            <a:r>
              <a:rPr lang="zh-CN" altLang="zh-CN" sz="2000" dirty="0" smtClean="0"/>
              <a:t>→</a:t>
            </a:r>
            <a:r>
              <a:rPr lang="en-US" altLang="zh-CN" sz="2000" dirty="0" smtClean="0"/>
              <a:t>V</a:t>
            </a:r>
            <a:r>
              <a:rPr lang="zh-CN" altLang="zh-CN" sz="2000" dirty="0" smtClean="0"/>
              <a:t>→</a:t>
            </a:r>
            <a:r>
              <a:rPr lang="en-US" altLang="zh-CN" sz="2000" dirty="0" smtClean="0"/>
              <a:t>U</a:t>
            </a:r>
            <a:r>
              <a:rPr lang="zh-CN" altLang="zh-CN" sz="2000" dirty="0" smtClean="0"/>
              <a:t>，则电机反转</a:t>
            </a:r>
            <a:r>
              <a:rPr lang="zh-CN" altLang="zh-CN" sz="2000" dirty="0" smtClean="0"/>
              <a:t>。</a:t>
            </a:r>
            <a:endParaRPr lang="en-US" altLang="zh-CN" sz="2000" dirty="0" smtClean="0"/>
          </a:p>
          <a:p>
            <a:r>
              <a:rPr lang="zh-CN" altLang="zh-CN" sz="2000" dirty="0" smtClean="0"/>
              <a:t>（</a:t>
            </a:r>
            <a:r>
              <a:rPr lang="en-US" altLang="zh-CN" sz="2000" dirty="0" smtClean="0"/>
              <a:t>2</a:t>
            </a:r>
            <a:r>
              <a:rPr lang="zh-CN" altLang="zh-CN" sz="2000" dirty="0" smtClean="0"/>
              <a:t>）双拍运行</a:t>
            </a:r>
          </a:p>
          <a:p>
            <a:r>
              <a:rPr lang="zh-CN" altLang="zh-CN" sz="2000" dirty="0" smtClean="0"/>
              <a:t>双拍运行：若步进电动机按</a:t>
            </a:r>
            <a:r>
              <a:rPr lang="en-US" altLang="zh-CN" sz="2000" dirty="0" smtClean="0"/>
              <a:t>U</a:t>
            </a:r>
            <a:r>
              <a:rPr lang="zh-CN" altLang="zh-CN" sz="2000" dirty="0" smtClean="0"/>
              <a:t>→</a:t>
            </a:r>
            <a:r>
              <a:rPr lang="en-US" altLang="zh-CN" sz="2000" dirty="0" smtClean="0"/>
              <a:t>UV</a:t>
            </a:r>
            <a:r>
              <a:rPr lang="zh-CN" altLang="zh-CN" sz="2000" dirty="0" smtClean="0"/>
              <a:t>→</a:t>
            </a:r>
            <a:r>
              <a:rPr lang="en-US" altLang="zh-CN" sz="2000" dirty="0" smtClean="0"/>
              <a:t>V</a:t>
            </a:r>
            <a:r>
              <a:rPr lang="zh-CN" altLang="zh-CN" sz="2000" dirty="0" smtClean="0"/>
              <a:t>→</a:t>
            </a:r>
            <a:r>
              <a:rPr lang="en-US" altLang="zh-CN" sz="2000" dirty="0" smtClean="0"/>
              <a:t>VW</a:t>
            </a:r>
            <a:r>
              <a:rPr lang="zh-CN" altLang="zh-CN" sz="2000" dirty="0" smtClean="0"/>
              <a:t>→</a:t>
            </a:r>
            <a:r>
              <a:rPr lang="en-US" altLang="zh-CN" sz="2000" dirty="0" smtClean="0"/>
              <a:t>W</a:t>
            </a:r>
            <a:r>
              <a:rPr lang="zh-CN" altLang="zh-CN" sz="2000" dirty="0" smtClean="0"/>
              <a:t>→</a:t>
            </a:r>
            <a:r>
              <a:rPr lang="en-US" altLang="zh-CN" sz="2000" dirty="0" smtClean="0"/>
              <a:t>WU</a:t>
            </a:r>
            <a:r>
              <a:rPr lang="zh-CN" altLang="zh-CN" sz="2000" dirty="0" smtClean="0"/>
              <a:t>→</a:t>
            </a:r>
            <a:r>
              <a:rPr lang="en-US" altLang="zh-CN" sz="2000" dirty="0" smtClean="0"/>
              <a:t>U</a:t>
            </a:r>
            <a:r>
              <a:rPr lang="zh-CN" altLang="zh-CN" sz="2000" dirty="0" smtClean="0"/>
              <a:t>顺序通电，则称为三相单双六拍运行方式，每一循环共有六拍，电动机的步距角为</a:t>
            </a:r>
            <a:r>
              <a:rPr lang="en-US" altLang="zh-CN" sz="2000" dirty="0" smtClean="0"/>
              <a:t>15</a:t>
            </a:r>
            <a:r>
              <a:rPr lang="en-US" altLang="zh-CN" sz="2000" baseline="30000" dirty="0" smtClean="0"/>
              <a:t>o</a:t>
            </a:r>
            <a:r>
              <a:rPr lang="zh-CN" altLang="zh-CN" sz="2000" dirty="0" smtClean="0"/>
              <a:t>。</a:t>
            </a:r>
            <a:endParaRPr lang="zh-CN" altLang="en-US" sz="20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5.1.1 </a:t>
            </a:r>
            <a:r>
              <a:rPr lang="zh-CN" altLang="zh-CN" sz="3200" dirty="0" smtClean="0">
                <a:latin typeface="微软雅黑" pitchFamily="34" charset="-122"/>
                <a:ea typeface="微软雅黑" pitchFamily="34" charset="-122"/>
                <a:cs typeface="+mn-cs"/>
              </a:rPr>
              <a:t>定子</a:t>
            </a:r>
            <a:endParaRPr lang="zh-CN" altLang="en-US" sz="3200" dirty="0">
              <a:latin typeface="微软雅黑" pitchFamily="34" charset="-122"/>
              <a:ea typeface="微软雅黑" pitchFamily="34" charset="-122"/>
              <a:cs typeface="+mn-cs"/>
            </a:endParaRPr>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5.1  </a:t>
            </a:r>
            <a:r>
              <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三相异步电动机的</a:t>
            </a:r>
            <a:r>
              <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结构</a:t>
            </a:r>
            <a:endPar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
        <p:nvSpPr>
          <p:cNvPr id="7" name="内容占位符 6"/>
          <p:cNvSpPr>
            <a:spLocks noGrp="1"/>
          </p:cNvSpPr>
          <p:nvPr>
            <p:ph idx="1"/>
          </p:nvPr>
        </p:nvSpPr>
        <p:spPr/>
        <p:txBody>
          <a:bodyPr/>
          <a:lstStyle/>
          <a:p>
            <a:r>
              <a:rPr lang="zh-CN" altLang="zh-CN" sz="2000" dirty="0" smtClean="0"/>
              <a:t>定子组成：铁心、绕组、机座三部分。</a:t>
            </a:r>
          </a:p>
          <a:p>
            <a:r>
              <a:rPr lang="zh-CN" altLang="zh-CN" sz="2000" dirty="0" smtClean="0"/>
              <a:t>作用：产生旋转磁场。</a:t>
            </a:r>
            <a:endParaRPr lang="zh-CN" altLang="zh-CN" sz="2000" dirty="0" smtClean="0"/>
          </a:p>
        </p:txBody>
      </p:sp>
      <p:pic>
        <p:nvPicPr>
          <p:cNvPr id="135170" name="Picture 2" descr="d52a"/>
          <p:cNvPicPr>
            <a:picLocks noChangeAspect="1" noChangeArrowheads="1"/>
          </p:cNvPicPr>
          <p:nvPr/>
        </p:nvPicPr>
        <p:blipFill>
          <a:blip r:embed="rId3" cstate="print"/>
          <a:srcRect/>
          <a:stretch>
            <a:fillRect/>
          </a:stretch>
        </p:blipFill>
        <p:spPr bwMode="auto">
          <a:xfrm>
            <a:off x="1295486" y="3886188"/>
            <a:ext cx="1937783" cy="1752554"/>
          </a:xfrm>
          <a:prstGeom prst="rect">
            <a:avLst/>
          </a:prstGeom>
          <a:noFill/>
          <a:ln w="9525">
            <a:noFill/>
            <a:miter lim="800000"/>
            <a:headEnd/>
            <a:tailEnd/>
          </a:ln>
        </p:spPr>
      </p:pic>
      <p:pic>
        <p:nvPicPr>
          <p:cNvPr id="135171" name="Picture 3" descr="d52b"/>
          <p:cNvPicPr>
            <a:picLocks noChangeAspect="1" noChangeArrowheads="1"/>
          </p:cNvPicPr>
          <p:nvPr/>
        </p:nvPicPr>
        <p:blipFill>
          <a:blip r:embed="rId4" cstate="print"/>
          <a:srcRect/>
          <a:stretch>
            <a:fillRect/>
          </a:stretch>
        </p:blipFill>
        <p:spPr bwMode="auto">
          <a:xfrm>
            <a:off x="3962416" y="3962386"/>
            <a:ext cx="1676356" cy="1676356"/>
          </a:xfrm>
          <a:prstGeom prst="rect">
            <a:avLst/>
          </a:prstGeom>
          <a:noFill/>
          <a:ln w="9525">
            <a:noFill/>
            <a:miter lim="800000"/>
            <a:headEnd/>
            <a:tailEnd/>
          </a:ln>
        </p:spPr>
      </p:pic>
      <p:pic>
        <p:nvPicPr>
          <p:cNvPr id="135172" name="Picture 4" descr="e52"/>
          <p:cNvPicPr>
            <a:picLocks noChangeAspect="1" noChangeArrowheads="1"/>
          </p:cNvPicPr>
          <p:nvPr/>
        </p:nvPicPr>
        <p:blipFill>
          <a:blip r:embed="rId5" cstate="print"/>
          <a:srcRect/>
          <a:stretch>
            <a:fillRect/>
          </a:stretch>
        </p:blipFill>
        <p:spPr bwMode="auto">
          <a:xfrm>
            <a:off x="6553148" y="3809990"/>
            <a:ext cx="1828752" cy="1828752"/>
          </a:xfrm>
          <a:prstGeom prst="rect">
            <a:avLst/>
          </a:prstGeom>
          <a:noFill/>
          <a:ln w="9525">
            <a:noFill/>
            <a:miter lim="800000"/>
            <a:headEnd/>
            <a:tailEnd/>
          </a:ln>
        </p:spPr>
      </p:pic>
      <p:sp>
        <p:nvSpPr>
          <p:cNvPr id="8" name="矩形 7"/>
          <p:cNvSpPr/>
          <p:nvPr/>
        </p:nvSpPr>
        <p:spPr>
          <a:xfrm>
            <a:off x="1299327" y="5867336"/>
            <a:ext cx="1582484" cy="369332"/>
          </a:xfrm>
          <a:prstGeom prst="rect">
            <a:avLst/>
          </a:prstGeom>
        </p:spPr>
        <p:txBody>
          <a:bodyPr wrap="none">
            <a:spAutoFit/>
          </a:bodyPr>
          <a:lstStyle/>
          <a:p>
            <a:r>
              <a:rPr lang="en-US" altLang="zh-CN" sz="1800" dirty="0" smtClean="0"/>
              <a:t> (a)  </a:t>
            </a:r>
            <a:r>
              <a:rPr lang="zh-CN" altLang="zh-CN" sz="1800" dirty="0" smtClean="0"/>
              <a:t>定子铁心</a:t>
            </a:r>
            <a:endParaRPr lang="zh-CN" altLang="en-US" sz="1800" dirty="0"/>
          </a:p>
        </p:txBody>
      </p:sp>
      <p:sp>
        <p:nvSpPr>
          <p:cNvPr id="9" name="矩形 8"/>
          <p:cNvSpPr/>
          <p:nvPr/>
        </p:nvSpPr>
        <p:spPr>
          <a:xfrm>
            <a:off x="3962416" y="5878994"/>
            <a:ext cx="1749197" cy="369332"/>
          </a:xfrm>
          <a:prstGeom prst="rect">
            <a:avLst/>
          </a:prstGeom>
        </p:spPr>
        <p:txBody>
          <a:bodyPr wrap="none">
            <a:spAutoFit/>
          </a:bodyPr>
          <a:lstStyle/>
          <a:p>
            <a:r>
              <a:rPr lang="en-US" altLang="zh-CN" sz="1800" dirty="0" smtClean="0"/>
              <a:t>(b)  </a:t>
            </a:r>
            <a:r>
              <a:rPr lang="zh-CN" altLang="zh-CN" sz="1800" dirty="0" smtClean="0"/>
              <a:t>铁心硅钢片</a:t>
            </a:r>
            <a:endParaRPr lang="zh-CN" altLang="en-US" sz="1800" dirty="0"/>
          </a:p>
        </p:txBody>
      </p:sp>
      <p:sp>
        <p:nvSpPr>
          <p:cNvPr id="10" name="矩形 9"/>
          <p:cNvSpPr/>
          <p:nvPr/>
        </p:nvSpPr>
        <p:spPr>
          <a:xfrm>
            <a:off x="6654247" y="5878994"/>
            <a:ext cx="1685077" cy="369332"/>
          </a:xfrm>
          <a:prstGeom prst="rect">
            <a:avLst/>
          </a:prstGeom>
        </p:spPr>
        <p:txBody>
          <a:bodyPr wrap="none">
            <a:spAutoFit/>
          </a:bodyPr>
          <a:lstStyle/>
          <a:p>
            <a:r>
              <a:rPr lang="zh-CN" altLang="zh-CN" sz="1800" dirty="0" smtClean="0"/>
              <a:t>（</a:t>
            </a:r>
            <a:r>
              <a:rPr lang="en-US" altLang="zh-CN" sz="1800" dirty="0" smtClean="0"/>
              <a:t>c</a:t>
            </a:r>
            <a:r>
              <a:rPr lang="zh-CN" altLang="zh-CN" sz="1800" dirty="0" smtClean="0"/>
              <a:t>）局部绕组</a:t>
            </a:r>
            <a:endParaRPr lang="zh-CN" altLang="en-US" sz="18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5.8.1 </a:t>
            </a:r>
            <a:r>
              <a:rPr lang="zh-CN" altLang="zh-CN" sz="3200" dirty="0" smtClean="0">
                <a:latin typeface="微软雅黑" pitchFamily="34" charset="-122"/>
                <a:ea typeface="微软雅黑" pitchFamily="34" charset="-122"/>
                <a:cs typeface="+mn-cs"/>
              </a:rPr>
              <a:t>电动机的</a:t>
            </a:r>
            <a:r>
              <a:rPr lang="zh-CN" altLang="zh-CN" sz="3200" dirty="0" smtClean="0">
                <a:latin typeface="微软雅黑" pitchFamily="34" charset="-122"/>
                <a:ea typeface="微软雅黑" pitchFamily="34" charset="-122"/>
                <a:cs typeface="+mn-cs"/>
              </a:rPr>
              <a:t>选择</a:t>
            </a:r>
            <a:endParaRPr lang="zh-CN" altLang="en-US" sz="3200" dirty="0">
              <a:latin typeface="微软雅黑" pitchFamily="34" charset="-122"/>
              <a:ea typeface="微软雅黑" pitchFamily="34" charset="-122"/>
              <a:cs typeface="+mn-cs"/>
            </a:endParaRPr>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5.8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知识</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应用</a:t>
            </a:r>
            <a:endPar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152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55"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57"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59"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61"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63"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6793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图示 12"/>
          <p:cNvGraphicFramePr/>
          <p:nvPr/>
        </p:nvGraphicFramePr>
        <p:xfrm>
          <a:off x="1447882" y="2667020"/>
          <a:ext cx="6172038" cy="33782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5.8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知识</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应用</a:t>
            </a:r>
            <a:endPar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152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55"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57"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59"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61"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63"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6793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图示 12"/>
          <p:cNvGraphicFramePr/>
          <p:nvPr/>
        </p:nvGraphicFramePr>
        <p:xfrm>
          <a:off x="1447882" y="2209832"/>
          <a:ext cx="6400632" cy="41146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5.8.2 </a:t>
            </a:r>
            <a:r>
              <a:rPr lang="zh-CN" altLang="zh-CN" sz="3200" dirty="0" smtClean="0">
                <a:latin typeface="微软雅黑" pitchFamily="34" charset="-122"/>
                <a:ea typeface="微软雅黑" pitchFamily="34" charset="-122"/>
                <a:cs typeface="+mn-cs"/>
              </a:rPr>
              <a:t>电动机起动方式的</a:t>
            </a:r>
            <a:r>
              <a:rPr lang="zh-CN" altLang="zh-CN" sz="3200" dirty="0" smtClean="0">
                <a:latin typeface="微软雅黑" pitchFamily="34" charset="-122"/>
                <a:ea typeface="微软雅黑" pitchFamily="34" charset="-122"/>
                <a:cs typeface="+mn-cs"/>
              </a:rPr>
              <a:t>选择</a:t>
            </a:r>
            <a:endParaRPr lang="zh-CN" altLang="en-US" sz="3200" dirty="0">
              <a:latin typeface="微软雅黑" pitchFamily="34" charset="-122"/>
              <a:ea typeface="微软雅黑" pitchFamily="34" charset="-122"/>
              <a:cs typeface="+mn-cs"/>
            </a:endParaRPr>
          </a:p>
        </p:txBody>
      </p:sp>
      <p:sp>
        <p:nvSpPr>
          <p:cNvPr id="14" name="内容占位符 13"/>
          <p:cNvSpPr>
            <a:spLocks noGrp="1"/>
          </p:cNvSpPr>
          <p:nvPr>
            <p:ph idx="1"/>
          </p:nvPr>
        </p:nvSpPr>
        <p:spPr/>
        <p:txBody>
          <a:bodyPr/>
          <a:lstStyle/>
          <a:p>
            <a:r>
              <a:rPr lang="en-US" altLang="zh-CN" sz="2400" dirty="0" smtClean="0"/>
              <a:t>10kW</a:t>
            </a:r>
            <a:r>
              <a:rPr lang="zh-CN" altLang="zh-CN" sz="2400" dirty="0" smtClean="0"/>
              <a:t>以上的交流电动机，一般都采用降压起动</a:t>
            </a:r>
            <a:r>
              <a:rPr lang="zh-CN" altLang="zh-CN" sz="2400" dirty="0" smtClean="0"/>
              <a:t>。</a:t>
            </a:r>
            <a:endParaRPr lang="en-US" altLang="zh-CN" sz="2400" dirty="0" smtClean="0"/>
          </a:p>
          <a:p>
            <a:r>
              <a:rPr lang="zh-CN" altLang="zh-CN" sz="2400" dirty="0" smtClean="0"/>
              <a:t>在大功率电动机的起动中（如</a:t>
            </a:r>
            <a:r>
              <a:rPr lang="en-US" altLang="zh-CN" sz="2400" dirty="0" smtClean="0"/>
              <a:t>5000</a:t>
            </a:r>
            <a:r>
              <a:rPr lang="zh-CN" altLang="zh-CN" sz="2400" dirty="0" smtClean="0"/>
              <a:t>～</a:t>
            </a:r>
            <a:r>
              <a:rPr lang="en-US" altLang="zh-CN" sz="2400" dirty="0" smtClean="0"/>
              <a:t>20000kW</a:t>
            </a:r>
            <a:r>
              <a:rPr lang="zh-CN" altLang="zh-CN" sz="2400" dirty="0" smtClean="0"/>
              <a:t>），一般</a:t>
            </a:r>
            <a:r>
              <a:rPr lang="zh-CN" altLang="zh-CN" sz="2400" dirty="0" smtClean="0"/>
              <a:t>采用软启动器降压起动。</a:t>
            </a:r>
            <a:endParaRPr lang="zh-CN" altLang="en-US" sz="2400" dirty="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5.8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知识</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应用</a:t>
            </a:r>
            <a:endPar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152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55"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57"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59"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61"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63"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6793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5.8.3 </a:t>
            </a:r>
            <a:r>
              <a:rPr lang="zh-CN" altLang="zh-CN" sz="3200" dirty="0" smtClean="0">
                <a:latin typeface="微软雅黑" pitchFamily="34" charset="-122"/>
                <a:ea typeface="微软雅黑" pitchFamily="34" charset="-122"/>
                <a:cs typeface="+mn-cs"/>
              </a:rPr>
              <a:t>电动机的安装与</a:t>
            </a:r>
            <a:r>
              <a:rPr lang="zh-CN" altLang="zh-CN" sz="3200" dirty="0" smtClean="0">
                <a:latin typeface="微软雅黑" pitchFamily="34" charset="-122"/>
                <a:ea typeface="微软雅黑" pitchFamily="34" charset="-122"/>
                <a:cs typeface="+mn-cs"/>
              </a:rPr>
              <a:t>维护</a:t>
            </a:r>
            <a:endParaRPr lang="zh-CN" altLang="en-US" sz="3200" dirty="0">
              <a:latin typeface="微软雅黑" pitchFamily="34" charset="-122"/>
              <a:ea typeface="微软雅黑" pitchFamily="34" charset="-122"/>
              <a:cs typeface="+mn-cs"/>
            </a:endParaRPr>
          </a:p>
        </p:txBody>
      </p:sp>
      <p:sp>
        <p:nvSpPr>
          <p:cNvPr id="14" name="内容占位符 13"/>
          <p:cNvSpPr>
            <a:spLocks noGrp="1"/>
          </p:cNvSpPr>
          <p:nvPr>
            <p:ph idx="1"/>
          </p:nvPr>
        </p:nvSpPr>
        <p:spPr>
          <a:xfrm>
            <a:off x="990600" y="2759075"/>
            <a:ext cx="7315200" cy="3641647"/>
          </a:xfrm>
        </p:spPr>
        <p:txBody>
          <a:bodyPr/>
          <a:lstStyle/>
          <a:p>
            <a:r>
              <a:rPr lang="en-US" altLang="zh-CN" sz="2400" dirty="0" smtClean="0"/>
              <a:t>1.</a:t>
            </a:r>
            <a:r>
              <a:rPr lang="zh-CN" altLang="zh-CN" sz="2400" dirty="0" smtClean="0"/>
              <a:t>电动机的</a:t>
            </a:r>
            <a:r>
              <a:rPr lang="zh-CN" altLang="zh-CN" sz="2400" dirty="0" smtClean="0"/>
              <a:t>安装</a:t>
            </a:r>
            <a:endParaRPr lang="en-US" altLang="zh-CN" sz="2400" dirty="0" smtClean="0"/>
          </a:p>
          <a:p>
            <a:endParaRPr lang="en-US" altLang="zh-CN" sz="2400" dirty="0" smtClean="0"/>
          </a:p>
          <a:p>
            <a:endParaRPr lang="en-US" altLang="zh-CN" sz="2400" dirty="0" smtClean="0"/>
          </a:p>
          <a:p>
            <a:endParaRPr lang="en-US" altLang="zh-CN" sz="2400" dirty="0" smtClean="0"/>
          </a:p>
          <a:p>
            <a:endParaRPr lang="en-US" altLang="zh-CN" sz="2400" dirty="0" smtClean="0"/>
          </a:p>
          <a:p>
            <a:r>
              <a:rPr lang="en-US" altLang="zh-CN" sz="2400" dirty="0" smtClean="0"/>
              <a:t>2</a:t>
            </a:r>
            <a:r>
              <a:rPr lang="en-US" altLang="zh-CN" sz="2400" dirty="0" smtClean="0"/>
              <a:t>.</a:t>
            </a:r>
            <a:r>
              <a:rPr lang="zh-CN" altLang="zh-CN" sz="2400" dirty="0" smtClean="0"/>
              <a:t>电动机的日常维护</a:t>
            </a:r>
            <a:endParaRPr lang="en-US" altLang="zh-CN" sz="2400" dirty="0" smtClean="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5.8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知识</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应用</a:t>
            </a:r>
            <a:endPar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152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55"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57"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59"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61"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55663"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6793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图示 12"/>
          <p:cNvGraphicFramePr/>
          <p:nvPr/>
        </p:nvGraphicFramePr>
        <p:xfrm>
          <a:off x="1295486" y="3048010"/>
          <a:ext cx="6857980" cy="21335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16.jpg"/>
          <p:cNvPicPr>
            <a:picLocks noChangeAspect="1"/>
          </p:cNvPicPr>
          <p:nvPr/>
        </p:nvPicPr>
        <p:blipFill>
          <a:blip r:embed="rId3" cstate="print"/>
          <a:srcRect l="23334" r="12223" b="4446"/>
          <a:stretch>
            <a:fillRect/>
          </a:stretch>
        </p:blipFill>
        <p:spPr>
          <a:xfrm>
            <a:off x="0" y="2514714"/>
            <a:ext cx="2929153" cy="4343286"/>
          </a:xfrm>
          <a:prstGeom prst="rect">
            <a:avLst/>
          </a:prstGeom>
        </p:spPr>
      </p:pic>
      <p:sp>
        <p:nvSpPr>
          <p:cNvPr id="3" name="内容占位符 2"/>
          <p:cNvSpPr>
            <a:spLocks noGrp="1"/>
          </p:cNvSpPr>
          <p:nvPr>
            <p:ph idx="1"/>
          </p:nvPr>
        </p:nvSpPr>
        <p:spPr>
          <a:xfrm>
            <a:off x="2590852" y="1905040"/>
            <a:ext cx="5867246" cy="2971722"/>
          </a:xfrm>
          <a:prstGeom prst="roundRect">
            <a:avLst/>
          </a:prstGeom>
          <a:ln>
            <a:noFill/>
          </a:ln>
          <a:effectLst>
            <a:outerShdw blurRad="50800" dist="38100" dir="2700000" algn="tl" rotWithShape="0">
              <a:prstClr val="black">
                <a:alpha val="40000"/>
              </a:prstClr>
            </a:outerShdw>
          </a:effectLst>
          <a:scene3d>
            <a:camera prst="orthographicFront">
              <a:rot lat="0" lon="0" rev="0"/>
            </a:camera>
            <a:lightRig rig="contrasting" dir="t">
              <a:rot lat="0" lon="0" rev="1500000"/>
            </a:lightRig>
          </a:scene3d>
          <a:sp3d prstMaterial="metal">
            <a:bevelT w="88900" h="88900"/>
          </a:sp3d>
        </p:spPr>
        <p:style>
          <a:lnRef idx="2">
            <a:schemeClr val="accent2"/>
          </a:lnRef>
          <a:fillRef idx="1">
            <a:schemeClr val="lt1"/>
          </a:fillRef>
          <a:effectRef idx="0">
            <a:schemeClr val="accent2"/>
          </a:effectRef>
          <a:fontRef idx="minor">
            <a:schemeClr val="dk1"/>
          </a:fontRef>
        </p:style>
        <p:txBody>
          <a:bodyPr anchor="ctr"/>
          <a:lstStyle/>
          <a:p>
            <a:r>
              <a:rPr lang="en-US" altLang="zh-CN" sz="1800" dirty="0" smtClean="0"/>
              <a:t>1.</a:t>
            </a:r>
            <a:r>
              <a:rPr lang="zh-CN" altLang="zh-CN" sz="1800" dirty="0" smtClean="0"/>
              <a:t>步进电动机是应用在数字控制系统中的专用电动机，用数字脉冲进行驱动。它的转角或转速和控制脉冲有一一对应关系。随着计算机引入传动控制系统，大功率电子开关器件又解决了驱动问题，步进电动机作为系统的一个配件用途越来广。数控机床已经取代了传统机床。</a:t>
            </a:r>
          </a:p>
          <a:p>
            <a:r>
              <a:rPr lang="en-US" altLang="zh-CN" sz="1800" dirty="0" smtClean="0"/>
              <a:t>2.</a:t>
            </a:r>
            <a:r>
              <a:rPr lang="zh-CN" altLang="zh-CN" sz="1800" dirty="0" smtClean="0"/>
              <a:t>学习电动机主要是在以后的工作中更好的应用。电动机的选择、调试、维护是以后工作中应该具备的基础知识。</a:t>
            </a:r>
            <a:endParaRPr lang="zh-CN" altLang="zh-CN" sz="1800" dirty="0" smtClean="0"/>
          </a:p>
        </p:txBody>
      </p:sp>
      <p:sp>
        <p:nvSpPr>
          <p:cNvPr id="6"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zh-CN" altLang="en-US"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小结</a:t>
            </a:r>
            <a:endPar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5.1.2 </a:t>
            </a:r>
            <a:r>
              <a:rPr lang="zh-CN" altLang="zh-CN" sz="3200" dirty="0" smtClean="0">
                <a:latin typeface="微软雅黑" pitchFamily="34" charset="-122"/>
                <a:ea typeface="微软雅黑" pitchFamily="34" charset="-122"/>
                <a:cs typeface="+mn-cs"/>
              </a:rPr>
              <a:t>转子</a:t>
            </a:r>
            <a:endParaRPr lang="zh-CN" altLang="en-US" sz="3200" dirty="0">
              <a:latin typeface="微软雅黑" pitchFamily="34" charset="-122"/>
              <a:ea typeface="微软雅黑" pitchFamily="34" charset="-122"/>
              <a:cs typeface="+mn-cs"/>
            </a:endParaRPr>
          </a:p>
        </p:txBody>
      </p:sp>
      <p:sp>
        <p:nvSpPr>
          <p:cNvPr id="11" name="内容占位符 10"/>
          <p:cNvSpPr>
            <a:spLocks noGrp="1"/>
          </p:cNvSpPr>
          <p:nvPr>
            <p:ph sz="half" idx="1"/>
          </p:nvPr>
        </p:nvSpPr>
        <p:spPr>
          <a:xfrm>
            <a:off x="990600" y="2987585"/>
            <a:ext cx="3581400" cy="3870325"/>
          </a:xfrm>
        </p:spPr>
        <p:txBody>
          <a:bodyPr/>
          <a:lstStyle/>
          <a:p>
            <a:pPr lvl="0"/>
            <a:r>
              <a:rPr lang="zh-CN" altLang="zh-CN" sz="2400" dirty="0" smtClean="0"/>
              <a:t>笼</a:t>
            </a:r>
            <a:r>
              <a:rPr lang="zh-CN" altLang="zh-CN" sz="2400" dirty="0" smtClean="0"/>
              <a:t>型转子</a:t>
            </a:r>
          </a:p>
          <a:p>
            <a:endParaRPr lang="zh-CN" altLang="en-US" sz="2400" dirty="0"/>
          </a:p>
        </p:txBody>
      </p:sp>
      <p:sp>
        <p:nvSpPr>
          <p:cNvPr id="15" name="内容占位符 14"/>
          <p:cNvSpPr>
            <a:spLocks noGrp="1"/>
          </p:cNvSpPr>
          <p:nvPr>
            <p:ph sz="half" idx="2"/>
          </p:nvPr>
        </p:nvSpPr>
        <p:spPr>
          <a:xfrm>
            <a:off x="4724400" y="2987585"/>
            <a:ext cx="3581400" cy="3870325"/>
          </a:xfrm>
        </p:spPr>
        <p:txBody>
          <a:bodyPr/>
          <a:lstStyle/>
          <a:p>
            <a:r>
              <a:rPr lang="zh-CN" altLang="zh-CN" sz="2400" dirty="0" smtClean="0"/>
              <a:t>绕线转子</a:t>
            </a:r>
            <a:endParaRPr lang="zh-CN" altLang="en-US" sz="2400" dirty="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5.1  </a:t>
            </a:r>
            <a:r>
              <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三相异步电动机的</a:t>
            </a:r>
            <a:r>
              <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结构</a:t>
            </a:r>
            <a:endPar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
        <p:nvSpPr>
          <p:cNvPr id="16" name="矩形 15"/>
          <p:cNvSpPr/>
          <p:nvPr/>
        </p:nvSpPr>
        <p:spPr>
          <a:xfrm>
            <a:off x="1219288" y="2286030"/>
            <a:ext cx="6553028" cy="461665"/>
          </a:xfrm>
          <a:prstGeom prst="rect">
            <a:avLst/>
          </a:prstGeom>
        </p:spPr>
        <p:txBody>
          <a:bodyPr wrap="square">
            <a:spAutoFit/>
          </a:bodyPr>
          <a:lstStyle/>
          <a:p>
            <a:r>
              <a:rPr lang="zh-CN" altLang="zh-CN" dirty="0" smtClean="0"/>
              <a:t>转子由转子铁心、转子绕组和转轴组成。</a:t>
            </a:r>
          </a:p>
        </p:txBody>
      </p:sp>
      <p:pic>
        <p:nvPicPr>
          <p:cNvPr id="136194" name="Picture 2" descr="d55a"/>
          <p:cNvPicPr>
            <a:picLocks noChangeAspect="1" noChangeArrowheads="1"/>
          </p:cNvPicPr>
          <p:nvPr/>
        </p:nvPicPr>
        <p:blipFill>
          <a:blip r:embed="rId3" cstate="print"/>
          <a:srcRect/>
          <a:stretch>
            <a:fillRect/>
          </a:stretch>
        </p:blipFill>
        <p:spPr bwMode="auto">
          <a:xfrm>
            <a:off x="1066892" y="3886188"/>
            <a:ext cx="2295176" cy="2133544"/>
          </a:xfrm>
          <a:prstGeom prst="rect">
            <a:avLst/>
          </a:prstGeom>
          <a:noFill/>
          <a:ln w="9525">
            <a:noFill/>
            <a:miter lim="800000"/>
            <a:headEnd/>
            <a:tailEnd/>
          </a:ln>
        </p:spPr>
      </p:pic>
      <p:pic>
        <p:nvPicPr>
          <p:cNvPr id="136195" name="Picture 3" descr="d56a"/>
          <p:cNvPicPr>
            <a:picLocks noChangeAspect="1" noChangeArrowheads="1"/>
          </p:cNvPicPr>
          <p:nvPr/>
        </p:nvPicPr>
        <p:blipFill>
          <a:blip r:embed="rId4" cstate="print"/>
          <a:srcRect/>
          <a:stretch>
            <a:fillRect/>
          </a:stretch>
        </p:blipFill>
        <p:spPr bwMode="auto">
          <a:xfrm>
            <a:off x="4419604" y="3962386"/>
            <a:ext cx="4225981" cy="228594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5.2.1 </a:t>
            </a:r>
            <a:r>
              <a:rPr lang="zh-CN" altLang="zh-CN" sz="3200" dirty="0" smtClean="0">
                <a:latin typeface="微软雅黑" pitchFamily="34" charset="-122"/>
                <a:ea typeface="微软雅黑" pitchFamily="34" charset="-122"/>
                <a:cs typeface="+mn-cs"/>
              </a:rPr>
              <a:t>旋转磁场和</a:t>
            </a:r>
            <a:r>
              <a:rPr lang="zh-CN" altLang="zh-CN" sz="3200" dirty="0" smtClean="0">
                <a:latin typeface="微软雅黑" pitchFamily="34" charset="-122"/>
                <a:ea typeface="微软雅黑" pitchFamily="34" charset="-122"/>
                <a:cs typeface="+mn-cs"/>
              </a:rPr>
              <a:t>同步转速</a:t>
            </a:r>
            <a:endParaRPr lang="zh-CN" altLang="en-US" sz="3200" dirty="0">
              <a:latin typeface="微软雅黑" pitchFamily="34" charset="-122"/>
              <a:ea typeface="微软雅黑" pitchFamily="34" charset="-122"/>
              <a:cs typeface="+mn-cs"/>
            </a:endParaRPr>
          </a:p>
        </p:txBody>
      </p:sp>
      <p:sp>
        <p:nvSpPr>
          <p:cNvPr id="12" name="内容占位符 11"/>
          <p:cNvSpPr>
            <a:spLocks noGrp="1"/>
          </p:cNvSpPr>
          <p:nvPr>
            <p:ph idx="1"/>
          </p:nvPr>
        </p:nvSpPr>
        <p:spPr>
          <a:xfrm>
            <a:off x="990600" y="2514624"/>
            <a:ext cx="7315200" cy="3870325"/>
          </a:xfrm>
        </p:spPr>
        <p:txBody>
          <a:bodyPr/>
          <a:lstStyle/>
          <a:p>
            <a:r>
              <a:rPr lang="en-US" altLang="zh-CN" sz="2400" dirty="0" smtClean="0"/>
              <a:t>1.</a:t>
            </a:r>
            <a:r>
              <a:rPr lang="zh-CN" altLang="zh-CN" sz="2400" dirty="0" smtClean="0"/>
              <a:t>旋转磁场</a:t>
            </a:r>
            <a:endParaRPr lang="zh-CN" altLang="en-US" sz="2400" dirty="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5.2  </a:t>
            </a:r>
            <a:r>
              <a:rPr lang="zh-CN"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三相异步电动机的工作</a:t>
            </a:r>
            <a:r>
              <a:rPr lang="zh-CN"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原理</a:t>
            </a:r>
            <a:endParaRPr lang="zh-CN"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pic>
        <p:nvPicPr>
          <p:cNvPr id="137218" name="Picture 2" descr="d58"/>
          <p:cNvPicPr>
            <a:picLocks noChangeAspect="1" noChangeArrowheads="1"/>
          </p:cNvPicPr>
          <p:nvPr/>
        </p:nvPicPr>
        <p:blipFill>
          <a:blip r:embed="rId3" cstate="print"/>
          <a:srcRect/>
          <a:stretch>
            <a:fillRect/>
          </a:stretch>
        </p:blipFill>
        <p:spPr bwMode="auto">
          <a:xfrm>
            <a:off x="1828872" y="3220316"/>
            <a:ext cx="5410058" cy="356139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5.2  </a:t>
            </a:r>
            <a:r>
              <a:rPr lang="zh-CN"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三相异步电动机的工作</a:t>
            </a:r>
            <a:r>
              <a:rPr lang="zh-CN"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原理</a:t>
            </a:r>
            <a:endParaRPr lang="zh-CN"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
        <p:nvSpPr>
          <p:cNvPr id="6" name="内容占位符 5"/>
          <p:cNvSpPr>
            <a:spLocks noGrp="1"/>
          </p:cNvSpPr>
          <p:nvPr>
            <p:ph idx="1"/>
          </p:nvPr>
        </p:nvSpPr>
        <p:spPr>
          <a:xfrm>
            <a:off x="990694" y="2133634"/>
            <a:ext cx="7315200" cy="3870325"/>
          </a:xfrm>
        </p:spPr>
        <p:txBody>
          <a:bodyPr/>
          <a:lstStyle/>
          <a:p>
            <a:r>
              <a:rPr lang="en-US" altLang="zh-CN" sz="2400" dirty="0" smtClean="0"/>
              <a:t>2.</a:t>
            </a:r>
            <a:r>
              <a:rPr lang="zh-CN" altLang="zh-CN" sz="2400" dirty="0" smtClean="0"/>
              <a:t>同步转速</a:t>
            </a:r>
            <a:endParaRPr lang="en-US" altLang="zh-CN" sz="2400" dirty="0" smtClean="0"/>
          </a:p>
          <a:p>
            <a:r>
              <a:rPr lang="zh-CN" altLang="zh-CN" sz="2400" dirty="0" smtClean="0"/>
              <a:t>旋转磁场的转速</a:t>
            </a:r>
            <a:r>
              <a:rPr lang="zh-CN" altLang="zh-CN" sz="2400" dirty="0" smtClean="0"/>
              <a:t>为</a:t>
            </a:r>
            <a:endParaRPr lang="en-US" altLang="zh-CN" sz="2400" dirty="0" smtClean="0"/>
          </a:p>
          <a:p>
            <a:endParaRPr lang="en-US" altLang="zh-CN" sz="2400" dirty="0" smtClean="0"/>
          </a:p>
          <a:p>
            <a:endParaRPr lang="en-US" altLang="zh-CN" sz="2400" dirty="0" smtClean="0"/>
          </a:p>
          <a:p>
            <a:endParaRPr lang="en-US" altLang="zh-CN" sz="2400" dirty="0" smtClean="0"/>
          </a:p>
          <a:p>
            <a:r>
              <a:rPr lang="zh-CN" altLang="zh-CN" sz="2400" dirty="0" smtClean="0"/>
              <a:t>旋转磁场的转速</a:t>
            </a:r>
            <a:r>
              <a:rPr lang="en-US" altLang="zh-CN" sz="2400" i="1" dirty="0" smtClean="0"/>
              <a:t>n</a:t>
            </a:r>
            <a:r>
              <a:rPr lang="en-US" altLang="zh-CN" sz="2400" baseline="-25000" dirty="0" smtClean="0"/>
              <a:t>1</a:t>
            </a:r>
            <a:r>
              <a:rPr lang="zh-CN" altLang="zh-CN" sz="2400" dirty="0" smtClean="0"/>
              <a:t>又称为同步转速</a:t>
            </a:r>
            <a:r>
              <a:rPr lang="zh-CN" altLang="zh-CN" sz="2400" dirty="0" smtClean="0"/>
              <a:t>。</a:t>
            </a:r>
            <a:endParaRPr lang="zh-CN" altLang="zh-CN" sz="2400" dirty="0" smtClean="0"/>
          </a:p>
        </p:txBody>
      </p:sp>
      <p:sp>
        <p:nvSpPr>
          <p:cNvPr id="1392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9265" name="Object 1"/>
          <p:cNvGraphicFramePr>
            <a:graphicFrameLocks noChangeAspect="1"/>
          </p:cNvGraphicFramePr>
          <p:nvPr/>
        </p:nvGraphicFramePr>
        <p:xfrm>
          <a:off x="3200436" y="3124208"/>
          <a:ext cx="1727155" cy="1142970"/>
        </p:xfrm>
        <a:graphic>
          <a:graphicData uri="http://schemas.openxmlformats.org/presentationml/2006/ole">
            <p:oleObj spid="_x0000_s139265" name="公式" r:id="rId4" imgW="647700" imgH="431800" progId="Equation.3">
              <p:embed/>
            </p:oleObj>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5.2.2 </a:t>
            </a:r>
            <a:r>
              <a:rPr lang="zh-CN" altLang="zh-CN" sz="3200" dirty="0" smtClean="0">
                <a:latin typeface="微软雅黑" pitchFamily="34" charset="-122"/>
                <a:ea typeface="微软雅黑" pitchFamily="34" charset="-122"/>
                <a:cs typeface="+mn-cs"/>
              </a:rPr>
              <a:t>三相异步电动机转动</a:t>
            </a:r>
            <a:r>
              <a:rPr lang="zh-CN" altLang="zh-CN" sz="3200" dirty="0" smtClean="0">
                <a:latin typeface="微软雅黑" pitchFamily="34" charset="-122"/>
                <a:ea typeface="微软雅黑" pitchFamily="34" charset="-122"/>
                <a:cs typeface="+mn-cs"/>
              </a:rPr>
              <a:t>原理</a:t>
            </a:r>
            <a:endParaRPr lang="zh-CN" altLang="en-US" sz="3200" dirty="0">
              <a:latin typeface="微软雅黑" pitchFamily="34" charset="-122"/>
              <a:ea typeface="微软雅黑" pitchFamily="34" charset="-122"/>
              <a:cs typeface="+mn-cs"/>
            </a:endParaRPr>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5.2  </a:t>
            </a:r>
            <a:r>
              <a:rPr lang="zh-CN"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三相异步电动机的工作</a:t>
            </a:r>
            <a:r>
              <a:rPr lang="zh-CN"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原理</a:t>
            </a:r>
            <a:endParaRPr lang="zh-CN"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
        <p:nvSpPr>
          <p:cNvPr id="6" name="内容占位符 5"/>
          <p:cNvSpPr>
            <a:spLocks noGrp="1"/>
          </p:cNvSpPr>
          <p:nvPr>
            <p:ph idx="1"/>
          </p:nvPr>
        </p:nvSpPr>
        <p:spPr>
          <a:xfrm>
            <a:off x="990600" y="2759075"/>
            <a:ext cx="7315102" cy="3870325"/>
          </a:xfrm>
        </p:spPr>
        <p:txBody>
          <a:bodyPr/>
          <a:lstStyle/>
          <a:p>
            <a:r>
              <a:rPr lang="en-US" altLang="zh-CN" sz="2000" dirty="0" smtClean="0"/>
              <a:t>1.</a:t>
            </a:r>
            <a:r>
              <a:rPr lang="zh-CN" altLang="zh-CN" sz="2000" dirty="0" smtClean="0"/>
              <a:t>转动原理</a:t>
            </a:r>
          </a:p>
          <a:p>
            <a:pPr>
              <a:buNone/>
            </a:pPr>
            <a:endParaRPr lang="zh-CN" altLang="zh-CN" dirty="0" smtClean="0"/>
          </a:p>
          <a:p>
            <a:endParaRPr lang="zh-CN" altLang="en-US" dirty="0"/>
          </a:p>
        </p:txBody>
      </p:sp>
      <p:graphicFrame>
        <p:nvGraphicFramePr>
          <p:cNvPr id="7" name="图示 6"/>
          <p:cNvGraphicFramePr/>
          <p:nvPr/>
        </p:nvGraphicFramePr>
        <p:xfrm>
          <a:off x="1371684" y="3429000"/>
          <a:ext cx="6324434" cy="28448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5.2  </a:t>
            </a:r>
            <a:r>
              <a:rPr lang="zh-CN"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三相异步电动机的工作</a:t>
            </a:r>
            <a:r>
              <a:rPr lang="zh-CN"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原理</a:t>
            </a:r>
            <a:endParaRPr lang="zh-CN"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
        <p:nvSpPr>
          <p:cNvPr id="8" name="内容占位符 7"/>
          <p:cNvSpPr>
            <a:spLocks noGrp="1"/>
          </p:cNvSpPr>
          <p:nvPr>
            <p:ph idx="1"/>
          </p:nvPr>
        </p:nvSpPr>
        <p:spPr/>
        <p:txBody>
          <a:bodyPr/>
          <a:lstStyle/>
          <a:p>
            <a:r>
              <a:rPr lang="zh-CN" altLang="zh-CN" sz="2000" dirty="0" smtClean="0"/>
              <a:t>△</a:t>
            </a:r>
            <a:r>
              <a:rPr lang="en-US" altLang="zh-CN" sz="2000" i="1" dirty="0" smtClean="0"/>
              <a:t>n</a:t>
            </a:r>
            <a:r>
              <a:rPr lang="zh-CN" altLang="zh-CN" sz="2000" dirty="0" smtClean="0"/>
              <a:t>是一个绝对值，使用不方便，取相对值△</a:t>
            </a:r>
            <a:r>
              <a:rPr lang="en-US" altLang="zh-CN" sz="2000" i="1" dirty="0" smtClean="0"/>
              <a:t>n/n</a:t>
            </a:r>
            <a:r>
              <a:rPr lang="en-US" altLang="zh-CN" sz="2000" baseline="-25000" dirty="0" smtClean="0"/>
              <a:t>1</a:t>
            </a:r>
            <a:r>
              <a:rPr lang="zh-CN" altLang="zh-CN" sz="2000" dirty="0" smtClean="0"/>
              <a:t>，用</a:t>
            </a:r>
            <a:r>
              <a:rPr lang="en-US" altLang="zh-CN" sz="2000" dirty="0" smtClean="0"/>
              <a:t>s</a:t>
            </a:r>
            <a:r>
              <a:rPr lang="zh-CN" altLang="zh-CN" sz="2000" dirty="0" smtClean="0"/>
              <a:t>表示，称为转差率</a:t>
            </a:r>
            <a:endParaRPr lang="zh-CN" altLang="en-US" sz="2000" dirty="0"/>
          </a:p>
        </p:txBody>
      </p:sp>
      <p:sp>
        <p:nvSpPr>
          <p:cNvPr id="9" name="标题 8"/>
          <p:cNvSpPr>
            <a:spLocks noGrp="1"/>
          </p:cNvSpPr>
          <p:nvPr>
            <p:ph type="title"/>
          </p:nvPr>
        </p:nvSpPr>
        <p:spPr/>
        <p:txBody>
          <a:bodyPr/>
          <a:lstStyle/>
          <a:p>
            <a:r>
              <a:rPr lang="en-US" altLang="zh-CN" sz="2400" dirty="0" smtClean="0"/>
              <a:t>2.</a:t>
            </a:r>
            <a:r>
              <a:rPr lang="zh-CN" altLang="zh-CN" sz="2400" dirty="0" smtClean="0"/>
              <a:t>转差率</a:t>
            </a:r>
            <a:r>
              <a:rPr lang="en-US" altLang="zh-CN" sz="2400" i="1" dirty="0" smtClean="0"/>
              <a:t>s</a:t>
            </a:r>
            <a:endParaRPr lang="zh-CN" altLang="en-US" sz="2400" dirty="0"/>
          </a:p>
        </p:txBody>
      </p:sp>
      <p:sp>
        <p:nvSpPr>
          <p:cNvPr id="1464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46433" name="Object 1"/>
          <p:cNvGraphicFramePr>
            <a:graphicFrameLocks noChangeAspect="1"/>
          </p:cNvGraphicFramePr>
          <p:nvPr/>
        </p:nvGraphicFramePr>
        <p:xfrm>
          <a:off x="2438456" y="3429000"/>
          <a:ext cx="4006322" cy="1066772"/>
        </p:xfrm>
        <a:graphic>
          <a:graphicData uri="http://schemas.openxmlformats.org/presentationml/2006/ole">
            <p:oleObj spid="_x0000_s146433" name="公式" r:id="rId4" imgW="1612900" imgH="431800" progId="Equation.3">
              <p:embed/>
            </p:oleObj>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5.2  </a:t>
            </a:r>
            <a:r>
              <a:rPr lang="zh-CN"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三相异步电动机的工作</a:t>
            </a:r>
            <a:r>
              <a:rPr lang="zh-CN"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原理</a:t>
            </a:r>
            <a:endParaRPr lang="zh-CN" altLang="zh-CN" sz="36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
        <p:nvSpPr>
          <p:cNvPr id="9" name="标题 8"/>
          <p:cNvSpPr>
            <a:spLocks noGrp="1"/>
          </p:cNvSpPr>
          <p:nvPr>
            <p:ph type="title"/>
          </p:nvPr>
        </p:nvSpPr>
        <p:spPr/>
        <p:txBody>
          <a:bodyPr/>
          <a:lstStyle/>
          <a:p>
            <a:r>
              <a:rPr lang="en-US" altLang="zh-CN" sz="2400" dirty="0" smtClean="0"/>
              <a:t>3. </a:t>
            </a:r>
            <a:r>
              <a:rPr lang="zh-CN" altLang="zh-CN" sz="2400" dirty="0" smtClean="0"/>
              <a:t>定子电压、定子和转子电流的关系</a:t>
            </a:r>
            <a:endParaRPr lang="zh-CN" altLang="en-US" sz="2400" dirty="0"/>
          </a:p>
        </p:txBody>
      </p:sp>
      <p:sp>
        <p:nvSpPr>
          <p:cNvPr id="1464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950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49507" name="Object 3"/>
          <p:cNvGraphicFramePr>
            <a:graphicFrameLocks noChangeAspect="1"/>
          </p:cNvGraphicFramePr>
          <p:nvPr/>
        </p:nvGraphicFramePr>
        <p:xfrm>
          <a:off x="1600278" y="2971812"/>
          <a:ext cx="1750933" cy="1371564"/>
        </p:xfrm>
        <a:graphic>
          <a:graphicData uri="http://schemas.openxmlformats.org/presentationml/2006/ole">
            <p:oleObj spid="_x0000_s149507" name="公式" r:id="rId4" imgW="571252" imgH="444307" progId="Equation.3">
              <p:embed/>
            </p:oleObj>
          </a:graphicData>
        </a:graphic>
      </p:graphicFrame>
      <p:sp>
        <p:nvSpPr>
          <p:cNvPr id="14951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49509" name="Object 5"/>
          <p:cNvGraphicFramePr>
            <a:graphicFrameLocks noChangeAspect="1"/>
          </p:cNvGraphicFramePr>
          <p:nvPr/>
        </p:nvGraphicFramePr>
        <p:xfrm>
          <a:off x="4191010" y="2971812"/>
          <a:ext cx="1523960" cy="1302293"/>
        </p:xfrm>
        <a:graphic>
          <a:graphicData uri="http://schemas.openxmlformats.org/presentationml/2006/ole">
            <p:oleObj spid="_x0000_s149509" name="公式" r:id="rId5" imgW="520474" imgH="444307" progId="Equation.3">
              <p:embed/>
            </p:oleObj>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powerpoint-template-24">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powerpoint-template-24">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chemeClr val="bg2">
                <a:gamma/>
                <a:tint val="26667"/>
                <a:invGamma/>
              </a:schemeClr>
            </a:gs>
            <a:gs pos="100000">
              <a:schemeClr val="bg2">
                <a:alpha val="14999"/>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gradFill rotWithShape="0">
          <a:gsLst>
            <a:gs pos="0">
              <a:schemeClr val="bg2">
                <a:gamma/>
                <a:tint val="26667"/>
                <a:invGamma/>
              </a:schemeClr>
            </a:gs>
            <a:gs pos="100000">
              <a:schemeClr val="bg2">
                <a:alpha val="14999"/>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powerpoint-template-24 1">
        <a:dk1>
          <a:srgbClr val="4D4D4D"/>
        </a:dk1>
        <a:lt1>
          <a:srgbClr val="FFFFFF"/>
        </a:lt1>
        <a:dk2>
          <a:srgbClr val="4D4D4D"/>
        </a:dk2>
        <a:lt2>
          <a:srgbClr val="0C209B"/>
        </a:lt2>
        <a:accent1>
          <a:srgbClr val="2167BF"/>
        </a:accent1>
        <a:accent2>
          <a:srgbClr val="C60C0D"/>
        </a:accent2>
        <a:accent3>
          <a:srgbClr val="FFFFFF"/>
        </a:accent3>
        <a:accent4>
          <a:srgbClr val="404040"/>
        </a:accent4>
        <a:accent5>
          <a:srgbClr val="ABB8DC"/>
        </a:accent5>
        <a:accent6>
          <a:srgbClr val="B30A0B"/>
        </a:accent6>
        <a:hlink>
          <a:srgbClr val="4793C7"/>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2">
        <a:dk1>
          <a:srgbClr val="4D4D4D"/>
        </a:dk1>
        <a:lt1>
          <a:srgbClr val="FFFFFF"/>
        </a:lt1>
        <a:dk2>
          <a:srgbClr val="4D4D4D"/>
        </a:dk2>
        <a:lt2>
          <a:srgbClr val="CC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3">
        <a:dk1>
          <a:srgbClr val="4D4D4D"/>
        </a:dk1>
        <a:lt1>
          <a:srgbClr val="FFFFFF"/>
        </a:lt1>
        <a:dk2>
          <a:srgbClr val="4D4D4D"/>
        </a:dk2>
        <a:lt2>
          <a:srgbClr val="0E0F83"/>
        </a:lt2>
        <a:accent1>
          <a:srgbClr val="4049D2"/>
        </a:accent1>
        <a:accent2>
          <a:srgbClr val="494FD9"/>
        </a:accent2>
        <a:accent3>
          <a:srgbClr val="FFFFFF"/>
        </a:accent3>
        <a:accent4>
          <a:srgbClr val="404040"/>
        </a:accent4>
        <a:accent5>
          <a:srgbClr val="AFB1E5"/>
        </a:accent5>
        <a:accent6>
          <a:srgbClr val="4147C4"/>
        </a:accent6>
        <a:hlink>
          <a:srgbClr val="757DD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4">
        <a:dk1>
          <a:srgbClr val="4D4D4D"/>
        </a:dk1>
        <a:lt1>
          <a:srgbClr val="FFFFFF"/>
        </a:lt1>
        <a:dk2>
          <a:srgbClr val="4D4D4D"/>
        </a:dk2>
        <a:lt2>
          <a:srgbClr val="4B8ACD"/>
        </a:lt2>
        <a:accent1>
          <a:srgbClr val="5C98C2"/>
        </a:accent1>
        <a:accent2>
          <a:srgbClr val="93BAD6"/>
        </a:accent2>
        <a:accent3>
          <a:srgbClr val="FFFFFF"/>
        </a:accent3>
        <a:accent4>
          <a:srgbClr val="404040"/>
        </a:accent4>
        <a:accent5>
          <a:srgbClr val="B5CADD"/>
        </a:accent5>
        <a:accent6>
          <a:srgbClr val="85A8C2"/>
        </a:accent6>
        <a:hlink>
          <a:srgbClr val="AECDE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5">
        <a:dk1>
          <a:srgbClr val="4D4D4D"/>
        </a:dk1>
        <a:lt1>
          <a:srgbClr val="FFFFFF"/>
        </a:lt1>
        <a:dk2>
          <a:srgbClr val="4D4D4D"/>
        </a:dk2>
        <a:lt2>
          <a:srgbClr val="114682"/>
        </a:lt2>
        <a:accent1>
          <a:srgbClr val="295B99"/>
        </a:accent1>
        <a:accent2>
          <a:srgbClr val="406DA6"/>
        </a:accent2>
        <a:accent3>
          <a:srgbClr val="FFFFFF"/>
        </a:accent3>
        <a:accent4>
          <a:srgbClr val="404040"/>
        </a:accent4>
        <a:accent5>
          <a:srgbClr val="ACB5CA"/>
        </a:accent5>
        <a:accent6>
          <a:srgbClr val="396296"/>
        </a:accent6>
        <a:hlink>
          <a:srgbClr val="5F84B5"/>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6">
        <a:dk1>
          <a:srgbClr val="4D4D4D"/>
        </a:dk1>
        <a:lt1>
          <a:srgbClr val="FFFFFF"/>
        </a:lt1>
        <a:dk2>
          <a:srgbClr val="4D4D4D"/>
        </a:dk2>
        <a:lt2>
          <a:srgbClr val="1984CC"/>
        </a:lt2>
        <a:accent1>
          <a:srgbClr val="0960AF"/>
        </a:accent1>
        <a:accent2>
          <a:srgbClr val="05438C"/>
        </a:accent2>
        <a:accent3>
          <a:srgbClr val="FFFFFF"/>
        </a:accent3>
        <a:accent4>
          <a:srgbClr val="404040"/>
        </a:accent4>
        <a:accent5>
          <a:srgbClr val="AAB6D4"/>
        </a:accent5>
        <a:accent6>
          <a:srgbClr val="043C7E"/>
        </a:accent6>
        <a:hlink>
          <a:srgbClr val="023069"/>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7">
        <a:dk1>
          <a:srgbClr val="4D4D4D"/>
        </a:dk1>
        <a:lt1>
          <a:srgbClr val="FFFFFF"/>
        </a:lt1>
        <a:dk2>
          <a:srgbClr val="4D4D4D"/>
        </a:dk2>
        <a:lt2>
          <a:srgbClr val="116DE4"/>
        </a:lt2>
        <a:accent1>
          <a:srgbClr val="235CAF"/>
        </a:accent1>
        <a:accent2>
          <a:srgbClr val="54A1EE"/>
        </a:accent2>
        <a:accent3>
          <a:srgbClr val="FFFFFF"/>
        </a:accent3>
        <a:accent4>
          <a:srgbClr val="404040"/>
        </a:accent4>
        <a:accent5>
          <a:srgbClr val="ACB5D4"/>
        </a:accent5>
        <a:accent6>
          <a:srgbClr val="4B91D8"/>
        </a:accent6>
        <a:hlink>
          <a:srgbClr val="1391E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8">
        <a:dk1>
          <a:srgbClr val="4D4D4D"/>
        </a:dk1>
        <a:lt1>
          <a:srgbClr val="FFFFFF"/>
        </a:lt1>
        <a:dk2>
          <a:srgbClr val="4D4D4D"/>
        </a:dk2>
        <a:lt2>
          <a:srgbClr val="2A2637"/>
        </a:lt2>
        <a:accent1>
          <a:srgbClr val="382E46"/>
        </a:accent1>
        <a:accent2>
          <a:srgbClr val="D2A13B"/>
        </a:accent2>
        <a:accent3>
          <a:srgbClr val="FFFFFF"/>
        </a:accent3>
        <a:accent4>
          <a:srgbClr val="404040"/>
        </a:accent4>
        <a:accent5>
          <a:srgbClr val="AEADB0"/>
        </a:accent5>
        <a:accent6>
          <a:srgbClr val="BE9135"/>
        </a:accent6>
        <a:hlink>
          <a:srgbClr val="B41D40"/>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9">
        <a:dk1>
          <a:srgbClr val="4D4D4D"/>
        </a:dk1>
        <a:lt1>
          <a:srgbClr val="FFFFFF"/>
        </a:lt1>
        <a:dk2>
          <a:srgbClr val="4D4D4D"/>
        </a:dk2>
        <a:lt2>
          <a:srgbClr val="2A2637"/>
        </a:lt2>
        <a:accent1>
          <a:srgbClr val="382E46"/>
        </a:accent1>
        <a:accent2>
          <a:srgbClr val="D2A13B"/>
        </a:accent2>
        <a:accent3>
          <a:srgbClr val="FFFFFF"/>
        </a:accent3>
        <a:accent4>
          <a:srgbClr val="404040"/>
        </a:accent4>
        <a:accent5>
          <a:srgbClr val="AEADB0"/>
        </a:accent5>
        <a:accent6>
          <a:srgbClr val="BE9135"/>
        </a:accent6>
        <a:hlink>
          <a:srgbClr val="5A3D8D"/>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0">
        <a:dk1>
          <a:srgbClr val="4D4D4D"/>
        </a:dk1>
        <a:lt1>
          <a:srgbClr val="FFFFFF"/>
        </a:lt1>
        <a:dk2>
          <a:srgbClr val="4D4D4D"/>
        </a:dk2>
        <a:lt2>
          <a:srgbClr val="382E46"/>
        </a:lt2>
        <a:accent1>
          <a:srgbClr val="B40940"/>
        </a:accent1>
        <a:accent2>
          <a:srgbClr val="D2A13B"/>
        </a:accent2>
        <a:accent3>
          <a:srgbClr val="FFFFFF"/>
        </a:accent3>
        <a:accent4>
          <a:srgbClr val="404040"/>
        </a:accent4>
        <a:accent5>
          <a:srgbClr val="D6AAAF"/>
        </a:accent5>
        <a:accent6>
          <a:srgbClr val="BE9135"/>
        </a:accent6>
        <a:hlink>
          <a:srgbClr val="5A3D8D"/>
        </a:hlink>
        <a:folHlink>
          <a:srgbClr val="DDDDD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powerpoint-template-24">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1_powerpoint-template-24">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chemeClr val="bg2">
                <a:gamma/>
                <a:tint val="26667"/>
                <a:invGamma/>
              </a:schemeClr>
            </a:gs>
            <a:gs pos="100000">
              <a:schemeClr val="bg2">
                <a:alpha val="14999"/>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gradFill rotWithShape="0">
          <a:gsLst>
            <a:gs pos="0">
              <a:schemeClr val="bg2">
                <a:gamma/>
                <a:tint val="26667"/>
                <a:invGamma/>
              </a:schemeClr>
            </a:gs>
            <a:gs pos="100000">
              <a:schemeClr val="bg2">
                <a:alpha val="14999"/>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1_powerpoint-template-24 1">
        <a:dk1>
          <a:srgbClr val="4D4D4D"/>
        </a:dk1>
        <a:lt1>
          <a:srgbClr val="FFFFFF"/>
        </a:lt1>
        <a:dk2>
          <a:srgbClr val="4D4D4D"/>
        </a:dk2>
        <a:lt2>
          <a:srgbClr val="0C209B"/>
        </a:lt2>
        <a:accent1>
          <a:srgbClr val="2167BF"/>
        </a:accent1>
        <a:accent2>
          <a:srgbClr val="C60C0D"/>
        </a:accent2>
        <a:accent3>
          <a:srgbClr val="FFFFFF"/>
        </a:accent3>
        <a:accent4>
          <a:srgbClr val="404040"/>
        </a:accent4>
        <a:accent5>
          <a:srgbClr val="ABB8DC"/>
        </a:accent5>
        <a:accent6>
          <a:srgbClr val="B30A0B"/>
        </a:accent6>
        <a:hlink>
          <a:srgbClr val="4793C7"/>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2">
        <a:dk1>
          <a:srgbClr val="4D4D4D"/>
        </a:dk1>
        <a:lt1>
          <a:srgbClr val="FFFFFF"/>
        </a:lt1>
        <a:dk2>
          <a:srgbClr val="4D4D4D"/>
        </a:dk2>
        <a:lt2>
          <a:srgbClr val="CC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3">
        <a:dk1>
          <a:srgbClr val="4D4D4D"/>
        </a:dk1>
        <a:lt1>
          <a:srgbClr val="FFFFFF"/>
        </a:lt1>
        <a:dk2>
          <a:srgbClr val="4D4D4D"/>
        </a:dk2>
        <a:lt2>
          <a:srgbClr val="0E0F83"/>
        </a:lt2>
        <a:accent1>
          <a:srgbClr val="4049D2"/>
        </a:accent1>
        <a:accent2>
          <a:srgbClr val="494FD9"/>
        </a:accent2>
        <a:accent3>
          <a:srgbClr val="FFFFFF"/>
        </a:accent3>
        <a:accent4>
          <a:srgbClr val="404040"/>
        </a:accent4>
        <a:accent5>
          <a:srgbClr val="AFB1E5"/>
        </a:accent5>
        <a:accent6>
          <a:srgbClr val="4147C4"/>
        </a:accent6>
        <a:hlink>
          <a:srgbClr val="757DDF"/>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4">
        <a:dk1>
          <a:srgbClr val="4D4D4D"/>
        </a:dk1>
        <a:lt1>
          <a:srgbClr val="FFFFFF"/>
        </a:lt1>
        <a:dk2>
          <a:srgbClr val="4D4D4D"/>
        </a:dk2>
        <a:lt2>
          <a:srgbClr val="4B8ACD"/>
        </a:lt2>
        <a:accent1>
          <a:srgbClr val="5C98C2"/>
        </a:accent1>
        <a:accent2>
          <a:srgbClr val="93BAD6"/>
        </a:accent2>
        <a:accent3>
          <a:srgbClr val="FFFFFF"/>
        </a:accent3>
        <a:accent4>
          <a:srgbClr val="404040"/>
        </a:accent4>
        <a:accent5>
          <a:srgbClr val="B5CADD"/>
        </a:accent5>
        <a:accent6>
          <a:srgbClr val="85A8C2"/>
        </a:accent6>
        <a:hlink>
          <a:srgbClr val="AECDE1"/>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5">
        <a:dk1>
          <a:srgbClr val="4D4D4D"/>
        </a:dk1>
        <a:lt1>
          <a:srgbClr val="FFFFFF"/>
        </a:lt1>
        <a:dk2>
          <a:srgbClr val="4D4D4D"/>
        </a:dk2>
        <a:lt2>
          <a:srgbClr val="114682"/>
        </a:lt2>
        <a:accent1>
          <a:srgbClr val="295B99"/>
        </a:accent1>
        <a:accent2>
          <a:srgbClr val="406DA6"/>
        </a:accent2>
        <a:accent3>
          <a:srgbClr val="FFFFFF"/>
        </a:accent3>
        <a:accent4>
          <a:srgbClr val="404040"/>
        </a:accent4>
        <a:accent5>
          <a:srgbClr val="ACB5CA"/>
        </a:accent5>
        <a:accent6>
          <a:srgbClr val="396296"/>
        </a:accent6>
        <a:hlink>
          <a:srgbClr val="5F84B5"/>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6">
        <a:dk1>
          <a:srgbClr val="4D4D4D"/>
        </a:dk1>
        <a:lt1>
          <a:srgbClr val="FFFFFF"/>
        </a:lt1>
        <a:dk2>
          <a:srgbClr val="4D4D4D"/>
        </a:dk2>
        <a:lt2>
          <a:srgbClr val="1984CC"/>
        </a:lt2>
        <a:accent1>
          <a:srgbClr val="0960AF"/>
        </a:accent1>
        <a:accent2>
          <a:srgbClr val="05438C"/>
        </a:accent2>
        <a:accent3>
          <a:srgbClr val="FFFFFF"/>
        </a:accent3>
        <a:accent4>
          <a:srgbClr val="404040"/>
        </a:accent4>
        <a:accent5>
          <a:srgbClr val="AAB6D4"/>
        </a:accent5>
        <a:accent6>
          <a:srgbClr val="043C7E"/>
        </a:accent6>
        <a:hlink>
          <a:srgbClr val="023069"/>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7">
        <a:dk1>
          <a:srgbClr val="4D4D4D"/>
        </a:dk1>
        <a:lt1>
          <a:srgbClr val="FFFFFF"/>
        </a:lt1>
        <a:dk2>
          <a:srgbClr val="4D4D4D"/>
        </a:dk2>
        <a:lt2>
          <a:srgbClr val="116DE4"/>
        </a:lt2>
        <a:accent1>
          <a:srgbClr val="235CAF"/>
        </a:accent1>
        <a:accent2>
          <a:srgbClr val="54A1EE"/>
        </a:accent2>
        <a:accent3>
          <a:srgbClr val="FFFFFF"/>
        </a:accent3>
        <a:accent4>
          <a:srgbClr val="404040"/>
        </a:accent4>
        <a:accent5>
          <a:srgbClr val="ACB5D4"/>
        </a:accent5>
        <a:accent6>
          <a:srgbClr val="4B91D8"/>
        </a:accent6>
        <a:hlink>
          <a:srgbClr val="1391EF"/>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8">
        <a:dk1>
          <a:srgbClr val="4D4D4D"/>
        </a:dk1>
        <a:lt1>
          <a:srgbClr val="FFFFFF"/>
        </a:lt1>
        <a:dk2>
          <a:srgbClr val="4D4D4D"/>
        </a:dk2>
        <a:lt2>
          <a:srgbClr val="2A2637"/>
        </a:lt2>
        <a:accent1>
          <a:srgbClr val="382E46"/>
        </a:accent1>
        <a:accent2>
          <a:srgbClr val="D2A13B"/>
        </a:accent2>
        <a:accent3>
          <a:srgbClr val="FFFFFF"/>
        </a:accent3>
        <a:accent4>
          <a:srgbClr val="404040"/>
        </a:accent4>
        <a:accent5>
          <a:srgbClr val="AEADB0"/>
        </a:accent5>
        <a:accent6>
          <a:srgbClr val="BE9135"/>
        </a:accent6>
        <a:hlink>
          <a:srgbClr val="B41D40"/>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9">
        <a:dk1>
          <a:srgbClr val="4D4D4D"/>
        </a:dk1>
        <a:lt1>
          <a:srgbClr val="FFFFFF"/>
        </a:lt1>
        <a:dk2>
          <a:srgbClr val="4D4D4D"/>
        </a:dk2>
        <a:lt2>
          <a:srgbClr val="2A2637"/>
        </a:lt2>
        <a:accent1>
          <a:srgbClr val="382E46"/>
        </a:accent1>
        <a:accent2>
          <a:srgbClr val="D2A13B"/>
        </a:accent2>
        <a:accent3>
          <a:srgbClr val="FFFFFF"/>
        </a:accent3>
        <a:accent4>
          <a:srgbClr val="404040"/>
        </a:accent4>
        <a:accent5>
          <a:srgbClr val="AEADB0"/>
        </a:accent5>
        <a:accent6>
          <a:srgbClr val="BE9135"/>
        </a:accent6>
        <a:hlink>
          <a:srgbClr val="5A3D8D"/>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10">
        <a:dk1>
          <a:srgbClr val="4D4D4D"/>
        </a:dk1>
        <a:lt1>
          <a:srgbClr val="FFFFFF"/>
        </a:lt1>
        <a:dk2>
          <a:srgbClr val="4D4D4D"/>
        </a:dk2>
        <a:lt2>
          <a:srgbClr val="382E46"/>
        </a:lt2>
        <a:accent1>
          <a:srgbClr val="B40940"/>
        </a:accent1>
        <a:accent2>
          <a:srgbClr val="D2A13B"/>
        </a:accent2>
        <a:accent3>
          <a:srgbClr val="FFFFFF"/>
        </a:accent3>
        <a:accent4>
          <a:srgbClr val="404040"/>
        </a:accent4>
        <a:accent5>
          <a:srgbClr val="D6AAAF"/>
        </a:accent5>
        <a:accent6>
          <a:srgbClr val="BE9135"/>
        </a:accent6>
        <a:hlink>
          <a:srgbClr val="5A3D8D"/>
        </a:hlink>
        <a:folHlink>
          <a:srgbClr val="DDDDDD"/>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2.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3.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4.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
  <TotalTime>2334</TotalTime>
  <Pages>0</Pages>
  <Words>4194</Words>
  <Characters>0</Characters>
  <Application>Microsoft Office PowerPoint</Application>
  <DocSecurity>0</DocSecurity>
  <PresentationFormat>全屏显示(4:3)</PresentationFormat>
  <Lines>0</Lines>
  <Paragraphs>359</Paragraphs>
  <Slides>34</Slides>
  <Notes>33</Notes>
  <HiddenSlides>0</HiddenSlides>
  <MMClips>0</MMClips>
  <ScaleCrop>false</ScaleCrop>
  <HeadingPairs>
    <vt:vector size="6" baseType="variant">
      <vt:variant>
        <vt:lpstr>主题</vt:lpstr>
      </vt:variant>
      <vt:variant>
        <vt:i4>2</vt:i4>
      </vt:variant>
      <vt:variant>
        <vt:lpstr>嵌入 OLE 服务器</vt:lpstr>
      </vt:variant>
      <vt:variant>
        <vt:i4>2</vt:i4>
      </vt:variant>
      <vt:variant>
        <vt:lpstr>幻灯片标题</vt:lpstr>
      </vt:variant>
      <vt:variant>
        <vt:i4>34</vt:i4>
      </vt:variant>
    </vt:vector>
  </HeadingPairs>
  <TitlesOfParts>
    <vt:vector size="38" baseType="lpstr">
      <vt:lpstr>powerpoint-template-24</vt:lpstr>
      <vt:lpstr>1_powerpoint-template-24</vt:lpstr>
      <vt:lpstr>Microsoft 公式 3.0</vt:lpstr>
      <vt:lpstr>位图图像</vt:lpstr>
      <vt:lpstr>第五章　电动机</vt:lpstr>
      <vt:lpstr>学前提示</vt:lpstr>
      <vt:lpstr>5.1.1 定子</vt:lpstr>
      <vt:lpstr>5.1.2 转子</vt:lpstr>
      <vt:lpstr>5.2.1 旋转磁场和同步转速</vt:lpstr>
      <vt:lpstr>幻灯片 6</vt:lpstr>
      <vt:lpstr>5.2.2 三相异步电动机转动原理</vt:lpstr>
      <vt:lpstr>2.转差率s</vt:lpstr>
      <vt:lpstr>3. 定子电压、定子和转子电流的关系</vt:lpstr>
      <vt:lpstr>幻灯片 10</vt:lpstr>
      <vt:lpstr>幻灯片 11</vt:lpstr>
      <vt:lpstr>5.3.1  转子各量之间的关系</vt:lpstr>
      <vt:lpstr>5.3.2 三相异步电动机的电磁转矩</vt:lpstr>
      <vt:lpstr>幻灯片 14</vt:lpstr>
      <vt:lpstr>5.4.1 三相笼型异步电动机的机械特性</vt:lpstr>
      <vt:lpstr>5.4.2 三相绕线型电动机机械特性</vt:lpstr>
      <vt:lpstr>5.4.3 三相异步电动机的铭牌和技术数据</vt:lpstr>
      <vt:lpstr>幻灯片 18</vt:lpstr>
      <vt:lpstr>幻灯片 19</vt:lpstr>
      <vt:lpstr>5.5.1 三相异步电动机的起动</vt:lpstr>
      <vt:lpstr>幻灯片 21</vt:lpstr>
      <vt:lpstr>5.5.2  三相异步电动机的调速</vt:lpstr>
      <vt:lpstr>5.5.3  三相异步电动机的制动</vt:lpstr>
      <vt:lpstr>5.6.1  电容分相单相异步电动机</vt:lpstr>
      <vt:lpstr>5.6.2 电动机应用</vt:lpstr>
      <vt:lpstr>幻灯片 26</vt:lpstr>
      <vt:lpstr>幻灯片 27</vt:lpstr>
      <vt:lpstr>1．基本结构</vt:lpstr>
      <vt:lpstr>2．工作原理</vt:lpstr>
      <vt:lpstr>5.8.1 电动机的选择</vt:lpstr>
      <vt:lpstr>幻灯片 31</vt:lpstr>
      <vt:lpstr>5.8.2 电动机起动方式的选择</vt:lpstr>
      <vt:lpstr>5.8.3 电动机的安装与维护</vt:lpstr>
      <vt:lpstr>幻灯片 34</vt:lpstr>
    </vt:vector>
  </TitlesOfParts>
  <Manager/>
  <Company>Templates</Company>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直流电路 1.1 电路的组成 1.2 电路基本物理量 1.3 电阻</dc:title>
  <dc:subject/>
  <dc:creator/>
  <cp:keywords/>
  <dc:description/>
  <cp:lastModifiedBy>hepsh</cp:lastModifiedBy>
  <cp:revision>619</cp:revision>
  <cp:lastPrinted>1899-12-30T00:00:00Z</cp:lastPrinted>
  <dcterms:created xsi:type="dcterms:W3CDTF">2007-01-28T20:13:27Z</dcterms:created>
  <dcterms:modified xsi:type="dcterms:W3CDTF">2012-04-11T05:47:35Z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2052-6.6.0.2877</vt:lpwstr>
  </property>
</Properties>
</file>