
<file path=[Content_Types].xml><?xml version="1.0" encoding="utf-8"?>
<Types xmlns="http://schemas.openxmlformats.org/package/2006/content-types">
  <Override PartName="/ppt/slideMasters/slideMaster3.xml" ContentType="application/vnd.openxmlformats-officedocument.presentationml.slideMaster+xml"/>
  <Override PartName="/ppt/slides/slide29.xml" ContentType="application/vnd.openxmlformats-officedocument.presentationml.slide+xml"/>
  <Override PartName="/ppt/slides/slide47.xml" ContentType="application/vnd.openxmlformats-officedocument.presentationml.slide+xml"/>
  <Override PartName="/ppt/notesSlides/notesSlide2.xml" ContentType="application/vnd.openxmlformats-officedocument.presentationml.notesSlide+xml"/>
  <Override PartName="/ppt/diagrams/drawing2.xml" ContentType="application/vnd.ms-office.drawingml.diagramDrawing+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diagrams/quickStyle2.xml" ContentType="application/vnd.openxmlformats-officedocument.drawingml.diagramStyl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theme/themeOverride1.xml" ContentType="application/vnd.openxmlformats-officedocument.themeOverr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docProps/custom.xml" ContentType="application/vnd.openxmlformats-officedocument.custom-properties+xml"/>
  <Override PartName="/ppt/diagrams/layout1.xml" ContentType="application/vnd.openxmlformats-officedocument.drawingml.diagramLayout+xml"/>
  <Override PartName="/ppt/diagrams/data2.xml" ContentType="application/vnd.openxmlformats-officedocument.drawingml.diagramData+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theme/theme4.xml" ContentType="application/vnd.openxmlformats-officedocument.theme+xml"/>
  <Override PartName="/ppt/notesSlides/notesSlide1.xml" ContentType="application/vnd.openxmlformats-officedocument.presentationml.notesSlide+xml"/>
  <Default Extension="png" ContentType="image/png"/>
  <Default Extension="bin" ContentType="application/vnd.openxmlformats-officedocument.oleObject"/>
  <Override PartName="/ppt/notesSlides/notesSlide3.xml" ContentType="application/vnd.openxmlformats-officedocument.presentationml.notesSlide+xml"/>
  <Override PartName="/ppt/diagrams/colors2.xml" ContentType="application/vnd.openxmlformats-officedocument.drawingml.diagramColors+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diagrams/drawing1.xml" ContentType="application/vnd.ms-office.drawingml.diagramDrawing+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jpeg" ContentType="image/jpeg"/>
  <Override PartName="/ppt/slideLayouts/slideLayout16.xml" ContentType="application/vnd.openxmlformats-officedocument.presentationml.slideLayout+xml"/>
  <Override PartName="/ppt/slideLayouts/slideLayout25.xml" ContentType="application/vnd.openxmlformats-officedocument.presentationml.slideLayout+xml"/>
  <Override PartName="/ppt/diagrams/quickStyle1.xml" ContentType="application/vnd.openxmlformats-officedocument.drawingml.diagramStyl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slideLayouts/slideLayout32.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slideLayouts/slideLayout10.xml" ContentType="application/vnd.openxmlformats-officedocument.presentationml.slideLayout+xml"/>
  <Default Extension="gif" ContentType="image/gif"/>
  <Default Extension="vml" ContentType="application/vnd.openxmlformats-officedocument.vmlDrawing"/>
  <Override PartName="/ppt/diagrams/layout2.xml" ContentType="application/vnd.openxmlformats-officedocument.drawingml.diagramLayout+xml"/>
  <Override PartName="/ppt/slides/slide8.xml" ContentType="application/vnd.openxmlformats-officedocument.presentationml.slide+xml"/>
  <Override PartName="/ppt/slides/slide49.xml" ContentType="application/vnd.openxmlformats-officedocument.presentationml.slide+xml"/>
  <Override PartName="/ppt/diagrams/data1.xml" ContentType="application/vnd.openxmlformats-officedocument.drawingml.diagramData+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Default Extension="wmf" ContentType="image/x-wmf"/>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84" r:id="rId2"/>
    <p:sldMasterId id="2147483708" r:id="rId3"/>
  </p:sldMasterIdLst>
  <p:notesMasterIdLst>
    <p:notesMasterId r:id="rId56"/>
  </p:notesMasterIdLst>
  <p:sldIdLst>
    <p:sldId id="256" r:id="rId4"/>
    <p:sldId id="289" r:id="rId5"/>
    <p:sldId id="281" r:id="rId6"/>
    <p:sldId id="282" r:id="rId7"/>
    <p:sldId id="283" r:id="rId8"/>
    <p:sldId id="284" r:id="rId9"/>
    <p:sldId id="285" r:id="rId10"/>
    <p:sldId id="286" r:id="rId11"/>
    <p:sldId id="287" r:id="rId12"/>
    <p:sldId id="288" r:id="rId13"/>
    <p:sldId id="290" r:id="rId14"/>
    <p:sldId id="291" r:id="rId15"/>
    <p:sldId id="292" r:id="rId16"/>
    <p:sldId id="293" r:id="rId17"/>
    <p:sldId id="294" r:id="rId18"/>
    <p:sldId id="295" r:id="rId19"/>
    <p:sldId id="296" r:id="rId20"/>
    <p:sldId id="297" r:id="rId21"/>
    <p:sldId id="298" r:id="rId22"/>
    <p:sldId id="299" r:id="rId23"/>
    <p:sldId id="300" r:id="rId24"/>
    <p:sldId id="301" r:id="rId25"/>
    <p:sldId id="302" r:id="rId26"/>
    <p:sldId id="303" r:id="rId27"/>
    <p:sldId id="304" r:id="rId28"/>
    <p:sldId id="305" r:id="rId29"/>
    <p:sldId id="306" r:id="rId30"/>
    <p:sldId id="307" r:id="rId31"/>
    <p:sldId id="308" r:id="rId32"/>
    <p:sldId id="309" r:id="rId33"/>
    <p:sldId id="310" r:id="rId34"/>
    <p:sldId id="311" r:id="rId35"/>
    <p:sldId id="312" r:id="rId36"/>
    <p:sldId id="313" r:id="rId37"/>
    <p:sldId id="314" r:id="rId38"/>
    <p:sldId id="315" r:id="rId39"/>
    <p:sldId id="316" r:id="rId40"/>
    <p:sldId id="317" r:id="rId41"/>
    <p:sldId id="318" r:id="rId42"/>
    <p:sldId id="319" r:id="rId43"/>
    <p:sldId id="320" r:id="rId44"/>
    <p:sldId id="321" r:id="rId45"/>
    <p:sldId id="322" r:id="rId46"/>
    <p:sldId id="323" r:id="rId47"/>
    <p:sldId id="324" r:id="rId48"/>
    <p:sldId id="325" r:id="rId49"/>
    <p:sldId id="326" r:id="rId50"/>
    <p:sldId id="327" r:id="rId51"/>
    <p:sldId id="328" r:id="rId52"/>
    <p:sldId id="329" r:id="rId53"/>
    <p:sldId id="330" r:id="rId54"/>
    <p:sldId id="331" r:id="rId55"/>
  </p:sldIdLst>
  <p:sldSz cx="9144000" cy="6858000" type="screen4x3"/>
  <p:notesSz cx="6858000" cy="9144000"/>
  <p:defaultTextStyle>
    <a:defPPr>
      <a:defRPr lang="en-US"/>
    </a:defPPr>
    <a:lvl1pPr algn="ctr" rtl="0" fontAlgn="base">
      <a:spcBef>
        <a:spcPct val="0"/>
      </a:spcBef>
      <a:spcAft>
        <a:spcPct val="0"/>
      </a:spcAft>
      <a:defRPr sz="2400" kern="1200">
        <a:solidFill>
          <a:schemeClr val="tx1"/>
        </a:solidFill>
        <a:latin typeface="Arial" pitchFamily="34" charset="0"/>
        <a:ea typeface="+mn-ea"/>
        <a:cs typeface="+mn-cs"/>
      </a:defRPr>
    </a:lvl1pPr>
    <a:lvl2pPr marL="457200" algn="ctr" rtl="0" fontAlgn="base">
      <a:spcBef>
        <a:spcPct val="0"/>
      </a:spcBef>
      <a:spcAft>
        <a:spcPct val="0"/>
      </a:spcAft>
      <a:defRPr sz="2400" kern="1200">
        <a:solidFill>
          <a:schemeClr val="tx1"/>
        </a:solidFill>
        <a:latin typeface="Arial" pitchFamily="34" charset="0"/>
        <a:ea typeface="+mn-ea"/>
        <a:cs typeface="+mn-cs"/>
      </a:defRPr>
    </a:lvl2pPr>
    <a:lvl3pPr marL="914400" algn="ctr" rtl="0" fontAlgn="base">
      <a:spcBef>
        <a:spcPct val="0"/>
      </a:spcBef>
      <a:spcAft>
        <a:spcPct val="0"/>
      </a:spcAft>
      <a:defRPr sz="2400" kern="1200">
        <a:solidFill>
          <a:schemeClr val="tx1"/>
        </a:solidFill>
        <a:latin typeface="Arial" pitchFamily="34" charset="0"/>
        <a:ea typeface="+mn-ea"/>
        <a:cs typeface="+mn-cs"/>
      </a:defRPr>
    </a:lvl3pPr>
    <a:lvl4pPr marL="1371600" algn="ctr" rtl="0" fontAlgn="base">
      <a:spcBef>
        <a:spcPct val="0"/>
      </a:spcBef>
      <a:spcAft>
        <a:spcPct val="0"/>
      </a:spcAft>
      <a:defRPr sz="2400" kern="1200">
        <a:solidFill>
          <a:schemeClr val="tx1"/>
        </a:solidFill>
        <a:latin typeface="Arial" pitchFamily="34" charset="0"/>
        <a:ea typeface="+mn-ea"/>
        <a:cs typeface="+mn-cs"/>
      </a:defRPr>
    </a:lvl4pPr>
    <a:lvl5pPr marL="1828800" algn="ctr" rtl="0" fontAlgn="base">
      <a:spcBef>
        <a:spcPct val="0"/>
      </a:spcBef>
      <a:spcAft>
        <a:spcPct val="0"/>
      </a:spcAft>
      <a:defRPr sz="2400" kern="1200">
        <a:solidFill>
          <a:schemeClr val="tx1"/>
        </a:solidFill>
        <a:latin typeface="Arial" pitchFamily="34" charset="0"/>
        <a:ea typeface="+mn-ea"/>
        <a:cs typeface="+mn-cs"/>
      </a:defRPr>
    </a:lvl5pPr>
    <a:lvl6pPr marL="2286000" algn="l" defTabSz="914400" rtl="0" eaLnBrk="1" latinLnBrk="0" hangingPunct="1">
      <a:defRPr sz="2400" kern="1200">
        <a:solidFill>
          <a:schemeClr val="tx1"/>
        </a:solidFill>
        <a:latin typeface="Arial" pitchFamily="34" charset="0"/>
        <a:ea typeface="+mn-ea"/>
        <a:cs typeface="+mn-cs"/>
      </a:defRPr>
    </a:lvl6pPr>
    <a:lvl7pPr marL="2743200" algn="l" defTabSz="914400" rtl="0" eaLnBrk="1" latinLnBrk="0" hangingPunct="1">
      <a:defRPr sz="2400" kern="1200">
        <a:solidFill>
          <a:schemeClr val="tx1"/>
        </a:solidFill>
        <a:latin typeface="Arial" pitchFamily="34" charset="0"/>
        <a:ea typeface="+mn-ea"/>
        <a:cs typeface="+mn-cs"/>
      </a:defRPr>
    </a:lvl7pPr>
    <a:lvl8pPr marL="3200400" algn="l" defTabSz="914400" rtl="0" eaLnBrk="1" latinLnBrk="0" hangingPunct="1">
      <a:defRPr sz="2400" kern="1200">
        <a:solidFill>
          <a:schemeClr val="tx1"/>
        </a:solidFill>
        <a:latin typeface="Arial" pitchFamily="34" charset="0"/>
        <a:ea typeface="+mn-ea"/>
        <a:cs typeface="+mn-cs"/>
      </a:defRPr>
    </a:lvl8pPr>
    <a:lvl9pPr marL="3657600" algn="l" defTabSz="914400" rtl="0" eaLnBrk="1" latinLnBrk="0" hangingPunct="1">
      <a:defRPr sz="2400" kern="1200">
        <a:solidFill>
          <a:schemeClr val="tx1"/>
        </a:solidFill>
        <a:latin typeface="Arial"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984CC"/>
    <a:srgbClr val="03136A"/>
    <a:srgbClr val="35759D"/>
    <a:srgbClr val="35B19D"/>
    <a:srgbClr val="000000"/>
    <a:srgbClr val="FFFF00"/>
    <a:srgbClr val="B3D3EA"/>
    <a:srgbClr val="78ADCD"/>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25" autoAdjust="0"/>
  </p:normalViewPr>
  <p:slideViewPr>
    <p:cSldViewPr>
      <p:cViewPr varScale="1">
        <p:scale>
          <a:sx n="101" d="100"/>
          <a:sy n="101" d="100"/>
        </p:scale>
        <p:origin x="-258" y="-84"/>
      </p:cViewPr>
      <p:guideLst>
        <p:guide orient="horz" pos="2160"/>
        <p:guide pos="2880"/>
      </p:guideLst>
    </p:cSldViewPr>
  </p:slideViewPr>
  <p:outlineViewPr>
    <p:cViewPr>
      <p:scale>
        <a:sx n="33" d="100"/>
        <a:sy n="33" d="100"/>
      </p:scale>
      <p:origin x="0" y="13104"/>
    </p:cViewPr>
  </p:outlineViewPr>
  <p:notesTextViewPr>
    <p:cViewPr>
      <p:scale>
        <a:sx n="100" d="100"/>
        <a:sy n="100" d="100"/>
      </p:scale>
      <p:origin x="0" y="0"/>
    </p:cViewPr>
  </p:notesTextViewPr>
  <p:gridSpacing cx="78027213" cy="78027213"/>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slide" Target="slides/slide44.xml"/><Relationship Id="rId50" Type="http://schemas.openxmlformats.org/officeDocument/2006/relationships/slide" Target="slides/slide47.xml"/><Relationship Id="rId55" Type="http://schemas.openxmlformats.org/officeDocument/2006/relationships/slide" Target="slides/slide52.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41" Type="http://schemas.openxmlformats.org/officeDocument/2006/relationships/slide" Target="slides/slide38.xml"/><Relationship Id="rId54" Type="http://schemas.openxmlformats.org/officeDocument/2006/relationships/slide" Target="slides/slide51.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slide" Target="slides/slide50.xml"/><Relationship Id="rId58" Type="http://schemas.openxmlformats.org/officeDocument/2006/relationships/viewProps" Target="view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presProps" Target="presProps.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openxmlformats.org/officeDocument/2006/relationships/tableStyles" Target="tableStyle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notesMaster" Target="notesMasters/notesMaster1.xml"/><Relationship Id="rId8" Type="http://schemas.openxmlformats.org/officeDocument/2006/relationships/slide" Target="slides/slide5.xml"/><Relationship Id="rId51" Type="http://schemas.openxmlformats.org/officeDocument/2006/relationships/slide" Target="slides/slide48.xml"/><Relationship Id="rId3" Type="http://schemas.openxmlformats.org/officeDocument/2006/relationships/slideMaster" Target="slideMasters/slideMaster3.xml"/></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6_1">
  <dgm:title val=""/>
  <dgm:desc val=""/>
  <dgm:catLst>
    <dgm:cat type="accent6" pri="11100"/>
  </dgm:catLst>
  <dgm:styleLbl name="node0">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6">
        <a:shade val="80000"/>
      </a:schemeClr>
    </dgm:linClrLst>
    <dgm:effectClrLst/>
    <dgm:txLinClrLst/>
    <dgm:txFillClrLst/>
    <dgm:txEffectClrLst/>
  </dgm:styleLbl>
  <dgm:styleLbl name="node2">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fg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align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bg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asst0">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dgm:txEffectClrLst/>
  </dgm:styleLbl>
  <dgm:styleLbl name="parChTrans2D2">
    <dgm:fillClrLst meth="repeat">
      <a:schemeClr val="accent6"/>
    </dgm:fillClrLst>
    <dgm:linClrLst meth="repeat">
      <a:schemeClr val="accent6"/>
    </dgm:linClrLst>
    <dgm:effectClrLst/>
    <dgm:txLinClrLst/>
    <dgm:txFillClrLst/>
    <dgm:txEffectClrLst/>
  </dgm:styleLbl>
  <dgm:styleLbl name="parChTrans2D3">
    <dgm:fillClrLst meth="repeat">
      <a:schemeClr val="accent6"/>
    </dgm:fillClrLst>
    <dgm:linClrLst meth="repeat">
      <a:schemeClr val="accent6"/>
    </dgm:linClrLst>
    <dgm:effectClrLst/>
    <dgm:txLinClrLst/>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conF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align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trAlignAcc1">
    <dgm:fillClrLst meth="repeat">
      <a:schemeClr val="accent6">
        <a:alpha val="40000"/>
        <a:tint val="40000"/>
      </a:schemeClr>
    </dgm:fillClrLst>
    <dgm:linClrLst meth="repeat">
      <a:schemeClr val="accent6"/>
    </dgm:linClrLst>
    <dgm:effectClrLst/>
    <dgm:txLinClrLst/>
    <dgm:txFillClrLst meth="repeat">
      <a:schemeClr val="dk1"/>
    </dgm:txFillClrLst>
    <dgm:txEffectClrLst/>
  </dgm:styleLbl>
  <dgm:styleLbl name="b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fgAcc0">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2">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3">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4">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EEF15A3-16B6-445F-B78D-96B1B4C82B5A}" type="doc">
      <dgm:prSet loTypeId="urn:microsoft.com/office/officeart/2005/8/layout/hList1" loCatId="list" qsTypeId="urn:microsoft.com/office/officeart/2005/8/quickstyle/simple4" qsCatId="simple" csTypeId="urn:microsoft.com/office/officeart/2005/8/colors/colorful1" csCatId="colorful" phldr="1"/>
      <dgm:spPr/>
      <dgm:t>
        <a:bodyPr/>
        <a:lstStyle/>
        <a:p>
          <a:endParaRPr lang="zh-CN" altLang="en-US"/>
        </a:p>
      </dgm:t>
    </dgm:pt>
    <dgm:pt modelId="{59475EC7-B99B-4EC9-9A54-F75001BF2CEE}">
      <dgm:prSet phldrT="[文本]"/>
      <dgm:spPr/>
      <dgm:t>
        <a:bodyPr/>
        <a:lstStyle/>
        <a:p>
          <a:r>
            <a:rPr lang="zh-CN" altLang="zh-CN" dirty="0" smtClean="0">
              <a:latin typeface="+mn-lt"/>
              <a:ea typeface="+mn-ea"/>
              <a:cs typeface="+mn-cs"/>
            </a:rPr>
            <a:t>①电力电路</a:t>
          </a:r>
          <a:endParaRPr lang="zh-CN" altLang="en-US" dirty="0"/>
        </a:p>
      </dgm:t>
    </dgm:pt>
    <dgm:pt modelId="{FFF7BB6A-0EBE-4D9C-8BF4-C5F1D40CA928}" type="parTrans" cxnId="{08B161DA-486A-4A62-8E92-45E580CDBD12}">
      <dgm:prSet/>
      <dgm:spPr/>
      <dgm:t>
        <a:bodyPr/>
        <a:lstStyle/>
        <a:p>
          <a:endParaRPr lang="zh-CN" altLang="en-US"/>
        </a:p>
      </dgm:t>
    </dgm:pt>
    <dgm:pt modelId="{3B4A2081-CEA9-4A0D-A10C-E4EC2D2B81E0}" type="sibTrans" cxnId="{08B161DA-486A-4A62-8E92-45E580CDBD12}">
      <dgm:prSet/>
      <dgm:spPr/>
      <dgm:t>
        <a:bodyPr/>
        <a:lstStyle/>
        <a:p>
          <a:endParaRPr lang="zh-CN" altLang="en-US"/>
        </a:p>
      </dgm:t>
    </dgm:pt>
    <dgm:pt modelId="{B961DBE7-37D8-4525-B66C-F26BC55E22D6}">
      <dgm:prSet/>
      <dgm:spPr/>
      <dgm:t>
        <a:bodyPr/>
        <a:lstStyle/>
        <a:p>
          <a:r>
            <a:rPr lang="zh-CN" altLang="zh-CN" dirty="0" smtClean="0">
              <a:latin typeface="+mn-lt"/>
              <a:ea typeface="+mn-ea"/>
              <a:cs typeface="+mn-cs"/>
            </a:rPr>
            <a:t>又称强电电路。它是发电、变电、供配电系统的总称，主要是电能的传输和应用</a:t>
          </a:r>
        </a:p>
      </dgm:t>
    </dgm:pt>
    <dgm:pt modelId="{0640BEBD-1C74-41D8-9FB5-13A747EEB778}" type="parTrans" cxnId="{364DE631-97EF-42C7-B841-CDF074064E4A}">
      <dgm:prSet/>
      <dgm:spPr/>
      <dgm:t>
        <a:bodyPr/>
        <a:lstStyle/>
        <a:p>
          <a:endParaRPr lang="zh-CN" altLang="en-US"/>
        </a:p>
      </dgm:t>
    </dgm:pt>
    <dgm:pt modelId="{E0279A9B-9D5F-4C94-97D2-BA3C621DA7D1}" type="sibTrans" cxnId="{364DE631-97EF-42C7-B841-CDF074064E4A}">
      <dgm:prSet/>
      <dgm:spPr/>
      <dgm:t>
        <a:bodyPr/>
        <a:lstStyle/>
        <a:p>
          <a:endParaRPr lang="zh-CN" altLang="en-US"/>
        </a:p>
      </dgm:t>
    </dgm:pt>
    <dgm:pt modelId="{FF3E75FB-AEB2-4CB7-BC7A-EB209588D6B2}">
      <dgm:prSet/>
      <dgm:spPr/>
      <dgm:t>
        <a:bodyPr/>
        <a:lstStyle/>
        <a:p>
          <a:r>
            <a:rPr lang="zh-CN" altLang="zh-CN" smtClean="0">
              <a:latin typeface="+mn-lt"/>
              <a:ea typeface="+mn-ea"/>
              <a:cs typeface="+mn-cs"/>
            </a:rPr>
            <a:t>②信号的传递和处理电路</a:t>
          </a:r>
          <a:endParaRPr lang="zh-CN" altLang="zh-CN" dirty="0">
            <a:latin typeface="+mn-lt"/>
            <a:ea typeface="+mn-ea"/>
            <a:cs typeface="+mn-cs"/>
          </a:endParaRPr>
        </a:p>
      </dgm:t>
    </dgm:pt>
    <dgm:pt modelId="{BEEC97F2-98B5-45E3-A0C8-458F265F17D1}" type="parTrans" cxnId="{A839F862-FCC1-4E90-BE77-7270C278F5C9}">
      <dgm:prSet/>
      <dgm:spPr/>
      <dgm:t>
        <a:bodyPr/>
        <a:lstStyle/>
        <a:p>
          <a:endParaRPr lang="zh-CN" altLang="en-US"/>
        </a:p>
      </dgm:t>
    </dgm:pt>
    <dgm:pt modelId="{693EB6F9-9A9F-49F2-92F8-48D8FC24BF87}" type="sibTrans" cxnId="{A839F862-FCC1-4E90-BE77-7270C278F5C9}">
      <dgm:prSet/>
      <dgm:spPr/>
      <dgm:t>
        <a:bodyPr/>
        <a:lstStyle/>
        <a:p>
          <a:endParaRPr lang="zh-CN" altLang="en-US"/>
        </a:p>
      </dgm:t>
    </dgm:pt>
    <dgm:pt modelId="{10E33489-ED2F-4854-BF98-3F7ABF949BEB}">
      <dgm:prSet/>
      <dgm:spPr/>
      <dgm:t>
        <a:bodyPr/>
        <a:lstStyle/>
        <a:p>
          <a:r>
            <a:rPr lang="zh-CN" altLang="zh-CN" dirty="0" smtClean="0">
              <a:latin typeface="+mn-lt"/>
              <a:ea typeface="+mn-ea"/>
              <a:cs typeface="+mn-cs"/>
            </a:rPr>
            <a:t>又称弱电电路。信号处理电路主要目的是传递和处理信号</a:t>
          </a:r>
          <a:endParaRPr lang="zh-CN" altLang="zh-CN" dirty="0">
            <a:latin typeface="+mn-lt"/>
            <a:ea typeface="+mn-ea"/>
            <a:cs typeface="+mn-cs"/>
          </a:endParaRPr>
        </a:p>
      </dgm:t>
    </dgm:pt>
    <dgm:pt modelId="{C85BC1A0-CBE8-44CE-B995-C0645905E76A}" type="parTrans" cxnId="{5EF78094-ECB4-4CD4-9D3B-30E4711B9BB1}">
      <dgm:prSet/>
      <dgm:spPr/>
      <dgm:t>
        <a:bodyPr/>
        <a:lstStyle/>
        <a:p>
          <a:endParaRPr lang="zh-CN" altLang="en-US"/>
        </a:p>
      </dgm:t>
    </dgm:pt>
    <dgm:pt modelId="{E17B7A78-8ED9-4D99-8F22-05E8B3C8B547}" type="sibTrans" cxnId="{5EF78094-ECB4-4CD4-9D3B-30E4711B9BB1}">
      <dgm:prSet/>
      <dgm:spPr/>
      <dgm:t>
        <a:bodyPr/>
        <a:lstStyle/>
        <a:p>
          <a:endParaRPr lang="zh-CN" altLang="en-US"/>
        </a:p>
      </dgm:t>
    </dgm:pt>
    <dgm:pt modelId="{55D87FAC-C296-499C-B1A1-2C770E9CA725}">
      <dgm:prSet/>
      <dgm:spPr/>
      <dgm:t>
        <a:bodyPr/>
        <a:lstStyle/>
        <a:p>
          <a:r>
            <a:rPr lang="zh-CN" altLang="zh-CN" dirty="0" smtClean="0">
              <a:latin typeface="+mn-lt"/>
              <a:ea typeface="+mn-ea"/>
              <a:cs typeface="+mn-cs"/>
            </a:rPr>
            <a:t>③混合控制电路</a:t>
          </a:r>
          <a:endParaRPr lang="zh-CN" altLang="zh-CN" dirty="0">
            <a:latin typeface="+mn-lt"/>
            <a:ea typeface="+mn-ea"/>
            <a:cs typeface="+mn-cs"/>
          </a:endParaRPr>
        </a:p>
      </dgm:t>
    </dgm:pt>
    <dgm:pt modelId="{C75D9F7E-58ED-4E0E-A88B-ED5CFB7A74F8}" type="parTrans" cxnId="{CDBFF073-DFF3-42CA-9EE6-CE7D6F3DCB84}">
      <dgm:prSet/>
      <dgm:spPr/>
      <dgm:t>
        <a:bodyPr/>
        <a:lstStyle/>
        <a:p>
          <a:endParaRPr lang="zh-CN" altLang="en-US"/>
        </a:p>
      </dgm:t>
    </dgm:pt>
    <dgm:pt modelId="{7C1CBEBB-E23B-469F-9B19-05B9FA76FFC3}" type="sibTrans" cxnId="{CDBFF073-DFF3-42CA-9EE6-CE7D6F3DCB84}">
      <dgm:prSet/>
      <dgm:spPr/>
      <dgm:t>
        <a:bodyPr/>
        <a:lstStyle/>
        <a:p>
          <a:endParaRPr lang="zh-CN" altLang="en-US"/>
        </a:p>
      </dgm:t>
    </dgm:pt>
    <dgm:pt modelId="{D0E5F12C-51B6-4FD7-9290-727394DBB6CA}">
      <dgm:prSet/>
      <dgm:spPr/>
      <dgm:t>
        <a:bodyPr/>
        <a:lstStyle/>
        <a:p>
          <a:r>
            <a:rPr lang="zh-CN" altLang="zh-CN" dirty="0" smtClean="0">
              <a:latin typeface="+mn-lt"/>
              <a:ea typeface="+mn-ea"/>
              <a:cs typeface="+mn-cs"/>
            </a:rPr>
            <a:t>由弱电电路控制强电电路，来完成系统的控制。如输电网络的继电保护、数控机床、变频器等</a:t>
          </a:r>
          <a:endParaRPr lang="zh-CN" altLang="zh-CN" dirty="0">
            <a:latin typeface="+mn-lt"/>
            <a:ea typeface="+mn-ea"/>
            <a:cs typeface="+mn-cs"/>
          </a:endParaRPr>
        </a:p>
      </dgm:t>
    </dgm:pt>
    <dgm:pt modelId="{C4805A2F-109E-4DD8-A677-836391BD7DD5}" type="parTrans" cxnId="{79C80A2E-4008-4B39-82CD-D40492789A03}">
      <dgm:prSet/>
      <dgm:spPr/>
      <dgm:t>
        <a:bodyPr/>
        <a:lstStyle/>
        <a:p>
          <a:endParaRPr lang="zh-CN" altLang="en-US"/>
        </a:p>
      </dgm:t>
    </dgm:pt>
    <dgm:pt modelId="{9DD60C6C-3EE0-4D4E-91E2-030B063534C3}" type="sibTrans" cxnId="{79C80A2E-4008-4B39-82CD-D40492789A03}">
      <dgm:prSet/>
      <dgm:spPr/>
      <dgm:t>
        <a:bodyPr/>
        <a:lstStyle/>
        <a:p>
          <a:endParaRPr lang="zh-CN" altLang="en-US"/>
        </a:p>
      </dgm:t>
    </dgm:pt>
    <dgm:pt modelId="{402E4226-0523-4A34-BA78-F392E9572F51}" type="pres">
      <dgm:prSet presAssocID="{EEEF15A3-16B6-445F-B78D-96B1B4C82B5A}" presName="Name0" presStyleCnt="0">
        <dgm:presLayoutVars>
          <dgm:dir/>
          <dgm:animLvl val="lvl"/>
          <dgm:resizeHandles val="exact"/>
        </dgm:presLayoutVars>
      </dgm:prSet>
      <dgm:spPr/>
      <dgm:t>
        <a:bodyPr/>
        <a:lstStyle/>
        <a:p>
          <a:endParaRPr lang="zh-CN" altLang="en-US"/>
        </a:p>
      </dgm:t>
    </dgm:pt>
    <dgm:pt modelId="{DE00A372-2F1A-4663-9259-71A36C8F6355}" type="pres">
      <dgm:prSet presAssocID="{59475EC7-B99B-4EC9-9A54-F75001BF2CEE}" presName="composite" presStyleCnt="0"/>
      <dgm:spPr/>
    </dgm:pt>
    <dgm:pt modelId="{7BADF3D2-6CBC-4785-B322-BAC4A12C49E8}" type="pres">
      <dgm:prSet presAssocID="{59475EC7-B99B-4EC9-9A54-F75001BF2CEE}" presName="parTx" presStyleLbl="alignNode1" presStyleIdx="0" presStyleCnt="3">
        <dgm:presLayoutVars>
          <dgm:chMax val="0"/>
          <dgm:chPref val="0"/>
          <dgm:bulletEnabled val="1"/>
        </dgm:presLayoutVars>
      </dgm:prSet>
      <dgm:spPr/>
      <dgm:t>
        <a:bodyPr/>
        <a:lstStyle/>
        <a:p>
          <a:endParaRPr lang="zh-CN" altLang="en-US"/>
        </a:p>
      </dgm:t>
    </dgm:pt>
    <dgm:pt modelId="{7713B88B-C82A-4E5F-8059-D936F72C705E}" type="pres">
      <dgm:prSet presAssocID="{59475EC7-B99B-4EC9-9A54-F75001BF2CEE}" presName="desTx" presStyleLbl="alignAccFollowNode1" presStyleIdx="0" presStyleCnt="3">
        <dgm:presLayoutVars>
          <dgm:bulletEnabled val="1"/>
        </dgm:presLayoutVars>
      </dgm:prSet>
      <dgm:spPr/>
      <dgm:t>
        <a:bodyPr/>
        <a:lstStyle/>
        <a:p>
          <a:endParaRPr lang="zh-CN" altLang="en-US"/>
        </a:p>
      </dgm:t>
    </dgm:pt>
    <dgm:pt modelId="{A7263DAA-4767-440D-A092-F0DB2CC9EB60}" type="pres">
      <dgm:prSet presAssocID="{3B4A2081-CEA9-4A0D-A10C-E4EC2D2B81E0}" presName="space" presStyleCnt="0"/>
      <dgm:spPr/>
    </dgm:pt>
    <dgm:pt modelId="{30F2C7C0-9C8F-499B-9C07-26FE9E51360C}" type="pres">
      <dgm:prSet presAssocID="{FF3E75FB-AEB2-4CB7-BC7A-EB209588D6B2}" presName="composite" presStyleCnt="0"/>
      <dgm:spPr/>
    </dgm:pt>
    <dgm:pt modelId="{C1A2C4CE-F9E5-4287-9E6F-BE53DA72A7C9}" type="pres">
      <dgm:prSet presAssocID="{FF3E75FB-AEB2-4CB7-BC7A-EB209588D6B2}" presName="parTx" presStyleLbl="alignNode1" presStyleIdx="1" presStyleCnt="3">
        <dgm:presLayoutVars>
          <dgm:chMax val="0"/>
          <dgm:chPref val="0"/>
          <dgm:bulletEnabled val="1"/>
        </dgm:presLayoutVars>
      </dgm:prSet>
      <dgm:spPr/>
      <dgm:t>
        <a:bodyPr/>
        <a:lstStyle/>
        <a:p>
          <a:endParaRPr lang="zh-CN" altLang="en-US"/>
        </a:p>
      </dgm:t>
    </dgm:pt>
    <dgm:pt modelId="{E57ED84C-A8A3-4295-85B0-4896BB097853}" type="pres">
      <dgm:prSet presAssocID="{FF3E75FB-AEB2-4CB7-BC7A-EB209588D6B2}" presName="desTx" presStyleLbl="alignAccFollowNode1" presStyleIdx="1" presStyleCnt="3">
        <dgm:presLayoutVars>
          <dgm:bulletEnabled val="1"/>
        </dgm:presLayoutVars>
      </dgm:prSet>
      <dgm:spPr/>
      <dgm:t>
        <a:bodyPr/>
        <a:lstStyle/>
        <a:p>
          <a:endParaRPr lang="zh-CN" altLang="en-US"/>
        </a:p>
      </dgm:t>
    </dgm:pt>
    <dgm:pt modelId="{F71ABD85-8A31-4C68-AE44-EB64298C82F5}" type="pres">
      <dgm:prSet presAssocID="{693EB6F9-9A9F-49F2-92F8-48D8FC24BF87}" presName="space" presStyleCnt="0"/>
      <dgm:spPr/>
    </dgm:pt>
    <dgm:pt modelId="{60DCFBAE-1362-41B6-AAA3-6148995EE61F}" type="pres">
      <dgm:prSet presAssocID="{55D87FAC-C296-499C-B1A1-2C770E9CA725}" presName="composite" presStyleCnt="0"/>
      <dgm:spPr/>
    </dgm:pt>
    <dgm:pt modelId="{ED9D8268-6218-47F0-A6AD-DD8C66338D5E}" type="pres">
      <dgm:prSet presAssocID="{55D87FAC-C296-499C-B1A1-2C770E9CA725}" presName="parTx" presStyleLbl="alignNode1" presStyleIdx="2" presStyleCnt="3">
        <dgm:presLayoutVars>
          <dgm:chMax val="0"/>
          <dgm:chPref val="0"/>
          <dgm:bulletEnabled val="1"/>
        </dgm:presLayoutVars>
      </dgm:prSet>
      <dgm:spPr/>
      <dgm:t>
        <a:bodyPr/>
        <a:lstStyle/>
        <a:p>
          <a:endParaRPr lang="zh-CN" altLang="en-US"/>
        </a:p>
      </dgm:t>
    </dgm:pt>
    <dgm:pt modelId="{2FBA148C-02ED-479A-A403-605B6E2B3FD4}" type="pres">
      <dgm:prSet presAssocID="{55D87FAC-C296-499C-B1A1-2C770E9CA725}" presName="desTx" presStyleLbl="alignAccFollowNode1" presStyleIdx="2" presStyleCnt="3">
        <dgm:presLayoutVars>
          <dgm:bulletEnabled val="1"/>
        </dgm:presLayoutVars>
      </dgm:prSet>
      <dgm:spPr/>
      <dgm:t>
        <a:bodyPr/>
        <a:lstStyle/>
        <a:p>
          <a:endParaRPr lang="zh-CN" altLang="en-US"/>
        </a:p>
      </dgm:t>
    </dgm:pt>
  </dgm:ptLst>
  <dgm:cxnLst>
    <dgm:cxn modelId="{91A111C5-46F6-493E-AB5C-10E2942569C1}" type="presOf" srcId="{59475EC7-B99B-4EC9-9A54-F75001BF2CEE}" destId="{7BADF3D2-6CBC-4785-B322-BAC4A12C49E8}" srcOrd="0" destOrd="0" presId="urn:microsoft.com/office/officeart/2005/8/layout/hList1"/>
    <dgm:cxn modelId="{A839F862-FCC1-4E90-BE77-7270C278F5C9}" srcId="{EEEF15A3-16B6-445F-B78D-96B1B4C82B5A}" destId="{FF3E75FB-AEB2-4CB7-BC7A-EB209588D6B2}" srcOrd="1" destOrd="0" parTransId="{BEEC97F2-98B5-45E3-A0C8-458F265F17D1}" sibTransId="{693EB6F9-9A9F-49F2-92F8-48D8FC24BF87}"/>
    <dgm:cxn modelId="{5EF78094-ECB4-4CD4-9D3B-30E4711B9BB1}" srcId="{FF3E75FB-AEB2-4CB7-BC7A-EB209588D6B2}" destId="{10E33489-ED2F-4854-BF98-3F7ABF949BEB}" srcOrd="0" destOrd="0" parTransId="{C85BC1A0-CBE8-44CE-B995-C0645905E76A}" sibTransId="{E17B7A78-8ED9-4D99-8F22-05E8B3C8B547}"/>
    <dgm:cxn modelId="{B758293C-B2A2-4F96-A62B-BACB2B720E32}" type="presOf" srcId="{10E33489-ED2F-4854-BF98-3F7ABF949BEB}" destId="{E57ED84C-A8A3-4295-85B0-4896BB097853}" srcOrd="0" destOrd="0" presId="urn:microsoft.com/office/officeart/2005/8/layout/hList1"/>
    <dgm:cxn modelId="{558D6C78-0E16-452B-B178-E50235A453CA}" type="presOf" srcId="{55D87FAC-C296-499C-B1A1-2C770E9CA725}" destId="{ED9D8268-6218-47F0-A6AD-DD8C66338D5E}" srcOrd="0" destOrd="0" presId="urn:microsoft.com/office/officeart/2005/8/layout/hList1"/>
    <dgm:cxn modelId="{6429FEB4-1902-42AD-A9E7-31C0179CA206}" type="presOf" srcId="{EEEF15A3-16B6-445F-B78D-96B1B4C82B5A}" destId="{402E4226-0523-4A34-BA78-F392E9572F51}" srcOrd="0" destOrd="0" presId="urn:microsoft.com/office/officeart/2005/8/layout/hList1"/>
    <dgm:cxn modelId="{64197E89-EF5D-41DC-9767-7846013FA746}" type="presOf" srcId="{D0E5F12C-51B6-4FD7-9290-727394DBB6CA}" destId="{2FBA148C-02ED-479A-A403-605B6E2B3FD4}" srcOrd="0" destOrd="0" presId="urn:microsoft.com/office/officeart/2005/8/layout/hList1"/>
    <dgm:cxn modelId="{79C80A2E-4008-4B39-82CD-D40492789A03}" srcId="{55D87FAC-C296-499C-B1A1-2C770E9CA725}" destId="{D0E5F12C-51B6-4FD7-9290-727394DBB6CA}" srcOrd="0" destOrd="0" parTransId="{C4805A2F-109E-4DD8-A677-836391BD7DD5}" sibTransId="{9DD60C6C-3EE0-4D4E-91E2-030B063534C3}"/>
    <dgm:cxn modelId="{A2F2BA0B-863E-415D-A64A-1EFABB8DCF73}" type="presOf" srcId="{FF3E75FB-AEB2-4CB7-BC7A-EB209588D6B2}" destId="{C1A2C4CE-F9E5-4287-9E6F-BE53DA72A7C9}" srcOrd="0" destOrd="0" presId="urn:microsoft.com/office/officeart/2005/8/layout/hList1"/>
    <dgm:cxn modelId="{364DE631-97EF-42C7-B841-CDF074064E4A}" srcId="{59475EC7-B99B-4EC9-9A54-F75001BF2CEE}" destId="{B961DBE7-37D8-4525-B66C-F26BC55E22D6}" srcOrd="0" destOrd="0" parTransId="{0640BEBD-1C74-41D8-9FB5-13A747EEB778}" sibTransId="{E0279A9B-9D5F-4C94-97D2-BA3C621DA7D1}"/>
    <dgm:cxn modelId="{CDBFF073-DFF3-42CA-9EE6-CE7D6F3DCB84}" srcId="{EEEF15A3-16B6-445F-B78D-96B1B4C82B5A}" destId="{55D87FAC-C296-499C-B1A1-2C770E9CA725}" srcOrd="2" destOrd="0" parTransId="{C75D9F7E-58ED-4E0E-A88B-ED5CFB7A74F8}" sibTransId="{7C1CBEBB-E23B-469F-9B19-05B9FA76FFC3}"/>
    <dgm:cxn modelId="{3693B7CE-FC17-4231-9A9E-4AE226CE5079}" type="presOf" srcId="{B961DBE7-37D8-4525-B66C-F26BC55E22D6}" destId="{7713B88B-C82A-4E5F-8059-D936F72C705E}" srcOrd="0" destOrd="0" presId="urn:microsoft.com/office/officeart/2005/8/layout/hList1"/>
    <dgm:cxn modelId="{08B161DA-486A-4A62-8E92-45E580CDBD12}" srcId="{EEEF15A3-16B6-445F-B78D-96B1B4C82B5A}" destId="{59475EC7-B99B-4EC9-9A54-F75001BF2CEE}" srcOrd="0" destOrd="0" parTransId="{FFF7BB6A-0EBE-4D9C-8BF4-C5F1D40CA928}" sibTransId="{3B4A2081-CEA9-4A0D-A10C-E4EC2D2B81E0}"/>
    <dgm:cxn modelId="{C9CE5CE3-E653-47C5-8F5C-8C7AD8B23DE0}" type="presParOf" srcId="{402E4226-0523-4A34-BA78-F392E9572F51}" destId="{DE00A372-2F1A-4663-9259-71A36C8F6355}" srcOrd="0" destOrd="0" presId="urn:microsoft.com/office/officeart/2005/8/layout/hList1"/>
    <dgm:cxn modelId="{CCB2724C-1E73-493F-AE5D-277A39027A2C}" type="presParOf" srcId="{DE00A372-2F1A-4663-9259-71A36C8F6355}" destId="{7BADF3D2-6CBC-4785-B322-BAC4A12C49E8}" srcOrd="0" destOrd="0" presId="urn:microsoft.com/office/officeart/2005/8/layout/hList1"/>
    <dgm:cxn modelId="{C473BC89-7E1B-4981-A6C5-F243E1FD42E0}" type="presParOf" srcId="{DE00A372-2F1A-4663-9259-71A36C8F6355}" destId="{7713B88B-C82A-4E5F-8059-D936F72C705E}" srcOrd="1" destOrd="0" presId="urn:microsoft.com/office/officeart/2005/8/layout/hList1"/>
    <dgm:cxn modelId="{C2A8BC98-03E7-4FE8-9E22-B5D5D890D26B}" type="presParOf" srcId="{402E4226-0523-4A34-BA78-F392E9572F51}" destId="{A7263DAA-4767-440D-A092-F0DB2CC9EB60}" srcOrd="1" destOrd="0" presId="urn:microsoft.com/office/officeart/2005/8/layout/hList1"/>
    <dgm:cxn modelId="{C3C2042F-39AD-49E3-8728-5C7D74AC287F}" type="presParOf" srcId="{402E4226-0523-4A34-BA78-F392E9572F51}" destId="{30F2C7C0-9C8F-499B-9C07-26FE9E51360C}" srcOrd="2" destOrd="0" presId="urn:microsoft.com/office/officeart/2005/8/layout/hList1"/>
    <dgm:cxn modelId="{1167BE6E-8804-40BC-AC3F-D2E836CED04E}" type="presParOf" srcId="{30F2C7C0-9C8F-499B-9C07-26FE9E51360C}" destId="{C1A2C4CE-F9E5-4287-9E6F-BE53DA72A7C9}" srcOrd="0" destOrd="0" presId="urn:microsoft.com/office/officeart/2005/8/layout/hList1"/>
    <dgm:cxn modelId="{E967BC98-61C6-4230-98D7-DF959933B952}" type="presParOf" srcId="{30F2C7C0-9C8F-499B-9C07-26FE9E51360C}" destId="{E57ED84C-A8A3-4295-85B0-4896BB097853}" srcOrd="1" destOrd="0" presId="urn:microsoft.com/office/officeart/2005/8/layout/hList1"/>
    <dgm:cxn modelId="{36940ECC-7D73-42AA-9C0B-FDA40B1AC421}" type="presParOf" srcId="{402E4226-0523-4A34-BA78-F392E9572F51}" destId="{F71ABD85-8A31-4C68-AE44-EB64298C82F5}" srcOrd="3" destOrd="0" presId="urn:microsoft.com/office/officeart/2005/8/layout/hList1"/>
    <dgm:cxn modelId="{E890AAA8-5CFE-4171-92AB-9ADA33035189}" type="presParOf" srcId="{402E4226-0523-4A34-BA78-F392E9572F51}" destId="{60DCFBAE-1362-41B6-AAA3-6148995EE61F}" srcOrd="4" destOrd="0" presId="urn:microsoft.com/office/officeart/2005/8/layout/hList1"/>
    <dgm:cxn modelId="{19746048-E545-4B6C-98C3-A3AF5C46A995}" type="presParOf" srcId="{60DCFBAE-1362-41B6-AAA3-6148995EE61F}" destId="{ED9D8268-6218-47F0-A6AD-DD8C66338D5E}" srcOrd="0" destOrd="0" presId="urn:microsoft.com/office/officeart/2005/8/layout/hList1"/>
    <dgm:cxn modelId="{BF382F56-C7CA-45A9-8821-7D8E11159A0B}" type="presParOf" srcId="{60DCFBAE-1362-41B6-AAA3-6148995EE61F}" destId="{2FBA148C-02ED-479A-A403-605B6E2B3FD4}" srcOrd="1" destOrd="0" presId="urn:microsoft.com/office/officeart/2005/8/layout/hList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2E23A8A6-262A-4CC4-81FB-5DD47DB2F570}" type="doc">
      <dgm:prSet loTypeId="urn:microsoft.com/office/officeart/2005/8/layout/default" loCatId="list" qsTypeId="urn:microsoft.com/office/officeart/2005/8/quickstyle/simple2" qsCatId="simple" csTypeId="urn:microsoft.com/office/officeart/2005/8/colors/accent6_1" csCatId="accent6" phldr="1"/>
      <dgm:spPr/>
      <dgm:t>
        <a:bodyPr/>
        <a:lstStyle/>
        <a:p>
          <a:endParaRPr lang="zh-CN" altLang="en-US"/>
        </a:p>
      </dgm:t>
    </dgm:pt>
    <dgm:pt modelId="{43D8EDAC-980F-4DA1-B87A-14F971DA1759}">
      <dgm:prSet phldrT="[文本]"/>
      <dgm:spPr>
        <a:solidFill>
          <a:schemeClr val="lt1">
            <a:hueOff val="0"/>
            <a:satOff val="0"/>
            <a:lumOff val="0"/>
            <a:alpha val="78000"/>
          </a:schemeClr>
        </a:solidFill>
      </dgm:spPr>
      <dgm:t>
        <a:bodyPr/>
        <a:lstStyle/>
        <a:p>
          <a:pPr algn="l"/>
          <a:r>
            <a:rPr lang="zh-CN" altLang="zh-CN" dirty="0" smtClean="0"/>
            <a:t>①电阻是导体材料的一种电特性，任何导体材料都存在电阻，当电路的导线较长时（输电线路），必须考虑其电阻的影响，选择合适的导体材料和线径。</a:t>
          </a:r>
          <a:endParaRPr lang="zh-CN" altLang="en-US" dirty="0"/>
        </a:p>
      </dgm:t>
    </dgm:pt>
    <dgm:pt modelId="{81253E44-894D-49F8-B47D-D53EB300CF22}" type="parTrans" cxnId="{BD33A242-BE9C-47EB-8456-76761692CCE0}">
      <dgm:prSet/>
      <dgm:spPr/>
      <dgm:t>
        <a:bodyPr/>
        <a:lstStyle/>
        <a:p>
          <a:endParaRPr lang="zh-CN" altLang="en-US"/>
        </a:p>
      </dgm:t>
    </dgm:pt>
    <dgm:pt modelId="{F3621532-01F3-47FA-B8D5-36EDC49D2F64}" type="sibTrans" cxnId="{BD33A242-BE9C-47EB-8456-76761692CCE0}">
      <dgm:prSet/>
      <dgm:spPr/>
      <dgm:t>
        <a:bodyPr/>
        <a:lstStyle/>
        <a:p>
          <a:endParaRPr lang="zh-CN" altLang="en-US"/>
        </a:p>
      </dgm:t>
    </dgm:pt>
    <dgm:pt modelId="{67D82052-F024-4C00-A8CD-F58255FBCA31}">
      <dgm:prSet/>
      <dgm:spPr>
        <a:solidFill>
          <a:schemeClr val="lt1">
            <a:hueOff val="0"/>
            <a:satOff val="0"/>
            <a:lumOff val="0"/>
            <a:alpha val="78000"/>
          </a:schemeClr>
        </a:solidFill>
      </dgm:spPr>
      <dgm:t>
        <a:bodyPr/>
        <a:lstStyle/>
        <a:p>
          <a:pPr algn="l"/>
          <a:r>
            <a:rPr lang="zh-CN" altLang="zh-CN" dirty="0" smtClean="0"/>
            <a:t>②利用导电材料的电阻特性制造电阻器件。为满足电路限流、分流或电压分配的要求，根据导体的电阻特性，制成各种各样的电阻器。</a:t>
          </a:r>
          <a:endParaRPr lang="zh-CN" altLang="zh-CN" dirty="0"/>
        </a:p>
      </dgm:t>
    </dgm:pt>
    <dgm:pt modelId="{4F046E3B-ED3C-439F-880F-1648DE2EE6F0}" type="parTrans" cxnId="{E39C56DE-75D0-4B5F-97A0-1EEC387C8063}">
      <dgm:prSet/>
      <dgm:spPr/>
      <dgm:t>
        <a:bodyPr/>
        <a:lstStyle/>
        <a:p>
          <a:endParaRPr lang="zh-CN" altLang="en-US"/>
        </a:p>
      </dgm:t>
    </dgm:pt>
    <dgm:pt modelId="{DBE2E4DD-F53F-4CB4-B907-BB6905150183}" type="sibTrans" cxnId="{E39C56DE-75D0-4B5F-97A0-1EEC387C8063}">
      <dgm:prSet/>
      <dgm:spPr/>
      <dgm:t>
        <a:bodyPr/>
        <a:lstStyle/>
        <a:p>
          <a:endParaRPr lang="zh-CN" altLang="en-US"/>
        </a:p>
      </dgm:t>
    </dgm:pt>
    <dgm:pt modelId="{4786CCEB-524B-4688-AB18-15146E194A41}" type="pres">
      <dgm:prSet presAssocID="{2E23A8A6-262A-4CC4-81FB-5DD47DB2F570}" presName="diagram" presStyleCnt="0">
        <dgm:presLayoutVars>
          <dgm:dir/>
          <dgm:resizeHandles val="exact"/>
        </dgm:presLayoutVars>
      </dgm:prSet>
      <dgm:spPr/>
      <dgm:t>
        <a:bodyPr/>
        <a:lstStyle/>
        <a:p>
          <a:endParaRPr lang="zh-CN" altLang="en-US"/>
        </a:p>
      </dgm:t>
    </dgm:pt>
    <dgm:pt modelId="{8FD65E09-8FC7-41C3-9617-8EC34E6B5E9D}" type="pres">
      <dgm:prSet presAssocID="{43D8EDAC-980F-4DA1-B87A-14F971DA1759}" presName="node" presStyleLbl="node1" presStyleIdx="0" presStyleCnt="2">
        <dgm:presLayoutVars>
          <dgm:bulletEnabled val="1"/>
        </dgm:presLayoutVars>
      </dgm:prSet>
      <dgm:spPr>
        <a:prstGeom prst="roundRect">
          <a:avLst/>
        </a:prstGeom>
      </dgm:spPr>
      <dgm:t>
        <a:bodyPr/>
        <a:lstStyle/>
        <a:p>
          <a:endParaRPr lang="zh-CN" altLang="en-US"/>
        </a:p>
      </dgm:t>
    </dgm:pt>
    <dgm:pt modelId="{92099E0A-A998-438C-BB32-18B04C39EC95}" type="pres">
      <dgm:prSet presAssocID="{F3621532-01F3-47FA-B8D5-36EDC49D2F64}" presName="sibTrans" presStyleCnt="0"/>
      <dgm:spPr/>
    </dgm:pt>
    <dgm:pt modelId="{D5508E90-7D5C-4D92-A792-DBBE4B061732}" type="pres">
      <dgm:prSet presAssocID="{67D82052-F024-4C00-A8CD-F58255FBCA31}" presName="node" presStyleLbl="node1" presStyleIdx="1" presStyleCnt="2">
        <dgm:presLayoutVars>
          <dgm:bulletEnabled val="1"/>
        </dgm:presLayoutVars>
      </dgm:prSet>
      <dgm:spPr>
        <a:prstGeom prst="roundRect">
          <a:avLst/>
        </a:prstGeom>
      </dgm:spPr>
      <dgm:t>
        <a:bodyPr/>
        <a:lstStyle/>
        <a:p>
          <a:endParaRPr lang="zh-CN" altLang="en-US"/>
        </a:p>
      </dgm:t>
    </dgm:pt>
  </dgm:ptLst>
  <dgm:cxnLst>
    <dgm:cxn modelId="{E568BA06-208F-4517-8A60-AB849FE4C68F}" type="presOf" srcId="{67D82052-F024-4C00-A8CD-F58255FBCA31}" destId="{D5508E90-7D5C-4D92-A792-DBBE4B061732}" srcOrd="0" destOrd="0" presId="urn:microsoft.com/office/officeart/2005/8/layout/default"/>
    <dgm:cxn modelId="{369C0996-B2AB-4E2D-A757-9E6B7F2D122A}" type="presOf" srcId="{43D8EDAC-980F-4DA1-B87A-14F971DA1759}" destId="{8FD65E09-8FC7-41C3-9617-8EC34E6B5E9D}" srcOrd="0" destOrd="0" presId="urn:microsoft.com/office/officeart/2005/8/layout/default"/>
    <dgm:cxn modelId="{E39C56DE-75D0-4B5F-97A0-1EEC387C8063}" srcId="{2E23A8A6-262A-4CC4-81FB-5DD47DB2F570}" destId="{67D82052-F024-4C00-A8CD-F58255FBCA31}" srcOrd="1" destOrd="0" parTransId="{4F046E3B-ED3C-439F-880F-1648DE2EE6F0}" sibTransId="{DBE2E4DD-F53F-4CB4-B907-BB6905150183}"/>
    <dgm:cxn modelId="{A90C7110-506E-41E8-B3F8-454A4CFEE996}" type="presOf" srcId="{2E23A8A6-262A-4CC4-81FB-5DD47DB2F570}" destId="{4786CCEB-524B-4688-AB18-15146E194A41}" srcOrd="0" destOrd="0" presId="urn:microsoft.com/office/officeart/2005/8/layout/default"/>
    <dgm:cxn modelId="{BD33A242-BE9C-47EB-8456-76761692CCE0}" srcId="{2E23A8A6-262A-4CC4-81FB-5DD47DB2F570}" destId="{43D8EDAC-980F-4DA1-B87A-14F971DA1759}" srcOrd="0" destOrd="0" parTransId="{81253E44-894D-49F8-B47D-D53EB300CF22}" sibTransId="{F3621532-01F3-47FA-B8D5-36EDC49D2F64}"/>
    <dgm:cxn modelId="{85BBE9BD-9B81-4DEF-8C02-5E0A1D5ED67B}" type="presParOf" srcId="{4786CCEB-524B-4688-AB18-15146E194A41}" destId="{8FD65E09-8FC7-41C3-9617-8EC34E6B5E9D}" srcOrd="0" destOrd="0" presId="urn:microsoft.com/office/officeart/2005/8/layout/default"/>
    <dgm:cxn modelId="{56BB5C10-09DD-4851-A90A-BA18828D8666}" type="presParOf" srcId="{4786CCEB-524B-4688-AB18-15146E194A41}" destId="{92099E0A-A998-438C-BB32-18B04C39EC95}" srcOrd="1" destOrd="0" presId="urn:microsoft.com/office/officeart/2005/8/layout/default"/>
    <dgm:cxn modelId="{3B8FB2BC-C30E-4392-A48C-4182454142A6}" type="presParOf" srcId="{4786CCEB-524B-4688-AB18-15146E194A41}" destId="{D5508E90-7D5C-4D92-A792-DBBE4B061732}" srcOrd="2" destOrd="0" presId="urn:microsoft.com/office/officeart/2005/8/layout/default"/>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7BADF3D2-6CBC-4785-B322-BAC4A12C49E8}">
      <dsp:nvSpPr>
        <dsp:cNvPr id="0" name=""/>
        <dsp:cNvSpPr/>
      </dsp:nvSpPr>
      <dsp:spPr>
        <a:xfrm>
          <a:off x="1905" y="97699"/>
          <a:ext cx="1857374" cy="724598"/>
        </a:xfrm>
        <a:prstGeom prst="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w="9525" cap="flat" cmpd="sng" algn="ctr">
          <a:solidFill>
            <a:schemeClr val="accent2">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txBody>
        <a:bodyPr spcFirstLastPara="0" vert="horz" wrap="square" lIns="135128" tIns="77216" rIns="135128" bIns="77216" numCol="1" spcCol="1270" anchor="ctr" anchorCtr="0">
          <a:noAutofit/>
        </a:bodyPr>
        <a:lstStyle/>
        <a:p>
          <a:pPr lvl="0" algn="ctr" defTabSz="844550">
            <a:lnSpc>
              <a:spcPct val="90000"/>
            </a:lnSpc>
            <a:spcBef>
              <a:spcPct val="0"/>
            </a:spcBef>
            <a:spcAft>
              <a:spcPct val="35000"/>
            </a:spcAft>
          </a:pPr>
          <a:r>
            <a:rPr lang="zh-CN" altLang="zh-CN" sz="1900" kern="1200" dirty="0" smtClean="0">
              <a:latin typeface="+mn-lt"/>
              <a:ea typeface="+mn-ea"/>
              <a:cs typeface="+mn-cs"/>
            </a:rPr>
            <a:t>①电力电路</a:t>
          </a:r>
          <a:endParaRPr lang="zh-CN" altLang="en-US" sz="1900" kern="1200" dirty="0"/>
        </a:p>
      </dsp:txBody>
      <dsp:txXfrm>
        <a:off x="1905" y="97699"/>
        <a:ext cx="1857374" cy="724598"/>
      </dsp:txXfrm>
    </dsp:sp>
    <dsp:sp modelId="{7713B88B-C82A-4E5F-8059-D936F72C705E}">
      <dsp:nvSpPr>
        <dsp:cNvPr id="0" name=""/>
        <dsp:cNvSpPr/>
      </dsp:nvSpPr>
      <dsp:spPr>
        <a:xfrm>
          <a:off x="1905" y="822298"/>
          <a:ext cx="1857374" cy="2229626"/>
        </a:xfrm>
        <a:prstGeom prst="rect">
          <a:avLst/>
        </a:prstGeom>
        <a:solidFill>
          <a:schemeClr val="accent2">
            <a:tint val="40000"/>
            <a:alpha val="90000"/>
            <a:hueOff val="0"/>
            <a:satOff val="0"/>
            <a:lumOff val="0"/>
            <a:alphaOff val="0"/>
          </a:schemeClr>
        </a:solidFill>
        <a:ln w="9525" cap="flat" cmpd="sng" algn="ctr">
          <a:solidFill>
            <a:schemeClr val="accent2">
              <a:tint val="40000"/>
              <a:alpha val="9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01346" tIns="101346" rIns="135128" bIns="152019" numCol="1" spcCol="1270" anchor="t" anchorCtr="0">
          <a:noAutofit/>
        </a:bodyPr>
        <a:lstStyle/>
        <a:p>
          <a:pPr marL="171450" lvl="1" indent="-171450" algn="l" defTabSz="844550">
            <a:lnSpc>
              <a:spcPct val="90000"/>
            </a:lnSpc>
            <a:spcBef>
              <a:spcPct val="0"/>
            </a:spcBef>
            <a:spcAft>
              <a:spcPct val="15000"/>
            </a:spcAft>
            <a:buChar char="••"/>
          </a:pPr>
          <a:r>
            <a:rPr lang="zh-CN" altLang="zh-CN" sz="1900" kern="1200" dirty="0" smtClean="0">
              <a:latin typeface="+mn-lt"/>
              <a:ea typeface="+mn-ea"/>
              <a:cs typeface="+mn-cs"/>
            </a:rPr>
            <a:t>又称强电电路。它是发电、变电、供配电系统的总称，主要是电能的传输和应用</a:t>
          </a:r>
        </a:p>
      </dsp:txBody>
      <dsp:txXfrm>
        <a:off x="1905" y="822298"/>
        <a:ext cx="1857374" cy="2229626"/>
      </dsp:txXfrm>
    </dsp:sp>
    <dsp:sp modelId="{C1A2C4CE-F9E5-4287-9E6F-BE53DA72A7C9}">
      <dsp:nvSpPr>
        <dsp:cNvPr id="0" name=""/>
        <dsp:cNvSpPr/>
      </dsp:nvSpPr>
      <dsp:spPr>
        <a:xfrm>
          <a:off x="2119312" y="97699"/>
          <a:ext cx="1857374" cy="724598"/>
        </a:xfrm>
        <a:prstGeom prst="rect">
          <a:avLst/>
        </a:prstGeom>
        <a:gradFill rotWithShape="0">
          <a:gsLst>
            <a:gs pos="0">
              <a:schemeClr val="accent3">
                <a:hueOff val="0"/>
                <a:satOff val="0"/>
                <a:lumOff val="0"/>
                <a:alphaOff val="0"/>
                <a:shade val="51000"/>
                <a:satMod val="130000"/>
              </a:schemeClr>
            </a:gs>
            <a:gs pos="80000">
              <a:schemeClr val="accent3">
                <a:hueOff val="0"/>
                <a:satOff val="0"/>
                <a:lumOff val="0"/>
                <a:alphaOff val="0"/>
                <a:shade val="93000"/>
                <a:satMod val="130000"/>
              </a:schemeClr>
            </a:gs>
            <a:gs pos="100000">
              <a:schemeClr val="accent3">
                <a:hueOff val="0"/>
                <a:satOff val="0"/>
                <a:lumOff val="0"/>
                <a:alphaOff val="0"/>
                <a:shade val="94000"/>
                <a:satMod val="135000"/>
              </a:schemeClr>
            </a:gs>
          </a:gsLst>
          <a:lin ang="16200000" scaled="0"/>
        </a:gradFill>
        <a:ln w="9525" cap="flat" cmpd="sng" algn="ctr">
          <a:solidFill>
            <a:schemeClr val="accent3">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txBody>
        <a:bodyPr spcFirstLastPara="0" vert="horz" wrap="square" lIns="135128" tIns="77216" rIns="135128" bIns="77216" numCol="1" spcCol="1270" anchor="ctr" anchorCtr="0">
          <a:noAutofit/>
        </a:bodyPr>
        <a:lstStyle/>
        <a:p>
          <a:pPr lvl="0" algn="ctr" defTabSz="844550">
            <a:lnSpc>
              <a:spcPct val="90000"/>
            </a:lnSpc>
            <a:spcBef>
              <a:spcPct val="0"/>
            </a:spcBef>
            <a:spcAft>
              <a:spcPct val="35000"/>
            </a:spcAft>
          </a:pPr>
          <a:r>
            <a:rPr lang="zh-CN" altLang="zh-CN" sz="1900" kern="1200" smtClean="0">
              <a:latin typeface="+mn-lt"/>
              <a:ea typeface="+mn-ea"/>
              <a:cs typeface="+mn-cs"/>
            </a:rPr>
            <a:t>②信号的传递和处理电路</a:t>
          </a:r>
          <a:endParaRPr lang="zh-CN" altLang="zh-CN" sz="1900" kern="1200" dirty="0">
            <a:latin typeface="+mn-lt"/>
            <a:ea typeface="+mn-ea"/>
            <a:cs typeface="+mn-cs"/>
          </a:endParaRPr>
        </a:p>
      </dsp:txBody>
      <dsp:txXfrm>
        <a:off x="2119312" y="97699"/>
        <a:ext cx="1857374" cy="724598"/>
      </dsp:txXfrm>
    </dsp:sp>
    <dsp:sp modelId="{E57ED84C-A8A3-4295-85B0-4896BB097853}">
      <dsp:nvSpPr>
        <dsp:cNvPr id="0" name=""/>
        <dsp:cNvSpPr/>
      </dsp:nvSpPr>
      <dsp:spPr>
        <a:xfrm>
          <a:off x="2119312" y="822298"/>
          <a:ext cx="1857374" cy="2229626"/>
        </a:xfrm>
        <a:prstGeom prst="rect">
          <a:avLst/>
        </a:prstGeom>
        <a:solidFill>
          <a:schemeClr val="accent3">
            <a:tint val="40000"/>
            <a:alpha val="90000"/>
            <a:hueOff val="0"/>
            <a:satOff val="0"/>
            <a:lumOff val="0"/>
            <a:alphaOff val="0"/>
          </a:schemeClr>
        </a:solidFill>
        <a:ln w="9525" cap="flat" cmpd="sng" algn="ctr">
          <a:solidFill>
            <a:schemeClr val="accent3">
              <a:tint val="40000"/>
              <a:alpha val="9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01346" tIns="101346" rIns="135128" bIns="152019" numCol="1" spcCol="1270" anchor="t" anchorCtr="0">
          <a:noAutofit/>
        </a:bodyPr>
        <a:lstStyle/>
        <a:p>
          <a:pPr marL="171450" lvl="1" indent="-171450" algn="l" defTabSz="844550">
            <a:lnSpc>
              <a:spcPct val="90000"/>
            </a:lnSpc>
            <a:spcBef>
              <a:spcPct val="0"/>
            </a:spcBef>
            <a:spcAft>
              <a:spcPct val="15000"/>
            </a:spcAft>
            <a:buChar char="••"/>
          </a:pPr>
          <a:r>
            <a:rPr lang="zh-CN" altLang="zh-CN" sz="1900" kern="1200" dirty="0" smtClean="0">
              <a:latin typeface="+mn-lt"/>
              <a:ea typeface="+mn-ea"/>
              <a:cs typeface="+mn-cs"/>
            </a:rPr>
            <a:t>又称弱电电路。信号处理电路主要目的是传递和处理信号</a:t>
          </a:r>
          <a:endParaRPr lang="zh-CN" altLang="zh-CN" sz="1900" kern="1200" dirty="0">
            <a:latin typeface="+mn-lt"/>
            <a:ea typeface="+mn-ea"/>
            <a:cs typeface="+mn-cs"/>
          </a:endParaRPr>
        </a:p>
      </dsp:txBody>
      <dsp:txXfrm>
        <a:off x="2119312" y="822298"/>
        <a:ext cx="1857374" cy="2229626"/>
      </dsp:txXfrm>
    </dsp:sp>
    <dsp:sp modelId="{ED9D8268-6218-47F0-A6AD-DD8C66338D5E}">
      <dsp:nvSpPr>
        <dsp:cNvPr id="0" name=""/>
        <dsp:cNvSpPr/>
      </dsp:nvSpPr>
      <dsp:spPr>
        <a:xfrm>
          <a:off x="4236719" y="97699"/>
          <a:ext cx="1857374" cy="724598"/>
        </a:xfrm>
        <a:prstGeom prst="rect">
          <a:avLst/>
        </a:prstGeom>
        <a:gradFill rotWithShape="0">
          <a:gsLst>
            <a:gs pos="0">
              <a:schemeClr val="accent4">
                <a:hueOff val="0"/>
                <a:satOff val="0"/>
                <a:lumOff val="0"/>
                <a:alphaOff val="0"/>
                <a:shade val="51000"/>
                <a:satMod val="130000"/>
              </a:schemeClr>
            </a:gs>
            <a:gs pos="80000">
              <a:schemeClr val="accent4">
                <a:hueOff val="0"/>
                <a:satOff val="0"/>
                <a:lumOff val="0"/>
                <a:alphaOff val="0"/>
                <a:shade val="93000"/>
                <a:satMod val="130000"/>
              </a:schemeClr>
            </a:gs>
            <a:gs pos="100000">
              <a:schemeClr val="accent4">
                <a:hueOff val="0"/>
                <a:satOff val="0"/>
                <a:lumOff val="0"/>
                <a:alphaOff val="0"/>
                <a:shade val="94000"/>
                <a:satMod val="135000"/>
              </a:schemeClr>
            </a:gs>
          </a:gsLst>
          <a:lin ang="16200000" scaled="0"/>
        </a:gradFill>
        <a:ln w="9525" cap="flat" cmpd="sng" algn="ctr">
          <a:solidFill>
            <a:schemeClr val="accent4">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txBody>
        <a:bodyPr spcFirstLastPara="0" vert="horz" wrap="square" lIns="135128" tIns="77216" rIns="135128" bIns="77216" numCol="1" spcCol="1270" anchor="ctr" anchorCtr="0">
          <a:noAutofit/>
        </a:bodyPr>
        <a:lstStyle/>
        <a:p>
          <a:pPr lvl="0" algn="ctr" defTabSz="844550">
            <a:lnSpc>
              <a:spcPct val="90000"/>
            </a:lnSpc>
            <a:spcBef>
              <a:spcPct val="0"/>
            </a:spcBef>
            <a:spcAft>
              <a:spcPct val="35000"/>
            </a:spcAft>
          </a:pPr>
          <a:r>
            <a:rPr lang="zh-CN" altLang="zh-CN" sz="1900" kern="1200" dirty="0" smtClean="0">
              <a:latin typeface="+mn-lt"/>
              <a:ea typeface="+mn-ea"/>
              <a:cs typeface="+mn-cs"/>
            </a:rPr>
            <a:t>③混合控制电路</a:t>
          </a:r>
          <a:endParaRPr lang="zh-CN" altLang="zh-CN" sz="1900" kern="1200" dirty="0">
            <a:latin typeface="+mn-lt"/>
            <a:ea typeface="+mn-ea"/>
            <a:cs typeface="+mn-cs"/>
          </a:endParaRPr>
        </a:p>
      </dsp:txBody>
      <dsp:txXfrm>
        <a:off x="4236719" y="97699"/>
        <a:ext cx="1857374" cy="724598"/>
      </dsp:txXfrm>
    </dsp:sp>
    <dsp:sp modelId="{2FBA148C-02ED-479A-A403-605B6E2B3FD4}">
      <dsp:nvSpPr>
        <dsp:cNvPr id="0" name=""/>
        <dsp:cNvSpPr/>
      </dsp:nvSpPr>
      <dsp:spPr>
        <a:xfrm>
          <a:off x="4236719" y="822298"/>
          <a:ext cx="1857374" cy="2229626"/>
        </a:xfrm>
        <a:prstGeom prst="rect">
          <a:avLst/>
        </a:prstGeom>
        <a:solidFill>
          <a:schemeClr val="accent4">
            <a:tint val="40000"/>
            <a:alpha val="90000"/>
            <a:hueOff val="0"/>
            <a:satOff val="0"/>
            <a:lumOff val="0"/>
            <a:alphaOff val="0"/>
          </a:schemeClr>
        </a:solidFill>
        <a:ln w="9525" cap="flat" cmpd="sng" algn="ctr">
          <a:solidFill>
            <a:schemeClr val="accent4">
              <a:tint val="40000"/>
              <a:alpha val="9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01346" tIns="101346" rIns="135128" bIns="152019" numCol="1" spcCol="1270" anchor="t" anchorCtr="0">
          <a:noAutofit/>
        </a:bodyPr>
        <a:lstStyle/>
        <a:p>
          <a:pPr marL="171450" lvl="1" indent="-171450" algn="l" defTabSz="844550">
            <a:lnSpc>
              <a:spcPct val="90000"/>
            </a:lnSpc>
            <a:spcBef>
              <a:spcPct val="0"/>
            </a:spcBef>
            <a:spcAft>
              <a:spcPct val="15000"/>
            </a:spcAft>
            <a:buChar char="••"/>
          </a:pPr>
          <a:r>
            <a:rPr lang="zh-CN" altLang="zh-CN" sz="1900" kern="1200" dirty="0" smtClean="0">
              <a:latin typeface="+mn-lt"/>
              <a:ea typeface="+mn-ea"/>
              <a:cs typeface="+mn-cs"/>
            </a:rPr>
            <a:t>由弱电电路控制强电电路，来完成系统的控制。如输电网络的继电保护、数控机床、变频器等</a:t>
          </a:r>
          <a:endParaRPr lang="zh-CN" altLang="zh-CN" sz="1900" kern="1200" dirty="0">
            <a:latin typeface="+mn-lt"/>
            <a:ea typeface="+mn-ea"/>
            <a:cs typeface="+mn-cs"/>
          </a:endParaRPr>
        </a:p>
      </dsp:txBody>
      <dsp:txXfrm>
        <a:off x="4236719" y="822298"/>
        <a:ext cx="1857374" cy="2229626"/>
      </dsp:txXfrm>
    </dsp:sp>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8FD65E09-8FC7-41C3-9617-8EC34E6B5E9D}">
      <dsp:nvSpPr>
        <dsp:cNvPr id="0" name=""/>
        <dsp:cNvSpPr/>
      </dsp:nvSpPr>
      <dsp:spPr>
        <a:xfrm>
          <a:off x="837" y="100075"/>
          <a:ext cx="3264831" cy="1958898"/>
        </a:xfrm>
        <a:prstGeom prst="roundRect">
          <a:avLst/>
        </a:prstGeom>
        <a:solidFill>
          <a:schemeClr val="lt1">
            <a:hueOff val="0"/>
            <a:satOff val="0"/>
            <a:lumOff val="0"/>
            <a:alpha val="78000"/>
          </a:schemeClr>
        </a:solidFill>
        <a:ln w="38100" cap="flat" cmpd="sng" algn="ctr">
          <a:solidFill>
            <a:schemeClr val="accent6">
              <a:shade val="80000"/>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68580" tIns="68580" rIns="68580" bIns="68580" numCol="1" spcCol="1270" anchor="ctr" anchorCtr="0">
          <a:noAutofit/>
        </a:bodyPr>
        <a:lstStyle/>
        <a:p>
          <a:pPr lvl="0" algn="l" defTabSz="800100">
            <a:lnSpc>
              <a:spcPct val="90000"/>
            </a:lnSpc>
            <a:spcBef>
              <a:spcPct val="0"/>
            </a:spcBef>
            <a:spcAft>
              <a:spcPct val="35000"/>
            </a:spcAft>
          </a:pPr>
          <a:r>
            <a:rPr lang="zh-CN" altLang="zh-CN" sz="1800" kern="1200" dirty="0" smtClean="0"/>
            <a:t>①电阻是导体材料的一种电特性，任何导体材料都存在电阻，当电路的导线较长时（输电线路），必须考虑其电阻的影响，选择合适的导体材料和线径。</a:t>
          </a:r>
          <a:endParaRPr lang="zh-CN" altLang="en-US" sz="1800" kern="1200" dirty="0"/>
        </a:p>
      </dsp:txBody>
      <dsp:txXfrm>
        <a:off x="837" y="100075"/>
        <a:ext cx="3264831" cy="1958898"/>
      </dsp:txXfrm>
    </dsp:sp>
    <dsp:sp modelId="{D5508E90-7D5C-4D92-A792-DBBE4B061732}">
      <dsp:nvSpPr>
        <dsp:cNvPr id="0" name=""/>
        <dsp:cNvSpPr/>
      </dsp:nvSpPr>
      <dsp:spPr>
        <a:xfrm>
          <a:off x="3592151" y="100075"/>
          <a:ext cx="3264831" cy="1958898"/>
        </a:xfrm>
        <a:prstGeom prst="roundRect">
          <a:avLst/>
        </a:prstGeom>
        <a:solidFill>
          <a:schemeClr val="lt1">
            <a:hueOff val="0"/>
            <a:satOff val="0"/>
            <a:lumOff val="0"/>
            <a:alpha val="78000"/>
          </a:schemeClr>
        </a:solidFill>
        <a:ln w="38100" cap="flat" cmpd="sng" algn="ctr">
          <a:solidFill>
            <a:schemeClr val="accent6">
              <a:shade val="80000"/>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68580" tIns="68580" rIns="68580" bIns="68580" numCol="1" spcCol="1270" anchor="ctr" anchorCtr="0">
          <a:noAutofit/>
        </a:bodyPr>
        <a:lstStyle/>
        <a:p>
          <a:pPr lvl="0" algn="l" defTabSz="800100">
            <a:lnSpc>
              <a:spcPct val="90000"/>
            </a:lnSpc>
            <a:spcBef>
              <a:spcPct val="0"/>
            </a:spcBef>
            <a:spcAft>
              <a:spcPct val="35000"/>
            </a:spcAft>
          </a:pPr>
          <a:r>
            <a:rPr lang="zh-CN" altLang="zh-CN" sz="1800" kern="1200" dirty="0" smtClean="0"/>
            <a:t>②利用导电材料的电阻特性制造电阻器件。为满足电路限流、分流或电压分配的要求，根据导体的电阻特性，制成各种各样的电阻器。</a:t>
          </a:r>
          <a:endParaRPr lang="zh-CN" altLang="zh-CN" sz="1800" kern="1200" dirty="0"/>
        </a:p>
      </dsp:txBody>
      <dsp:txXfrm>
        <a:off x="3592151" y="100075"/>
        <a:ext cx="3264831" cy="1958898"/>
      </dsp:txXfrm>
    </dsp:sp>
  </dsp:spTree>
</dsp:drawing>
</file>

<file path=ppt/diagrams/layout1.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default">
  <dgm:title val=""/>
  <dgm:desc val=""/>
  <dgm:catLst>
    <dgm:cat type="list" pri="1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2" Type="http://schemas.openxmlformats.org/officeDocument/2006/relationships/image" Target="../media/image9.wmf"/><Relationship Id="rId1" Type="http://schemas.openxmlformats.org/officeDocument/2006/relationships/image" Target="../media/image8.wmf"/></Relationships>
</file>

<file path=ppt/drawings/_rels/vmlDrawing10.vml.rels><?xml version="1.0" encoding="UTF-8" standalone="yes"?>
<Relationships xmlns="http://schemas.openxmlformats.org/package/2006/relationships"><Relationship Id="rId2" Type="http://schemas.openxmlformats.org/officeDocument/2006/relationships/image" Target="../media/image39.wmf"/><Relationship Id="rId1" Type="http://schemas.openxmlformats.org/officeDocument/2006/relationships/image" Target="../media/image38.w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42.png"/></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44.wmf"/></Relationships>
</file>

<file path=ppt/drawings/_rels/vmlDrawing13.v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png"/><Relationship Id="rId1" Type="http://schemas.openxmlformats.org/officeDocument/2006/relationships/image" Target="../media/image47.png"/></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50.png"/></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51.png"/></Relationships>
</file>

<file path=ppt/drawings/_rels/vmlDrawing16.v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image" Target="../media/image52.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0.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4.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5.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8.w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9.w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22.w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27.w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30.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l">
              <a:defRPr sz="1200"/>
            </a:lvl1pPr>
          </a:lstStyle>
          <a:p>
            <a:endParaRPr lang="zh-CN" altLang="en-US"/>
          </a:p>
        </p:txBody>
      </p:sp>
      <p:sp>
        <p:nvSpPr>
          <p:cNvPr id="4099" name="Rectangle 3"/>
          <p:cNvSpPr>
            <a:spLocks noGrp="1" noChangeArrowheads="1"/>
          </p:cNvSpPr>
          <p:nvPr>
            <p:ph type="dt" idx="1"/>
          </p:nvPr>
        </p:nvSpPr>
        <p:spPr bwMode="auto">
          <a:xfrm>
            <a:off x="3884613"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a:defRPr sz="1200"/>
            </a:lvl1pPr>
          </a:lstStyle>
          <a:p>
            <a:endParaRPr lang="zh-CN" altLang="en-US"/>
          </a:p>
        </p:txBody>
      </p:sp>
      <p:sp>
        <p:nvSpPr>
          <p:cNvPr id="4100" name="Rectangle 4"/>
          <p:cNvSpPr>
            <a:spLocks noGrp="1" noRot="1" noChangeAspect="1" noChangeArrowheads="1"/>
          </p:cNvSpPr>
          <p:nvPr>
            <p:ph type="sldImg" idx="2"/>
          </p:nvPr>
        </p:nvSpPr>
        <p:spPr bwMode="auto">
          <a:xfrm>
            <a:off x="1143000" y="685800"/>
            <a:ext cx="4572000" cy="3429000"/>
          </a:xfrm>
          <a:prstGeom prst="rect">
            <a:avLst/>
          </a:prstGeom>
          <a:noFill/>
          <a:ln w="9525">
            <a:noFill/>
            <a:miter lim="800000"/>
            <a:headEnd/>
            <a:tailEnd/>
          </a:ln>
        </p:spPr>
      </p:sp>
      <p:sp>
        <p:nvSpPr>
          <p:cNvPr id="410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10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l">
              <a:defRPr sz="1200"/>
            </a:lvl1pPr>
          </a:lstStyle>
          <a:p>
            <a:endParaRPr lang="zh-CN" altLang="en-US"/>
          </a:p>
        </p:txBody>
      </p:sp>
      <p:sp>
        <p:nvSpPr>
          <p:cNvPr id="410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r">
              <a:defRPr sz="1200">
                <a:ea typeface="宋体" pitchFamily="2" charset="-122"/>
              </a:defRPr>
            </a:lvl1pPr>
          </a:lstStyle>
          <a:p>
            <a:fld id="{C5DE16FD-1C85-4C12-B65A-702D8289E9F7}" type="slidenum">
              <a:rPr lang="en-US"/>
              <a:pPr/>
              <a:t>‹#›</a:t>
            </a:fld>
            <a:endParaRPr lang="en-US"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34" charset="0"/>
        <a:ea typeface="+mn-ea"/>
        <a:cs typeface="+mn-cs"/>
      </a:defRPr>
    </a:lvl1pPr>
    <a:lvl2pPr marL="457200" algn="l" rtl="0" eaLnBrk="0" fontAlgn="base" hangingPunct="0">
      <a:spcBef>
        <a:spcPct val="30000"/>
      </a:spcBef>
      <a:spcAft>
        <a:spcPct val="0"/>
      </a:spcAft>
      <a:defRPr sz="1200" kern="1200">
        <a:solidFill>
          <a:schemeClr val="tx1"/>
        </a:solidFill>
        <a:latin typeface="Arial" pitchFamily="34" charset="0"/>
        <a:ea typeface="+mn-ea"/>
        <a:cs typeface="+mn-cs"/>
      </a:defRPr>
    </a:lvl2pPr>
    <a:lvl3pPr marL="914400" algn="l" rtl="0" eaLnBrk="0" fontAlgn="base" hangingPunct="0">
      <a:spcBef>
        <a:spcPct val="30000"/>
      </a:spcBef>
      <a:spcAft>
        <a:spcPct val="0"/>
      </a:spcAft>
      <a:defRPr sz="1200" kern="1200">
        <a:solidFill>
          <a:schemeClr val="tx1"/>
        </a:solidFill>
        <a:latin typeface="Arial" pitchFamily="34" charset="0"/>
        <a:ea typeface="+mn-ea"/>
        <a:cs typeface="+mn-cs"/>
      </a:defRPr>
    </a:lvl3pPr>
    <a:lvl4pPr marL="1371600" algn="l" rtl="0" eaLnBrk="0" fontAlgn="base" hangingPunct="0">
      <a:spcBef>
        <a:spcPct val="30000"/>
      </a:spcBef>
      <a:spcAft>
        <a:spcPct val="0"/>
      </a:spcAft>
      <a:defRPr sz="1200" kern="1200">
        <a:solidFill>
          <a:schemeClr val="tx1"/>
        </a:solidFill>
        <a:latin typeface="Arial" pitchFamily="34" charset="0"/>
        <a:ea typeface="+mn-ea"/>
        <a:cs typeface="+mn-cs"/>
      </a:defRPr>
    </a:lvl4pPr>
    <a:lvl5pPr marL="1828800" algn="l" rtl="0" eaLnBrk="0" fontAlgn="base" hangingPunct="0">
      <a:spcBef>
        <a:spcPct val="30000"/>
      </a:spcBef>
      <a:spcAft>
        <a:spcPct val="0"/>
      </a:spcAft>
      <a:defRPr sz="1200" kern="1200">
        <a:solidFill>
          <a:schemeClr val="tx1"/>
        </a:solidFill>
        <a:latin typeface="Arial"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notesMaster" Target="../notesMasters/notesMaster1.xml"/><Relationship Id="rId1" Type="http://schemas.openxmlformats.org/officeDocument/2006/relationships/themeOverride" Target="../theme/themeOverride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p:cSld>
    <p:bg bwMode="auto">
      <p:bgPr>
        <a:solidFill>
          <a:schemeClr val="bg1"/>
        </a:solidFill>
        <a:effectLst/>
      </p:bgPr>
    </p:bg>
    <p:spTree>
      <p:nvGrpSpPr>
        <p:cNvPr id="1" name=""/>
        <p:cNvGrpSpPr/>
        <p:nvPr/>
      </p:nvGrpSpPr>
      <p:grpSpPr>
        <a:xfrm>
          <a:off x="0" y="0"/>
          <a:ext cx="0" cy="0"/>
          <a:chOff x="0" y="0"/>
          <a:chExt cx="0" cy="0"/>
        </a:xfrm>
      </p:grpSpPr>
      <p:sp>
        <p:nvSpPr>
          <p:cNvPr id="6146"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627CA159-B284-4182-BD38-E008D564FB6A}" type="slidenum">
              <a:rPr lang="en-US" sz="1200">
                <a:ea typeface="宋体" pitchFamily="2" charset="-122"/>
              </a:rPr>
              <a:pPr algn="r"/>
              <a:t>1</a:t>
            </a:fld>
            <a:endParaRPr lang="en-US" sz="1200" dirty="0">
              <a:ea typeface="宋体" pitchFamily="2" charset="-122"/>
            </a:endParaRPr>
          </a:p>
        </p:txBody>
      </p:sp>
      <p:sp>
        <p:nvSpPr>
          <p:cNvPr id="6147" name="Rectangle 2"/>
          <p:cNvSpPr>
            <a:spLocks noGrp="1" noRot="1" noChangeAspect="1" noChangeArrowheads="1" noTextEdit="1"/>
          </p:cNvSpPr>
          <p:nvPr>
            <p:ph type="sldImg"/>
          </p:nvPr>
        </p:nvSpPr>
        <p:spPr/>
      </p:sp>
      <p:sp>
        <p:nvSpPr>
          <p:cNvPr id="6148" name="Rectangle 3"/>
          <p:cNvSpPr>
            <a:spLocks noGrp="1" noChangeArrowheads="1"/>
          </p:cNvSpPr>
          <p:nvPr>
            <p:ph type="body" idx="1"/>
          </p:nvPr>
        </p:nvSpPr>
        <p:spPr/>
        <p:txBody>
          <a:bodyPr anchor="t"/>
          <a:lstStyle/>
          <a:p>
            <a:r>
              <a:rPr lang="zh-CN" altLang="en-US"/>
              <a:t>素材天下网 </a:t>
            </a:r>
            <a:r>
              <a:rPr lang="en-US" dirty="0">
                <a:ea typeface="宋体" pitchFamily="2" charset="-122"/>
              </a:rPr>
              <a:t>sucaitianxia.com-PPT</a:t>
            </a:r>
            <a:r>
              <a:rPr lang="zh-CN" altLang="en-US"/>
              <a:t>模板免费下载</a:t>
            </a:r>
            <a:endParaRPr lang="ru-RU" altLang="en-US">
              <a:ea typeface="宋体" pitchFamily="2" charset="-122"/>
            </a:endParaRPr>
          </a:p>
        </p:txBody>
      </p:sp>
    </p:spTree>
  </p:cSld>
  <p:clrMapOvr>
    <a:overrideClrMapping bg1="lt1" tx1="dk1" bg2="lt2" tx2="dk2" accent1="accent1" accent2="accent2" accent3="accent3" accent4="accent4" accent5="accent5" accent6="accent6" hlink="hlink" folHlink="folHlink"/>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zh-CN" altLang="zh-CN" sz="1200" kern="1200" dirty="0" smtClean="0">
                <a:solidFill>
                  <a:schemeClr val="tx1"/>
                </a:solidFill>
                <a:latin typeface="Arial" pitchFamily="34" charset="0"/>
                <a:ea typeface="+mn-ea"/>
                <a:cs typeface="+mn-cs"/>
              </a:rPr>
              <a:t>一个实际的电路，是由各种电路元器件组成的，当对电路进行分析或施工时，就必须要有电路图。电路图分为原理图和安装图。原理图是采用电路元器件的理想模型符号进行绘制的。</a:t>
            </a:r>
            <a:endParaRPr lang="zh-CN" altLang="en-US" dirty="0"/>
          </a:p>
        </p:txBody>
      </p:sp>
      <p:sp>
        <p:nvSpPr>
          <p:cNvPr id="4" name="灯片编号占位符 3"/>
          <p:cNvSpPr>
            <a:spLocks noGrp="1"/>
          </p:cNvSpPr>
          <p:nvPr>
            <p:ph type="sldNum" sz="quarter" idx="10"/>
          </p:nvPr>
        </p:nvSpPr>
        <p:spPr/>
        <p:txBody>
          <a:bodyPr/>
          <a:lstStyle/>
          <a:p>
            <a:fld id="{C5DE16FD-1C85-4C12-B65A-702D8289E9F7}" type="slidenum">
              <a:rPr lang="en-US" smtClean="0"/>
              <a:pPr/>
              <a:t>4</a:t>
            </a:fld>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zh-CN" altLang="zh-CN" sz="1200" dirty="0" smtClean="0"/>
              <a:t>在电路分析中，预先假定一个电流正方向，称为参考方向，并在电路中用箭头标出。通过计算以后，如果计算值为正，则电路的实际正方向与假定的正方向相同；如果计算值为负，则电路的实际正方向与假定的正方向相反。</a:t>
            </a:r>
            <a:endParaRPr lang="zh-CN" altLang="en-US" sz="1200" dirty="0" smtClean="0"/>
          </a:p>
        </p:txBody>
      </p:sp>
      <p:sp>
        <p:nvSpPr>
          <p:cNvPr id="4" name="灯片编号占位符 3"/>
          <p:cNvSpPr>
            <a:spLocks noGrp="1"/>
          </p:cNvSpPr>
          <p:nvPr>
            <p:ph type="sldNum" sz="quarter" idx="10"/>
          </p:nvPr>
        </p:nvSpPr>
        <p:spPr/>
        <p:txBody>
          <a:bodyPr/>
          <a:lstStyle/>
          <a:p>
            <a:fld id="{C5DE16FD-1C85-4C12-B65A-702D8289E9F7}"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477000" y="1722438"/>
            <a:ext cx="1828800" cy="4906962"/>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990600" y="1722438"/>
            <a:ext cx="5334000" cy="4906962"/>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990600" y="2759075"/>
            <a:ext cx="3581400" cy="38703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724400" y="2759075"/>
            <a:ext cx="3581400" cy="38703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477000" y="1722438"/>
            <a:ext cx="1828800" cy="4906962"/>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990600" y="1722438"/>
            <a:ext cx="5334000" cy="4906962"/>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990600" y="2759075"/>
            <a:ext cx="3581400" cy="38703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724400" y="2759075"/>
            <a:ext cx="3581400" cy="38703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477000" y="1722438"/>
            <a:ext cx="1828800" cy="4906962"/>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990600" y="1722438"/>
            <a:ext cx="5334000" cy="4906962"/>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990600" y="2759075"/>
            <a:ext cx="3581400" cy="38703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724400" y="2759075"/>
            <a:ext cx="3581400" cy="38703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2.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1.jpe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990600" y="1722438"/>
            <a:ext cx="7315200" cy="715962"/>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ltLang="zh-CN" smtClean="0"/>
              <a:t>Click to edit Master title style</a:t>
            </a:r>
          </a:p>
        </p:txBody>
      </p:sp>
      <p:sp>
        <p:nvSpPr>
          <p:cNvPr id="1027" name="Rectangle 3"/>
          <p:cNvSpPr>
            <a:spLocks noGrp="1" noChangeArrowheads="1"/>
          </p:cNvSpPr>
          <p:nvPr>
            <p:ph type="body" idx="1"/>
          </p:nvPr>
        </p:nvSpPr>
        <p:spPr bwMode="auto">
          <a:xfrm>
            <a:off x="990600" y="2759075"/>
            <a:ext cx="7315200" cy="38703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p>
        </p:txBody>
      </p:sp>
    </p:spTree>
  </p:cSld>
  <p:clrMap bg1="lt1" tx1="dk1" bg2="lt2" tx2="dk2" accent1="accent1" accent2="accent2" accent3="accent3" accent4="accent4" accent5="accent5" accent6="accent6" hlink="hlink" folHlink="folHlink"/>
  <p:sldLayoutIdLst>
    <p:sldLayoutId id="2147483686" r:id="rId1"/>
    <p:sldLayoutId id="2147483687" r:id="rId2"/>
    <p:sldLayoutId id="2147483688" r:id="rId3"/>
    <p:sldLayoutId id="2147483689" r:id="rId4"/>
    <p:sldLayoutId id="2147483690" r:id="rId5"/>
    <p:sldLayoutId id="2147483691" r:id="rId6"/>
    <p:sldLayoutId id="2147483692" r:id="rId7"/>
    <p:sldLayoutId id="2147483693" r:id="rId8"/>
    <p:sldLayoutId id="2147483694" r:id="rId9"/>
    <p:sldLayoutId id="2147483695" r:id="rId10"/>
    <p:sldLayoutId id="2147483696" r:id="rId11"/>
  </p:sldLayoutIdLst>
  <p:txStyles>
    <p:titleStyle>
      <a:lvl1pPr algn="l" rtl="0" eaLnBrk="0" fontAlgn="base" hangingPunct="0">
        <a:spcBef>
          <a:spcPct val="0"/>
        </a:spcBef>
        <a:spcAft>
          <a:spcPct val="0"/>
        </a:spcAft>
        <a:defRPr sz="4400">
          <a:solidFill>
            <a:schemeClr val="tx1"/>
          </a:solidFill>
          <a:latin typeface="+mj-lt"/>
          <a:ea typeface="+mj-ea"/>
          <a:cs typeface="+mj-cs"/>
        </a:defRPr>
      </a:lvl1pPr>
      <a:lvl2pPr algn="l" rtl="0" eaLnBrk="0" fontAlgn="base" hangingPunct="0">
        <a:spcBef>
          <a:spcPct val="0"/>
        </a:spcBef>
        <a:spcAft>
          <a:spcPct val="0"/>
        </a:spcAft>
        <a:defRPr sz="4400">
          <a:solidFill>
            <a:schemeClr val="tx1"/>
          </a:solidFill>
          <a:latin typeface="Microsoft Sans Serif" pitchFamily="34" charset="0"/>
        </a:defRPr>
      </a:lvl2pPr>
      <a:lvl3pPr algn="l" rtl="0" eaLnBrk="0" fontAlgn="base" hangingPunct="0">
        <a:spcBef>
          <a:spcPct val="0"/>
        </a:spcBef>
        <a:spcAft>
          <a:spcPct val="0"/>
        </a:spcAft>
        <a:defRPr sz="4400">
          <a:solidFill>
            <a:schemeClr val="tx1"/>
          </a:solidFill>
          <a:latin typeface="Microsoft Sans Serif" pitchFamily="34" charset="0"/>
        </a:defRPr>
      </a:lvl3pPr>
      <a:lvl4pPr algn="l" rtl="0" eaLnBrk="0" fontAlgn="base" hangingPunct="0">
        <a:spcBef>
          <a:spcPct val="0"/>
        </a:spcBef>
        <a:spcAft>
          <a:spcPct val="0"/>
        </a:spcAft>
        <a:defRPr sz="4400">
          <a:solidFill>
            <a:schemeClr val="tx1"/>
          </a:solidFill>
          <a:latin typeface="Microsoft Sans Serif" pitchFamily="34" charset="0"/>
        </a:defRPr>
      </a:lvl4pPr>
      <a:lvl5pPr algn="l" rtl="0" eaLnBrk="0" fontAlgn="base" hangingPunct="0">
        <a:spcBef>
          <a:spcPct val="0"/>
        </a:spcBef>
        <a:spcAft>
          <a:spcPct val="0"/>
        </a:spcAft>
        <a:defRPr sz="4400">
          <a:solidFill>
            <a:schemeClr val="tx1"/>
          </a:solidFill>
          <a:latin typeface="Microsoft Sans Serif" pitchFamily="34" charset="0"/>
        </a:defRPr>
      </a:lvl5pPr>
      <a:lvl6pPr marL="457200" algn="l" rtl="0" eaLnBrk="0" fontAlgn="base" hangingPunct="0">
        <a:spcBef>
          <a:spcPct val="0"/>
        </a:spcBef>
        <a:spcAft>
          <a:spcPct val="0"/>
        </a:spcAft>
        <a:defRPr sz="4400">
          <a:solidFill>
            <a:schemeClr val="tx1"/>
          </a:solidFill>
          <a:latin typeface="Microsoft Sans Serif" pitchFamily="34" charset="0"/>
        </a:defRPr>
      </a:lvl6pPr>
      <a:lvl7pPr marL="914400" algn="l" rtl="0" eaLnBrk="0" fontAlgn="base" hangingPunct="0">
        <a:spcBef>
          <a:spcPct val="0"/>
        </a:spcBef>
        <a:spcAft>
          <a:spcPct val="0"/>
        </a:spcAft>
        <a:defRPr sz="4400">
          <a:solidFill>
            <a:schemeClr val="tx1"/>
          </a:solidFill>
          <a:latin typeface="Microsoft Sans Serif" pitchFamily="34" charset="0"/>
        </a:defRPr>
      </a:lvl7pPr>
      <a:lvl8pPr marL="1371600" algn="l" rtl="0" eaLnBrk="0" fontAlgn="base" hangingPunct="0">
        <a:spcBef>
          <a:spcPct val="0"/>
        </a:spcBef>
        <a:spcAft>
          <a:spcPct val="0"/>
        </a:spcAft>
        <a:defRPr sz="4400">
          <a:solidFill>
            <a:schemeClr val="tx1"/>
          </a:solidFill>
          <a:latin typeface="Microsoft Sans Serif" pitchFamily="34" charset="0"/>
        </a:defRPr>
      </a:lvl8pPr>
      <a:lvl9pPr marL="1828800" algn="l" rtl="0" eaLnBrk="0" fontAlgn="base" hangingPunct="0">
        <a:spcBef>
          <a:spcPct val="0"/>
        </a:spcBef>
        <a:spcAft>
          <a:spcPct val="0"/>
        </a:spcAft>
        <a:defRPr sz="4400">
          <a:solidFill>
            <a:schemeClr val="tx1"/>
          </a:solidFill>
          <a:latin typeface="Microsoft Sans Serif" pitchFamily="34"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bwMode="auto">
          <a:xfrm>
            <a:off x="990600" y="1722438"/>
            <a:ext cx="7315200" cy="715962"/>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ltLang="zh-CN" smtClean="0"/>
              <a:t>Click to edit Master title style</a:t>
            </a:r>
          </a:p>
        </p:txBody>
      </p:sp>
      <p:sp>
        <p:nvSpPr>
          <p:cNvPr id="2051" name="Rectangle 3"/>
          <p:cNvSpPr>
            <a:spLocks noGrp="1" noChangeArrowheads="1"/>
          </p:cNvSpPr>
          <p:nvPr>
            <p:ph type="body" idx="1"/>
          </p:nvPr>
        </p:nvSpPr>
        <p:spPr bwMode="auto">
          <a:xfrm>
            <a:off x="990600" y="2759075"/>
            <a:ext cx="7315200" cy="38703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rtl="0" eaLnBrk="0" fontAlgn="base" hangingPunct="0">
        <a:spcBef>
          <a:spcPct val="0"/>
        </a:spcBef>
        <a:spcAft>
          <a:spcPct val="0"/>
        </a:spcAft>
        <a:defRPr sz="4400">
          <a:solidFill>
            <a:schemeClr val="tx1"/>
          </a:solidFill>
          <a:latin typeface="+mj-lt"/>
          <a:ea typeface="+mj-ea"/>
          <a:cs typeface="+mj-cs"/>
        </a:defRPr>
      </a:lvl1pPr>
      <a:lvl2pPr algn="l" rtl="0" eaLnBrk="0" fontAlgn="base" hangingPunct="0">
        <a:spcBef>
          <a:spcPct val="0"/>
        </a:spcBef>
        <a:spcAft>
          <a:spcPct val="0"/>
        </a:spcAft>
        <a:defRPr sz="4400">
          <a:solidFill>
            <a:schemeClr val="tx1"/>
          </a:solidFill>
          <a:latin typeface="Microsoft Sans Serif" pitchFamily="34" charset="0"/>
        </a:defRPr>
      </a:lvl2pPr>
      <a:lvl3pPr algn="l" rtl="0" eaLnBrk="0" fontAlgn="base" hangingPunct="0">
        <a:spcBef>
          <a:spcPct val="0"/>
        </a:spcBef>
        <a:spcAft>
          <a:spcPct val="0"/>
        </a:spcAft>
        <a:defRPr sz="4400">
          <a:solidFill>
            <a:schemeClr val="tx1"/>
          </a:solidFill>
          <a:latin typeface="Microsoft Sans Serif" pitchFamily="34" charset="0"/>
        </a:defRPr>
      </a:lvl3pPr>
      <a:lvl4pPr algn="l" rtl="0" eaLnBrk="0" fontAlgn="base" hangingPunct="0">
        <a:spcBef>
          <a:spcPct val="0"/>
        </a:spcBef>
        <a:spcAft>
          <a:spcPct val="0"/>
        </a:spcAft>
        <a:defRPr sz="4400">
          <a:solidFill>
            <a:schemeClr val="tx1"/>
          </a:solidFill>
          <a:latin typeface="Microsoft Sans Serif" pitchFamily="34" charset="0"/>
        </a:defRPr>
      </a:lvl4pPr>
      <a:lvl5pPr algn="l" rtl="0" eaLnBrk="0" fontAlgn="base" hangingPunct="0">
        <a:spcBef>
          <a:spcPct val="0"/>
        </a:spcBef>
        <a:spcAft>
          <a:spcPct val="0"/>
        </a:spcAft>
        <a:defRPr sz="4400">
          <a:solidFill>
            <a:schemeClr val="tx1"/>
          </a:solidFill>
          <a:latin typeface="Microsoft Sans Serif" pitchFamily="34" charset="0"/>
        </a:defRPr>
      </a:lvl5pPr>
      <a:lvl6pPr marL="457200" algn="l" rtl="0" eaLnBrk="0" fontAlgn="base" hangingPunct="0">
        <a:spcBef>
          <a:spcPct val="0"/>
        </a:spcBef>
        <a:spcAft>
          <a:spcPct val="0"/>
        </a:spcAft>
        <a:defRPr sz="4400">
          <a:solidFill>
            <a:schemeClr val="tx1"/>
          </a:solidFill>
          <a:latin typeface="Microsoft Sans Serif" pitchFamily="34" charset="0"/>
        </a:defRPr>
      </a:lvl6pPr>
      <a:lvl7pPr marL="914400" algn="l" rtl="0" eaLnBrk="0" fontAlgn="base" hangingPunct="0">
        <a:spcBef>
          <a:spcPct val="0"/>
        </a:spcBef>
        <a:spcAft>
          <a:spcPct val="0"/>
        </a:spcAft>
        <a:defRPr sz="4400">
          <a:solidFill>
            <a:schemeClr val="tx1"/>
          </a:solidFill>
          <a:latin typeface="Microsoft Sans Serif" pitchFamily="34" charset="0"/>
        </a:defRPr>
      </a:lvl7pPr>
      <a:lvl8pPr marL="1371600" algn="l" rtl="0" eaLnBrk="0" fontAlgn="base" hangingPunct="0">
        <a:spcBef>
          <a:spcPct val="0"/>
        </a:spcBef>
        <a:spcAft>
          <a:spcPct val="0"/>
        </a:spcAft>
        <a:defRPr sz="4400">
          <a:solidFill>
            <a:schemeClr val="tx1"/>
          </a:solidFill>
          <a:latin typeface="Microsoft Sans Serif" pitchFamily="34" charset="0"/>
        </a:defRPr>
      </a:lvl8pPr>
      <a:lvl9pPr marL="1828800" algn="l" rtl="0" eaLnBrk="0" fontAlgn="base" hangingPunct="0">
        <a:spcBef>
          <a:spcPct val="0"/>
        </a:spcBef>
        <a:spcAft>
          <a:spcPct val="0"/>
        </a:spcAft>
        <a:defRPr sz="4400">
          <a:solidFill>
            <a:schemeClr val="tx1"/>
          </a:solidFill>
          <a:latin typeface="Microsoft Sans Serif" pitchFamily="34"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990600" y="1722438"/>
            <a:ext cx="7315200" cy="715962"/>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ltLang="zh-CN" smtClean="0"/>
              <a:t>Click to edit Master title style</a:t>
            </a:r>
          </a:p>
        </p:txBody>
      </p:sp>
      <p:sp>
        <p:nvSpPr>
          <p:cNvPr id="1027" name="Rectangle 3"/>
          <p:cNvSpPr>
            <a:spLocks noGrp="1" noChangeArrowheads="1"/>
          </p:cNvSpPr>
          <p:nvPr>
            <p:ph type="body" idx="1"/>
          </p:nvPr>
        </p:nvSpPr>
        <p:spPr bwMode="auto">
          <a:xfrm>
            <a:off x="990600" y="2759075"/>
            <a:ext cx="7315200" cy="38703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p>
        </p:txBody>
      </p:sp>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l" rtl="0" eaLnBrk="0" fontAlgn="base" hangingPunct="0">
        <a:spcBef>
          <a:spcPct val="0"/>
        </a:spcBef>
        <a:spcAft>
          <a:spcPct val="0"/>
        </a:spcAft>
        <a:defRPr sz="4400">
          <a:solidFill>
            <a:schemeClr val="tx1"/>
          </a:solidFill>
          <a:latin typeface="+mj-lt"/>
          <a:ea typeface="+mj-ea"/>
          <a:cs typeface="+mj-cs"/>
        </a:defRPr>
      </a:lvl1pPr>
      <a:lvl2pPr algn="l" rtl="0" eaLnBrk="0" fontAlgn="base" hangingPunct="0">
        <a:spcBef>
          <a:spcPct val="0"/>
        </a:spcBef>
        <a:spcAft>
          <a:spcPct val="0"/>
        </a:spcAft>
        <a:defRPr sz="4400">
          <a:solidFill>
            <a:schemeClr val="tx1"/>
          </a:solidFill>
          <a:latin typeface="Microsoft Sans Serif" pitchFamily="34" charset="0"/>
        </a:defRPr>
      </a:lvl2pPr>
      <a:lvl3pPr algn="l" rtl="0" eaLnBrk="0" fontAlgn="base" hangingPunct="0">
        <a:spcBef>
          <a:spcPct val="0"/>
        </a:spcBef>
        <a:spcAft>
          <a:spcPct val="0"/>
        </a:spcAft>
        <a:defRPr sz="4400">
          <a:solidFill>
            <a:schemeClr val="tx1"/>
          </a:solidFill>
          <a:latin typeface="Microsoft Sans Serif" pitchFamily="34" charset="0"/>
        </a:defRPr>
      </a:lvl3pPr>
      <a:lvl4pPr algn="l" rtl="0" eaLnBrk="0" fontAlgn="base" hangingPunct="0">
        <a:spcBef>
          <a:spcPct val="0"/>
        </a:spcBef>
        <a:spcAft>
          <a:spcPct val="0"/>
        </a:spcAft>
        <a:defRPr sz="4400">
          <a:solidFill>
            <a:schemeClr val="tx1"/>
          </a:solidFill>
          <a:latin typeface="Microsoft Sans Serif" pitchFamily="34" charset="0"/>
        </a:defRPr>
      </a:lvl4pPr>
      <a:lvl5pPr algn="l" rtl="0" eaLnBrk="0" fontAlgn="base" hangingPunct="0">
        <a:spcBef>
          <a:spcPct val="0"/>
        </a:spcBef>
        <a:spcAft>
          <a:spcPct val="0"/>
        </a:spcAft>
        <a:defRPr sz="4400">
          <a:solidFill>
            <a:schemeClr val="tx1"/>
          </a:solidFill>
          <a:latin typeface="Microsoft Sans Serif" pitchFamily="34" charset="0"/>
        </a:defRPr>
      </a:lvl5pPr>
      <a:lvl6pPr marL="457200" algn="l" rtl="0" eaLnBrk="0" fontAlgn="base" hangingPunct="0">
        <a:spcBef>
          <a:spcPct val="0"/>
        </a:spcBef>
        <a:spcAft>
          <a:spcPct val="0"/>
        </a:spcAft>
        <a:defRPr sz="4400">
          <a:solidFill>
            <a:schemeClr val="tx1"/>
          </a:solidFill>
          <a:latin typeface="Microsoft Sans Serif" pitchFamily="34" charset="0"/>
        </a:defRPr>
      </a:lvl6pPr>
      <a:lvl7pPr marL="914400" algn="l" rtl="0" eaLnBrk="0" fontAlgn="base" hangingPunct="0">
        <a:spcBef>
          <a:spcPct val="0"/>
        </a:spcBef>
        <a:spcAft>
          <a:spcPct val="0"/>
        </a:spcAft>
        <a:defRPr sz="4400">
          <a:solidFill>
            <a:schemeClr val="tx1"/>
          </a:solidFill>
          <a:latin typeface="Microsoft Sans Serif" pitchFamily="34" charset="0"/>
        </a:defRPr>
      </a:lvl7pPr>
      <a:lvl8pPr marL="1371600" algn="l" rtl="0" eaLnBrk="0" fontAlgn="base" hangingPunct="0">
        <a:spcBef>
          <a:spcPct val="0"/>
        </a:spcBef>
        <a:spcAft>
          <a:spcPct val="0"/>
        </a:spcAft>
        <a:defRPr sz="4400">
          <a:solidFill>
            <a:schemeClr val="tx1"/>
          </a:solidFill>
          <a:latin typeface="Microsoft Sans Serif" pitchFamily="34" charset="0"/>
        </a:defRPr>
      </a:lvl8pPr>
      <a:lvl9pPr marL="1828800" algn="l" rtl="0" eaLnBrk="0" fontAlgn="base" hangingPunct="0">
        <a:spcBef>
          <a:spcPct val="0"/>
        </a:spcBef>
        <a:spcAft>
          <a:spcPct val="0"/>
        </a:spcAft>
        <a:defRPr sz="4400">
          <a:solidFill>
            <a:schemeClr val="tx1"/>
          </a:solidFill>
          <a:latin typeface="Microsoft Sans Serif" pitchFamily="34"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Layout" Target="../slideLayouts/slideLayout2.xml"/><Relationship Id="rId1" Type="http://schemas.openxmlformats.org/officeDocument/2006/relationships/vmlDrawing" Target="../drawings/vmlDrawing3.v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oleObject" Target="../embeddings/oleObject6.bin"/><Relationship Id="rId2" Type="http://schemas.openxmlformats.org/officeDocument/2006/relationships/slideLayout" Target="../slideLayouts/slideLayout2.xml"/><Relationship Id="rId1" Type="http://schemas.openxmlformats.org/officeDocument/2006/relationships/vmlDrawing" Target="../drawings/vmlDrawing4.vml"/><Relationship Id="rId4" Type="http://schemas.openxmlformats.org/officeDocument/2006/relationships/image" Target="../media/image16.png"/></Relationships>
</file>

<file path=ppt/slides/_rels/slide1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oleObject" Target="../embeddings/oleObject7.bin"/><Relationship Id="rId2" Type="http://schemas.openxmlformats.org/officeDocument/2006/relationships/slideLayout" Target="../slideLayouts/slideLayout2.xml"/><Relationship Id="rId1" Type="http://schemas.openxmlformats.org/officeDocument/2006/relationships/vmlDrawing" Target="../drawings/vmlDrawing5.vml"/></Relationships>
</file>

<file path=ppt/slides/_rels/slide16.xml.rels><?xml version="1.0" encoding="UTF-8" standalone="yes"?>
<Relationships xmlns="http://schemas.openxmlformats.org/package/2006/relationships"><Relationship Id="rId3" Type="http://schemas.openxmlformats.org/officeDocument/2006/relationships/oleObject" Target="../embeddings/oleObject8.bin"/><Relationship Id="rId2" Type="http://schemas.openxmlformats.org/officeDocument/2006/relationships/slideLayout" Target="../slideLayouts/slideLayout2.xml"/><Relationship Id="rId1" Type="http://schemas.openxmlformats.org/officeDocument/2006/relationships/vmlDrawing" Target="../drawings/vmlDrawing6.vml"/></Relationships>
</file>

<file path=ppt/slides/_rels/slide17.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image" Target="../media/image20.jpeg"/><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4.xml"/></Relationships>
</file>

<file path=ppt/slides/_rels/slide2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4.xml"/></Relationships>
</file>

<file path=ppt/slides/_rels/slide21.xml.rels><?xml version="1.0" encoding="UTF-8" standalone="yes"?>
<Relationships xmlns="http://schemas.openxmlformats.org/package/2006/relationships"><Relationship Id="rId3" Type="http://schemas.openxmlformats.org/officeDocument/2006/relationships/oleObject" Target="../embeddings/oleObject9.bin"/><Relationship Id="rId2" Type="http://schemas.openxmlformats.org/officeDocument/2006/relationships/slideLayout" Target="../slideLayouts/slideLayout4.xml"/><Relationship Id="rId1" Type="http://schemas.openxmlformats.org/officeDocument/2006/relationships/vmlDrawing" Target="../drawings/vmlDrawing7.vml"/></Relationships>
</file>

<file path=ppt/slides/_rels/slide2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2.xml"/><Relationship Id="rId4" Type="http://schemas.openxmlformats.org/officeDocument/2006/relationships/image" Target="../media/image25.png"/></Relationships>
</file>

<file path=ppt/slides/_rels/slide23.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slideLayout" Target="../slideLayouts/slideLayout4.xml"/><Relationship Id="rId1" Type="http://schemas.openxmlformats.org/officeDocument/2006/relationships/vmlDrawing" Target="../drawings/vmlDrawing8.vml"/><Relationship Id="rId4" Type="http://schemas.openxmlformats.org/officeDocument/2006/relationships/oleObject" Target="../embeddings/oleObject10.bin"/></Relationships>
</file>

<file path=ppt/slides/_rels/slide25.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oleObject" Target="../embeddings/oleObject11.bin"/><Relationship Id="rId2" Type="http://schemas.openxmlformats.org/officeDocument/2006/relationships/slideLayout" Target="../slideLayouts/slideLayout2.xml"/><Relationship Id="rId1" Type="http://schemas.openxmlformats.org/officeDocument/2006/relationships/vmlDrawing" Target="../drawings/vmlDrawing9.vml"/></Relationships>
</file>

<file path=ppt/slides/_rels/slide27.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9.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4.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3" Type="http://schemas.openxmlformats.org/officeDocument/2006/relationships/oleObject" Target="../embeddings/oleObject12.bin"/><Relationship Id="rId2" Type="http://schemas.openxmlformats.org/officeDocument/2006/relationships/slideLayout" Target="../slideLayouts/slideLayout4.xml"/><Relationship Id="rId1" Type="http://schemas.openxmlformats.org/officeDocument/2006/relationships/vmlDrawing" Target="../drawings/vmlDrawing10.vml"/><Relationship Id="rId4" Type="http://schemas.openxmlformats.org/officeDocument/2006/relationships/oleObject" Target="../embeddings/oleObject13.bin"/></Relationships>
</file>

<file path=ppt/slides/_rels/slide38.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4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oleObject" Target="../embeddings/oleObject14.bin"/><Relationship Id="rId2" Type="http://schemas.openxmlformats.org/officeDocument/2006/relationships/slideLayout" Target="../slideLayouts/slideLayout2.xml"/><Relationship Id="rId1" Type="http://schemas.openxmlformats.org/officeDocument/2006/relationships/vmlDrawing" Target="../drawings/vmlDrawing11.vml"/></Relationships>
</file>

<file path=ppt/slides/_rels/slide45.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oleObject" Target="../embeddings/oleObject15.bin"/><Relationship Id="rId2" Type="http://schemas.openxmlformats.org/officeDocument/2006/relationships/slideLayout" Target="../slideLayouts/slideLayout2.xml"/><Relationship Id="rId1" Type="http://schemas.openxmlformats.org/officeDocument/2006/relationships/vmlDrawing" Target="../drawings/vmlDrawing12.vml"/></Relationships>
</file>

<file path=ppt/slides/_rels/slide47.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3" Type="http://schemas.openxmlformats.org/officeDocument/2006/relationships/oleObject" Target="../embeddings/oleObject16.bin"/><Relationship Id="rId2" Type="http://schemas.openxmlformats.org/officeDocument/2006/relationships/slideLayout" Target="../slideLayouts/slideLayout4.xml"/><Relationship Id="rId1" Type="http://schemas.openxmlformats.org/officeDocument/2006/relationships/vmlDrawing" Target="../drawings/vmlDrawing13.vml"/><Relationship Id="rId5" Type="http://schemas.openxmlformats.org/officeDocument/2006/relationships/oleObject" Target="../embeddings/oleObject18.bin"/><Relationship Id="rId4" Type="http://schemas.openxmlformats.org/officeDocument/2006/relationships/oleObject" Target="../embeddings/oleObject17.bin"/></Relationships>
</file>

<file path=ppt/slides/_rels/slide49.xml.rels><?xml version="1.0" encoding="UTF-8" standalone="yes"?>
<Relationships xmlns="http://schemas.openxmlformats.org/package/2006/relationships"><Relationship Id="rId3" Type="http://schemas.openxmlformats.org/officeDocument/2006/relationships/oleObject" Target="../embeddings/oleObject19.bin"/><Relationship Id="rId2" Type="http://schemas.openxmlformats.org/officeDocument/2006/relationships/slideLayout" Target="../slideLayouts/slideLayout4.xml"/><Relationship Id="rId1" Type="http://schemas.openxmlformats.org/officeDocument/2006/relationships/vmlDrawing" Target="../drawings/vmlDrawing14.vml"/></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oleObject" Target="../embeddings/oleObject20.bin"/><Relationship Id="rId2" Type="http://schemas.openxmlformats.org/officeDocument/2006/relationships/slideLayout" Target="../slideLayouts/slideLayout4.xml"/><Relationship Id="rId1" Type="http://schemas.openxmlformats.org/officeDocument/2006/relationships/vmlDrawing" Target="../drawings/vmlDrawing15.vml"/></Relationships>
</file>

<file path=ppt/slides/_rels/slide51.xml.rels><?xml version="1.0" encoding="UTF-8" standalone="yes"?>
<Relationships xmlns="http://schemas.openxmlformats.org/package/2006/relationships"><Relationship Id="rId3" Type="http://schemas.openxmlformats.org/officeDocument/2006/relationships/oleObject" Target="../embeddings/oleObject21.bin"/><Relationship Id="rId2" Type="http://schemas.openxmlformats.org/officeDocument/2006/relationships/slideLayout" Target="../slideLayouts/slideLayout2.xml"/><Relationship Id="rId1" Type="http://schemas.openxmlformats.org/officeDocument/2006/relationships/vmlDrawing" Target="../drawings/vmlDrawing16.vml"/><Relationship Id="rId4" Type="http://schemas.openxmlformats.org/officeDocument/2006/relationships/oleObject" Target="../embeddings/oleObject22.bin"/></Relationships>
</file>

<file path=ppt/slides/_rels/slide52.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7.gi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oleObject" Target="../embeddings/oleObject3.bin"/><Relationship Id="rId4" Type="http://schemas.openxmlformats.org/officeDocument/2006/relationships/oleObject" Target="../embeddings/oleObject2.bin"/></Relationships>
</file>

<file path=ppt/slides/_rels/slide8.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2.xml"/><Relationship Id="rId1" Type="http://schemas.openxmlformats.org/officeDocument/2006/relationships/vmlDrawing" Target="../drawings/vmlDrawing2.vml"/></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Rectangle 5"/>
          <p:cNvSpPr>
            <a:spLocks noGrp="1" noChangeArrowheads="1"/>
          </p:cNvSpPr>
          <p:nvPr>
            <p:ph type="ctrTitle"/>
          </p:nvPr>
        </p:nvSpPr>
        <p:spPr/>
        <p:txBody>
          <a:bodyPr/>
          <a:lstStyle/>
          <a:p>
            <a:pPr indent="266700" algn="ctr"/>
            <a:r>
              <a:rPr lang="zh-CN" altLang="zh-CN" sz="6600" b="1" kern="1200" dirty="0" smtClean="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latin typeface="华文琥珀" pitchFamily="2" charset="-122"/>
                <a:ea typeface="华文琥珀" pitchFamily="2" charset="-122"/>
                <a:cs typeface="+mn-cs"/>
              </a:rPr>
              <a:t>第一</a:t>
            </a:r>
            <a:r>
              <a:rPr lang="zh-CN" altLang="zh-CN" sz="6600" b="1" kern="1200" dirty="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latin typeface="华文琥珀" pitchFamily="2" charset="-122"/>
                <a:ea typeface="华文琥珀" pitchFamily="2" charset="-122"/>
                <a:cs typeface="+mn-cs"/>
              </a:rPr>
              <a:t>章 直流</a:t>
            </a:r>
            <a:r>
              <a:rPr lang="zh-CN" altLang="zh-CN" sz="6600" b="1" kern="1200" dirty="0" smtClean="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latin typeface="华文琥珀" pitchFamily="2" charset="-122"/>
                <a:ea typeface="华文琥珀" pitchFamily="2" charset="-122"/>
                <a:cs typeface="+mn-cs"/>
              </a:rPr>
              <a:t>电路</a:t>
            </a:r>
          </a:p>
        </p:txBody>
      </p:sp>
      <p:sp>
        <p:nvSpPr>
          <p:cNvPr id="5122" name="Rectangle 4"/>
          <p:cNvSpPr>
            <a:spLocks noGrp="1" noChangeArrowheads="1"/>
          </p:cNvSpPr>
          <p:nvPr>
            <p:ph type="subTitle" idx="1"/>
          </p:nvPr>
        </p:nvSpPr>
        <p:spPr/>
        <p:txBody>
          <a:bodyPr/>
          <a:lstStyle/>
          <a:p>
            <a:pPr indent="266700" algn="l">
              <a:spcAft>
                <a:spcPts val="0"/>
              </a:spcAft>
            </a:pPr>
            <a:r>
              <a:rPr lang="zh-CN" altLang="zh-CN" dirty="0" smtClean="0">
                <a:solidFill>
                  <a:schemeClr val="bg1"/>
                </a:solidFill>
                <a:latin typeface="微软雅黑" pitchFamily="34" charset="-122"/>
                <a:ea typeface="微软雅黑" pitchFamily="34" charset="-122"/>
              </a:rPr>
              <a:t>课题</a:t>
            </a:r>
            <a:r>
              <a:rPr lang="en-US" altLang="zh-CN" dirty="0" smtClean="0">
                <a:solidFill>
                  <a:schemeClr val="bg1"/>
                </a:solidFill>
                <a:latin typeface="微软雅黑" pitchFamily="34" charset="-122"/>
                <a:ea typeface="微软雅黑" pitchFamily="34" charset="-122"/>
              </a:rPr>
              <a:t>2</a:t>
            </a:r>
          </a:p>
          <a:p>
            <a:pPr indent="266700" algn="l">
              <a:spcAft>
                <a:spcPts val="0"/>
              </a:spcAft>
              <a:buFont typeface="Wingdings" pitchFamily="2" charset="2"/>
              <a:buChar char="l"/>
            </a:pPr>
            <a:r>
              <a:rPr lang="en-US" altLang="zh-CN" dirty="0" smtClean="0">
                <a:solidFill>
                  <a:schemeClr val="bg1"/>
                </a:solidFill>
                <a:latin typeface="微软雅黑" pitchFamily="34" charset="-122"/>
                <a:ea typeface="微软雅黑" pitchFamily="34" charset="-122"/>
              </a:rPr>
              <a:t>1.1 </a:t>
            </a:r>
            <a:r>
              <a:rPr lang="zh-CN" altLang="zh-CN" dirty="0" smtClean="0">
                <a:solidFill>
                  <a:schemeClr val="bg1"/>
                </a:solidFill>
                <a:latin typeface="微软雅黑" pitchFamily="34" charset="-122"/>
                <a:ea typeface="微软雅黑" pitchFamily="34" charset="-122"/>
              </a:rPr>
              <a:t>电路的组成</a:t>
            </a:r>
            <a:endParaRPr lang="en-US" altLang="zh-CN" dirty="0" smtClean="0">
              <a:solidFill>
                <a:schemeClr val="bg1"/>
              </a:solidFill>
              <a:latin typeface="微软雅黑" pitchFamily="34" charset="-122"/>
              <a:ea typeface="微软雅黑" pitchFamily="34" charset="-122"/>
            </a:endParaRPr>
          </a:p>
          <a:p>
            <a:pPr indent="266700" algn="l">
              <a:spcAft>
                <a:spcPts val="0"/>
              </a:spcAft>
              <a:buFont typeface="Wingdings" pitchFamily="2" charset="2"/>
              <a:buChar char="l"/>
            </a:pPr>
            <a:r>
              <a:rPr lang="en-US" altLang="zh-CN" dirty="0" smtClean="0">
                <a:solidFill>
                  <a:schemeClr val="bg1"/>
                </a:solidFill>
                <a:latin typeface="微软雅黑" pitchFamily="34" charset="-122"/>
                <a:ea typeface="微软雅黑" pitchFamily="34" charset="-122"/>
              </a:rPr>
              <a:t>1.2 </a:t>
            </a:r>
            <a:r>
              <a:rPr lang="zh-CN" altLang="zh-CN" dirty="0" smtClean="0">
                <a:solidFill>
                  <a:schemeClr val="bg1"/>
                </a:solidFill>
                <a:latin typeface="微软雅黑" pitchFamily="34" charset="-122"/>
                <a:ea typeface="微软雅黑" pitchFamily="34" charset="-122"/>
              </a:rPr>
              <a:t>电路基本物理量</a:t>
            </a:r>
          </a:p>
          <a:p>
            <a:pPr indent="266700" algn="l">
              <a:spcAft>
                <a:spcPts val="0"/>
              </a:spcAft>
              <a:buFont typeface="Wingdings" pitchFamily="2" charset="2"/>
              <a:buChar char="l"/>
            </a:pPr>
            <a:r>
              <a:rPr lang="en-US" altLang="zh-CN" dirty="0">
                <a:solidFill>
                  <a:schemeClr val="bg1"/>
                </a:solidFill>
                <a:latin typeface="微软雅黑" pitchFamily="34" charset="-122"/>
                <a:ea typeface="微软雅黑" pitchFamily="34" charset="-122"/>
              </a:rPr>
              <a:t>1.3 </a:t>
            </a:r>
            <a:r>
              <a:rPr lang="zh-CN" altLang="zh-CN" dirty="0">
                <a:solidFill>
                  <a:schemeClr val="bg1"/>
                </a:solidFill>
                <a:latin typeface="微软雅黑" pitchFamily="34" charset="-122"/>
                <a:ea typeface="微软雅黑" pitchFamily="34" charset="-122"/>
              </a:rPr>
              <a:t>电阻</a:t>
            </a:r>
            <a:endParaRPr lang="en-US" altLang="zh-CN" dirty="0">
              <a:solidFill>
                <a:schemeClr val="bg1"/>
              </a:solidFill>
              <a:latin typeface="微软雅黑" pitchFamily="34" charset="-122"/>
              <a:ea typeface="微软雅黑" pitchFamily="34" charset="-122"/>
            </a:endParaRPr>
          </a:p>
          <a:p>
            <a:pPr marL="0" indent="0" eaLnBrk="1" hangingPunct="1">
              <a:buFontTx/>
              <a:buNone/>
            </a:pPr>
            <a:endParaRPr lang="en-US" altLang="zh-CN" sz="2000" dirty="0">
              <a:solidFill>
                <a:schemeClr val="bg1"/>
              </a:solidFill>
              <a:ea typeface="宋体" pitchFamily="2" charset="-122"/>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zh-CN" sz="4400" dirty="0" smtClean="0">
              <a:solidFill>
                <a:schemeClr val="tx1"/>
              </a:solidFill>
              <a:latin typeface="+mj-lt"/>
              <a:ea typeface="+mj-ea"/>
              <a:cs typeface="+mj-cs"/>
            </a:endParaRPr>
          </a:p>
          <a:p>
            <a:pPr>
              <a:buClr>
                <a:srgbClr val="7030A0"/>
              </a:buClr>
              <a:buFont typeface="Webdings" pitchFamily="18" charset="2"/>
              <a:buChar char=""/>
            </a:pPr>
            <a:r>
              <a:rPr lang="en-US" altLang="zh-CN" sz="3200" dirty="0" smtClean="0">
                <a:latin typeface="微软雅黑" pitchFamily="34" charset="-122"/>
                <a:ea typeface="微软雅黑" pitchFamily="34" charset="-122"/>
                <a:cs typeface="+mn-cs"/>
              </a:rPr>
              <a:t>1.2.2 </a:t>
            </a:r>
            <a:r>
              <a:rPr lang="zh-CN" altLang="zh-CN" sz="3200" dirty="0" smtClean="0">
                <a:latin typeface="微软雅黑" pitchFamily="34" charset="-122"/>
                <a:ea typeface="微软雅黑" pitchFamily="34" charset="-122"/>
                <a:cs typeface="+mn-cs"/>
              </a:rPr>
              <a:t>电压与电位</a:t>
            </a:r>
          </a:p>
          <a:p>
            <a:endParaRPr lang="zh-CN" altLang="en-US" dirty="0"/>
          </a:p>
        </p:txBody>
      </p:sp>
      <p:sp>
        <p:nvSpPr>
          <p:cNvPr id="3" name="内容占位符 2"/>
          <p:cNvSpPr>
            <a:spLocks noGrp="1"/>
          </p:cNvSpPr>
          <p:nvPr>
            <p:ph idx="1"/>
          </p:nvPr>
        </p:nvSpPr>
        <p:spPr>
          <a:xfrm>
            <a:off x="990600" y="2438426"/>
            <a:ext cx="7315200" cy="3870325"/>
          </a:xfrm>
        </p:spPr>
        <p:txBody>
          <a:bodyPr/>
          <a:lstStyle/>
          <a:p>
            <a:r>
              <a:rPr lang="en-US" altLang="zh-CN" sz="2400" dirty="0" smtClean="0"/>
              <a:t>1</a:t>
            </a:r>
            <a:r>
              <a:rPr lang="zh-CN" altLang="zh-CN" sz="2400" dirty="0" smtClean="0"/>
              <a:t>．电压</a:t>
            </a:r>
            <a:r>
              <a:rPr lang="en-US" altLang="zh-CN" sz="2400" dirty="0" smtClean="0"/>
              <a:t>  </a:t>
            </a:r>
            <a:endParaRPr lang="zh-CN" altLang="zh-CN" sz="2400" dirty="0" smtClean="0"/>
          </a:p>
        </p:txBody>
      </p:sp>
      <p:pic>
        <p:nvPicPr>
          <p:cNvPr id="1025" name="Picture 1" descr="d14"/>
          <p:cNvPicPr>
            <a:picLocks noChangeAspect="1" noChangeArrowheads="1"/>
          </p:cNvPicPr>
          <p:nvPr/>
        </p:nvPicPr>
        <p:blipFill>
          <a:blip r:embed="rId2" cstate="print"/>
          <a:srcRect/>
          <a:stretch>
            <a:fillRect/>
          </a:stretch>
        </p:blipFill>
        <p:spPr bwMode="auto">
          <a:xfrm>
            <a:off x="2895644" y="2873455"/>
            <a:ext cx="4038494" cy="3070079"/>
          </a:xfrm>
          <a:prstGeom prst="rect">
            <a:avLst/>
          </a:prstGeom>
          <a:noFill/>
          <a:ln w="9525">
            <a:noFill/>
            <a:miter lim="800000"/>
            <a:headEnd/>
            <a:tailEnd/>
          </a:ln>
        </p:spPr>
      </p:pic>
      <p:sp>
        <p:nvSpPr>
          <p:cNvPr id="5" name="矩形 4"/>
          <p:cNvSpPr/>
          <p:nvPr/>
        </p:nvSpPr>
        <p:spPr>
          <a:xfrm>
            <a:off x="3252659" y="6172128"/>
            <a:ext cx="2767103" cy="369332"/>
          </a:xfrm>
          <a:prstGeom prst="rect">
            <a:avLst/>
          </a:prstGeom>
        </p:spPr>
        <p:txBody>
          <a:bodyPr wrap="none">
            <a:spAutoFit/>
          </a:bodyPr>
          <a:lstStyle/>
          <a:p>
            <a:r>
              <a:rPr lang="zh-CN" altLang="zh-CN" sz="1800" dirty="0" smtClean="0"/>
              <a:t>图</a:t>
            </a:r>
            <a:r>
              <a:rPr lang="en-US" altLang="zh-CN" sz="1800" dirty="0" smtClean="0"/>
              <a:t>1-</a:t>
            </a:r>
            <a:r>
              <a:rPr lang="en-US" altLang="zh-CN" sz="1800" baseline="-25000" dirty="0" smtClean="0"/>
              <a:t> </a:t>
            </a:r>
            <a:r>
              <a:rPr lang="en-US" altLang="zh-CN" sz="1800" dirty="0" smtClean="0"/>
              <a:t>4  </a:t>
            </a:r>
            <a:r>
              <a:rPr lang="zh-CN" altLang="zh-CN" sz="1800" dirty="0" smtClean="0"/>
              <a:t>电压与电位说明图</a:t>
            </a:r>
            <a:endParaRPr lang="zh-CN" altLang="en-US" sz="1800" dirty="0"/>
          </a:p>
        </p:txBody>
      </p:sp>
      <p:sp>
        <p:nvSpPr>
          <p:cNvPr id="6" name="标题 1"/>
          <p:cNvSpPr txBox="1">
            <a:spLocks/>
          </p:cNvSpPr>
          <p:nvPr/>
        </p:nvSpPr>
        <p:spPr bwMode="auto">
          <a:xfrm>
            <a:off x="457200" y="7628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l" eaLnBrk="0" hangingPunct="0"/>
            <a:r>
              <a:rPr lang="en-US" altLang="zh-CN" sz="44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rPr>
              <a:t>1.2  </a:t>
            </a:r>
            <a:r>
              <a:rPr lang="zh-CN" altLang="zh-CN" sz="4400" kern="0" dirty="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rPr>
              <a:t>电路的基本物理量</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990600" y="2149407"/>
            <a:ext cx="7315200" cy="3870325"/>
          </a:xfrm>
        </p:spPr>
        <p:txBody>
          <a:bodyPr/>
          <a:lstStyle/>
          <a:p>
            <a:r>
              <a:rPr lang="zh-CN" altLang="zh-CN" sz="2400" b="1" dirty="0" smtClean="0">
                <a:solidFill>
                  <a:schemeClr val="accent2"/>
                </a:solidFill>
                <a:latin typeface="华文彩云" pitchFamily="2" charset="-122"/>
                <a:ea typeface="华文彩云" pitchFamily="2" charset="-122"/>
              </a:rPr>
              <a:t>定义：</a:t>
            </a:r>
            <a:r>
              <a:rPr lang="zh-CN" altLang="zh-CN" sz="2400" dirty="0" smtClean="0"/>
              <a:t>电场力将正电荷从</a:t>
            </a:r>
            <a:r>
              <a:rPr lang="en-US" altLang="zh-CN" sz="2400" dirty="0" smtClean="0"/>
              <a:t>A</a:t>
            </a:r>
            <a:r>
              <a:rPr lang="zh-CN" altLang="zh-CN" sz="2400" dirty="0" smtClean="0"/>
              <a:t>极板移到</a:t>
            </a:r>
            <a:r>
              <a:rPr lang="en-US" altLang="zh-CN" sz="2400" dirty="0" smtClean="0"/>
              <a:t>B</a:t>
            </a:r>
            <a:r>
              <a:rPr lang="zh-CN" altLang="zh-CN" sz="2400" dirty="0" smtClean="0"/>
              <a:t>极板所做的功</a:t>
            </a:r>
            <a:r>
              <a:rPr lang="en-US" altLang="zh-CN" sz="2400" i="1" dirty="0" smtClean="0"/>
              <a:t>W</a:t>
            </a:r>
            <a:r>
              <a:rPr lang="en-US" altLang="zh-CN" sz="2400" baseline="-25000" dirty="0" smtClean="0"/>
              <a:t>AB</a:t>
            </a:r>
            <a:r>
              <a:rPr lang="zh-CN" altLang="zh-CN" sz="2400" dirty="0" smtClean="0"/>
              <a:t>，与被移动的电荷量</a:t>
            </a:r>
            <a:r>
              <a:rPr lang="en-US" altLang="zh-CN" sz="2400" i="1" dirty="0" smtClean="0"/>
              <a:t>Q</a:t>
            </a:r>
            <a:r>
              <a:rPr lang="zh-CN" altLang="zh-CN" sz="2400" dirty="0" smtClean="0"/>
              <a:t>之比，称为</a:t>
            </a:r>
            <a:r>
              <a:rPr lang="en-US" altLang="zh-CN" sz="2400" dirty="0" smtClean="0"/>
              <a:t>AB</a:t>
            </a:r>
            <a:r>
              <a:rPr lang="zh-CN" altLang="zh-CN" sz="2400" dirty="0" smtClean="0"/>
              <a:t>两极板间的电压，用</a:t>
            </a:r>
            <a:r>
              <a:rPr lang="en-US" altLang="zh-CN" sz="2400" i="1" dirty="0" smtClean="0"/>
              <a:t>U</a:t>
            </a:r>
            <a:r>
              <a:rPr lang="en-US" altLang="zh-CN" sz="2400" baseline="-25000" dirty="0" smtClean="0"/>
              <a:t>AB</a:t>
            </a:r>
            <a:r>
              <a:rPr lang="zh-CN" altLang="zh-CN" sz="2400" dirty="0" smtClean="0"/>
              <a:t>表示，即</a:t>
            </a:r>
          </a:p>
          <a:p>
            <a:endParaRPr lang="en-US" altLang="zh-CN" sz="2400" i="1" dirty="0" smtClean="0"/>
          </a:p>
          <a:p>
            <a:endParaRPr lang="en-US" altLang="zh-CN" sz="2400" i="1" dirty="0" smtClean="0"/>
          </a:p>
          <a:p>
            <a:r>
              <a:rPr lang="en-US" altLang="zh-CN" sz="2400" i="1" dirty="0" smtClean="0"/>
              <a:t>U</a:t>
            </a:r>
            <a:r>
              <a:rPr lang="en-US" altLang="zh-CN" sz="2400" baseline="-25000" dirty="0" smtClean="0"/>
              <a:t>AB</a:t>
            </a:r>
            <a:endParaRPr lang="zh-CN" altLang="en-US" sz="2400" dirty="0"/>
          </a:p>
        </p:txBody>
      </p:sp>
      <p:sp>
        <p:nvSpPr>
          <p:cNvPr id="6" name="标题 1"/>
          <p:cNvSpPr txBox="1">
            <a:spLocks/>
          </p:cNvSpPr>
          <p:nvPr/>
        </p:nvSpPr>
        <p:spPr bwMode="auto">
          <a:xfrm>
            <a:off x="457200" y="7628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l" eaLnBrk="0" hangingPunct="0"/>
            <a:r>
              <a:rPr lang="en-US" altLang="zh-CN" sz="44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rPr>
              <a:t>1.2  </a:t>
            </a:r>
            <a:r>
              <a:rPr lang="zh-CN" altLang="zh-CN" sz="4400" kern="0" dirty="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rPr>
              <a:t>电路的基本物理量</a:t>
            </a:r>
          </a:p>
        </p:txBody>
      </p:sp>
      <p:graphicFrame>
        <p:nvGraphicFramePr>
          <p:cNvPr id="51202" name="Object 2"/>
          <p:cNvGraphicFramePr>
            <a:graphicFrameLocks noChangeAspect="1"/>
          </p:cNvGraphicFramePr>
          <p:nvPr/>
        </p:nvGraphicFramePr>
        <p:xfrm>
          <a:off x="2057466" y="3849178"/>
          <a:ext cx="1371564" cy="1332376"/>
        </p:xfrm>
        <a:graphic>
          <a:graphicData uri="http://schemas.openxmlformats.org/presentationml/2006/ole">
            <p:oleObj spid="_x0000_s51202" name="公式" r:id="rId3" imgW="444240" imgH="431640" progId="Equation.3">
              <p:embed/>
            </p:oleObj>
          </a:graphicData>
        </a:graphic>
      </p:graphicFrame>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990600" y="2149407"/>
            <a:ext cx="7315200" cy="3870325"/>
          </a:xfrm>
        </p:spPr>
        <p:txBody>
          <a:bodyPr/>
          <a:lstStyle/>
          <a:p>
            <a:r>
              <a:rPr lang="en-US" altLang="zh-CN" sz="2400" dirty="0" smtClean="0"/>
              <a:t>2</a:t>
            </a:r>
            <a:r>
              <a:rPr lang="zh-CN" altLang="zh-CN" sz="2400" dirty="0" smtClean="0"/>
              <a:t>．电位</a:t>
            </a:r>
          </a:p>
          <a:p>
            <a:r>
              <a:rPr lang="zh-CN" altLang="zh-CN" sz="2400" b="1" dirty="0" smtClean="0">
                <a:solidFill>
                  <a:schemeClr val="accent2"/>
                </a:solidFill>
                <a:latin typeface="华文彩云" pitchFamily="2" charset="-122"/>
                <a:ea typeface="华文彩云" pitchFamily="2" charset="-122"/>
              </a:rPr>
              <a:t>定义：</a:t>
            </a:r>
            <a:r>
              <a:rPr lang="zh-CN" altLang="zh-CN" sz="2400" dirty="0" smtClean="0"/>
              <a:t>在电路中任选一点作为电位的零参考点，电路中任一点到参考点之间的电压，就称为该点的电位。</a:t>
            </a:r>
            <a:endParaRPr lang="en-US" altLang="zh-CN" sz="2400" dirty="0" smtClean="0"/>
          </a:p>
          <a:p>
            <a:endParaRPr lang="en-US" altLang="zh-CN" sz="2400" b="1" dirty="0" smtClean="0"/>
          </a:p>
          <a:p>
            <a:r>
              <a:rPr lang="en-US" altLang="zh-CN" sz="2400" dirty="0" smtClean="0"/>
              <a:t>A</a:t>
            </a:r>
            <a:r>
              <a:rPr lang="zh-CN" altLang="zh-CN" sz="2400" dirty="0" smtClean="0"/>
              <a:t>、</a:t>
            </a:r>
            <a:r>
              <a:rPr lang="en-US" altLang="zh-CN" sz="2400" dirty="0" smtClean="0"/>
              <a:t>B</a:t>
            </a:r>
            <a:r>
              <a:rPr lang="zh-CN" altLang="zh-CN" sz="2400" dirty="0" smtClean="0"/>
              <a:t>两点之间的电压</a:t>
            </a:r>
            <a:r>
              <a:rPr lang="en-US" altLang="zh-CN" sz="2400" i="1" dirty="0" smtClean="0"/>
              <a:t>U</a:t>
            </a:r>
            <a:r>
              <a:rPr lang="en-US" altLang="zh-CN" sz="2400" baseline="-25000" dirty="0" smtClean="0"/>
              <a:t>AB</a:t>
            </a:r>
          </a:p>
          <a:p>
            <a:pPr>
              <a:buNone/>
            </a:pPr>
            <a:r>
              <a:rPr lang="en-US" altLang="zh-CN" sz="2400" i="1" dirty="0" smtClean="0"/>
              <a:t>            </a:t>
            </a:r>
          </a:p>
          <a:p>
            <a:endParaRPr lang="zh-CN" altLang="zh-CN" sz="2400" dirty="0" smtClean="0"/>
          </a:p>
          <a:p>
            <a:endParaRPr lang="zh-CN" altLang="en-US" sz="2400" dirty="0"/>
          </a:p>
        </p:txBody>
      </p:sp>
      <p:sp>
        <p:nvSpPr>
          <p:cNvPr id="6" name="标题 1"/>
          <p:cNvSpPr txBox="1">
            <a:spLocks/>
          </p:cNvSpPr>
          <p:nvPr/>
        </p:nvSpPr>
        <p:spPr bwMode="auto">
          <a:xfrm>
            <a:off x="457200" y="7628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l" eaLnBrk="0" hangingPunct="0"/>
            <a:r>
              <a:rPr lang="en-US" altLang="zh-CN" sz="44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rPr>
              <a:t>1.2  </a:t>
            </a:r>
            <a:r>
              <a:rPr lang="zh-CN" altLang="zh-CN" sz="4400" kern="0" dirty="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rPr>
              <a:t>电路的基本物理量</a:t>
            </a:r>
          </a:p>
        </p:txBody>
      </p:sp>
      <p:sp>
        <p:nvSpPr>
          <p:cNvPr id="5" name="对角圆角矩形 4"/>
          <p:cNvSpPr/>
          <p:nvPr/>
        </p:nvSpPr>
        <p:spPr>
          <a:xfrm>
            <a:off x="2504389" y="5029158"/>
            <a:ext cx="3816761" cy="510778"/>
          </a:xfrm>
          <a:prstGeom prst="round2DiagRect">
            <a:avLst/>
          </a:prstGeom>
        </p:spPr>
        <p:style>
          <a:lnRef idx="1">
            <a:schemeClr val="accent5"/>
          </a:lnRef>
          <a:fillRef idx="3">
            <a:schemeClr val="accent5"/>
          </a:fillRef>
          <a:effectRef idx="2">
            <a:schemeClr val="accent5"/>
          </a:effectRef>
          <a:fontRef idx="minor">
            <a:schemeClr val="lt1"/>
          </a:fontRef>
        </p:style>
        <p:txBody>
          <a:bodyPr wrap="none">
            <a:spAutoFit/>
          </a:bodyPr>
          <a:lstStyle/>
          <a:p>
            <a:r>
              <a:rPr lang="en-US" altLang="zh-CN" i="1" dirty="0" smtClean="0">
                <a:solidFill>
                  <a:schemeClr val="bg1"/>
                </a:solidFill>
              </a:rPr>
              <a:t>U</a:t>
            </a:r>
            <a:r>
              <a:rPr lang="en-US" altLang="zh-CN" baseline="-25000" dirty="0" smtClean="0">
                <a:solidFill>
                  <a:schemeClr val="bg1"/>
                </a:solidFill>
              </a:rPr>
              <a:t>AB</a:t>
            </a:r>
            <a:r>
              <a:rPr lang="en-US" altLang="zh-CN" dirty="0" smtClean="0">
                <a:solidFill>
                  <a:schemeClr val="bg1"/>
                </a:solidFill>
              </a:rPr>
              <a:t> =</a:t>
            </a:r>
            <a:r>
              <a:rPr lang="en-US" altLang="zh-CN" i="1" dirty="0" smtClean="0">
                <a:solidFill>
                  <a:schemeClr val="bg1"/>
                </a:solidFill>
              </a:rPr>
              <a:t>V</a:t>
            </a:r>
            <a:r>
              <a:rPr lang="en-US" altLang="zh-CN" baseline="-25000" dirty="0" smtClean="0">
                <a:solidFill>
                  <a:schemeClr val="bg1"/>
                </a:solidFill>
              </a:rPr>
              <a:t>A</a:t>
            </a:r>
            <a:r>
              <a:rPr lang="zh-CN" altLang="zh-CN" dirty="0" smtClean="0">
                <a:solidFill>
                  <a:schemeClr val="bg1"/>
                </a:solidFill>
              </a:rPr>
              <a:t>－</a:t>
            </a:r>
            <a:r>
              <a:rPr lang="en-US" altLang="zh-CN" i="1" dirty="0" smtClean="0">
                <a:solidFill>
                  <a:schemeClr val="bg1"/>
                </a:solidFill>
              </a:rPr>
              <a:t>V</a:t>
            </a:r>
            <a:r>
              <a:rPr lang="en-US" altLang="zh-CN" baseline="-25000" dirty="0" smtClean="0">
                <a:solidFill>
                  <a:schemeClr val="bg1"/>
                </a:solidFill>
              </a:rPr>
              <a:t>B</a:t>
            </a:r>
            <a:r>
              <a:rPr lang="en-US" altLang="zh-CN" dirty="0" smtClean="0">
                <a:solidFill>
                  <a:schemeClr val="bg1"/>
                </a:solidFill>
              </a:rPr>
              <a:t> = </a:t>
            </a:r>
            <a:r>
              <a:rPr lang="en-US" altLang="zh-CN" i="1" dirty="0" smtClean="0">
                <a:solidFill>
                  <a:schemeClr val="bg1"/>
                </a:solidFill>
              </a:rPr>
              <a:t>V</a:t>
            </a:r>
            <a:r>
              <a:rPr lang="en-US" altLang="zh-CN" baseline="-25000" dirty="0" smtClean="0">
                <a:solidFill>
                  <a:schemeClr val="bg1"/>
                </a:solidFill>
              </a:rPr>
              <a:t>A</a:t>
            </a:r>
            <a:r>
              <a:rPr lang="zh-CN" altLang="zh-CN" dirty="0" smtClean="0">
                <a:solidFill>
                  <a:schemeClr val="bg1"/>
                </a:solidFill>
              </a:rPr>
              <a:t>－</a:t>
            </a:r>
            <a:r>
              <a:rPr lang="en-US" altLang="zh-CN" dirty="0" smtClean="0">
                <a:solidFill>
                  <a:schemeClr val="bg1"/>
                </a:solidFill>
              </a:rPr>
              <a:t>0 = </a:t>
            </a:r>
            <a:r>
              <a:rPr lang="en-US" altLang="zh-CN" i="1" dirty="0" smtClean="0">
                <a:solidFill>
                  <a:schemeClr val="bg1"/>
                </a:solidFill>
              </a:rPr>
              <a:t>V</a:t>
            </a:r>
            <a:r>
              <a:rPr lang="en-US" altLang="zh-CN" baseline="-25000" dirty="0" smtClean="0">
                <a:solidFill>
                  <a:schemeClr val="bg1"/>
                </a:solidFill>
              </a:rPr>
              <a:t>A</a:t>
            </a:r>
            <a:endParaRPr lang="zh-CN" altLang="zh-CN" dirty="0" smtClean="0">
              <a:solidFill>
                <a:schemeClr val="bg1"/>
              </a:solidFill>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990600" y="1524050"/>
            <a:ext cx="7315200" cy="3870325"/>
          </a:xfrm>
        </p:spPr>
        <p:txBody>
          <a:bodyPr/>
          <a:lstStyle/>
          <a:p>
            <a:pPr>
              <a:spcBef>
                <a:spcPct val="0"/>
              </a:spcBef>
              <a:buClr>
                <a:srgbClr val="7030A0"/>
              </a:buClr>
              <a:buFont typeface="Webdings" pitchFamily="18" charset="2"/>
              <a:buChar char=""/>
            </a:pPr>
            <a:r>
              <a:rPr lang="en-US" altLang="zh-CN" dirty="0" smtClean="0">
                <a:latin typeface="微软雅黑" pitchFamily="34" charset="-122"/>
                <a:ea typeface="微软雅黑" pitchFamily="34" charset="-122"/>
              </a:rPr>
              <a:t>1.2.3 </a:t>
            </a:r>
            <a:r>
              <a:rPr lang="zh-CN" altLang="zh-CN" dirty="0" smtClean="0">
                <a:latin typeface="微软雅黑" pitchFamily="34" charset="-122"/>
                <a:ea typeface="微软雅黑" pitchFamily="34" charset="-122"/>
              </a:rPr>
              <a:t>电动势</a:t>
            </a:r>
          </a:p>
          <a:p>
            <a:r>
              <a:rPr lang="zh-CN" altLang="zh-CN" sz="2400" b="1" dirty="0" smtClean="0">
                <a:solidFill>
                  <a:schemeClr val="accent2"/>
                </a:solidFill>
                <a:latin typeface="华文彩云" pitchFamily="2" charset="-122"/>
                <a:ea typeface="华文彩云" pitchFamily="2" charset="-122"/>
              </a:rPr>
              <a:t>定义：</a:t>
            </a:r>
            <a:r>
              <a:rPr lang="zh-CN" altLang="zh-CN" sz="2400" dirty="0" smtClean="0"/>
              <a:t>电源力将单位正电荷从</a:t>
            </a:r>
            <a:r>
              <a:rPr lang="en-US" altLang="zh-CN" sz="2400" dirty="0" smtClean="0"/>
              <a:t>B</a:t>
            </a:r>
            <a:r>
              <a:rPr lang="zh-CN" altLang="zh-CN" sz="2400" dirty="0" smtClean="0"/>
              <a:t>极板移动到</a:t>
            </a:r>
            <a:r>
              <a:rPr lang="en-US" altLang="zh-CN" sz="2400" dirty="0" smtClean="0"/>
              <a:t>A</a:t>
            </a:r>
            <a:r>
              <a:rPr lang="zh-CN" altLang="zh-CN" sz="2400" dirty="0" smtClean="0"/>
              <a:t>极板所做的功</a:t>
            </a:r>
            <a:r>
              <a:rPr lang="en-US" altLang="zh-CN" sz="2400" i="1" dirty="0" smtClean="0"/>
              <a:t>W</a:t>
            </a:r>
            <a:r>
              <a:rPr lang="en-US" altLang="zh-CN" sz="2400" baseline="-25000" dirty="0" smtClean="0"/>
              <a:t>BA</a:t>
            </a:r>
            <a:r>
              <a:rPr lang="zh-CN" altLang="zh-CN" sz="2400" dirty="0" smtClean="0"/>
              <a:t>，称为</a:t>
            </a:r>
            <a:r>
              <a:rPr lang="en-US" altLang="zh-CN" sz="2400" dirty="0" smtClean="0"/>
              <a:t>BA</a:t>
            </a:r>
            <a:r>
              <a:rPr lang="zh-CN" altLang="zh-CN" sz="2400" dirty="0" smtClean="0"/>
              <a:t>两点间的电动势</a:t>
            </a:r>
            <a:endParaRPr lang="en-US" altLang="zh-CN" sz="2400" dirty="0" smtClean="0"/>
          </a:p>
          <a:p>
            <a:r>
              <a:rPr lang="zh-CN" altLang="zh-CN" sz="2400" dirty="0" smtClean="0"/>
              <a:t>数学表达式为</a:t>
            </a:r>
          </a:p>
          <a:p>
            <a:pPr>
              <a:buNone/>
            </a:pPr>
            <a:r>
              <a:rPr lang="en-US" altLang="zh-CN" sz="2400" dirty="0" smtClean="0"/>
              <a:t>                               </a:t>
            </a:r>
            <a:r>
              <a:rPr lang="en-US" altLang="zh-CN" sz="2400" i="1" dirty="0" smtClean="0"/>
              <a:t>E</a:t>
            </a:r>
            <a:r>
              <a:rPr lang="en-US" altLang="zh-CN" sz="2400" baseline="-25000" dirty="0" smtClean="0"/>
              <a:t>BA</a:t>
            </a:r>
          </a:p>
          <a:p>
            <a:endParaRPr lang="en-US" altLang="zh-CN" sz="2400" baseline="-25000" dirty="0" smtClean="0"/>
          </a:p>
          <a:p>
            <a:endParaRPr lang="zh-CN" altLang="zh-CN" sz="2400" dirty="0" smtClean="0"/>
          </a:p>
          <a:p>
            <a:endParaRPr lang="zh-CN" altLang="en-US" sz="2400" dirty="0"/>
          </a:p>
        </p:txBody>
      </p:sp>
      <p:sp>
        <p:nvSpPr>
          <p:cNvPr id="6" name="标题 1"/>
          <p:cNvSpPr txBox="1">
            <a:spLocks/>
          </p:cNvSpPr>
          <p:nvPr/>
        </p:nvSpPr>
        <p:spPr bwMode="auto">
          <a:xfrm>
            <a:off x="457200" y="7628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l" eaLnBrk="0" hangingPunct="0"/>
            <a:r>
              <a:rPr lang="en-US" altLang="zh-CN" sz="44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rPr>
              <a:t>1.2  </a:t>
            </a:r>
            <a:r>
              <a:rPr lang="zh-CN" altLang="zh-CN" sz="4400" kern="0" dirty="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rPr>
              <a:t>电路的基本物理量</a:t>
            </a:r>
          </a:p>
        </p:txBody>
      </p:sp>
      <p:graphicFrame>
        <p:nvGraphicFramePr>
          <p:cNvPr id="53250" name="Object 2"/>
          <p:cNvGraphicFramePr>
            <a:graphicFrameLocks noChangeAspect="1"/>
          </p:cNvGraphicFramePr>
          <p:nvPr/>
        </p:nvGraphicFramePr>
        <p:xfrm>
          <a:off x="4114812" y="3121129"/>
          <a:ext cx="1085081" cy="1054078"/>
        </p:xfrm>
        <a:graphic>
          <a:graphicData uri="http://schemas.openxmlformats.org/presentationml/2006/ole">
            <p:oleObj spid="_x0000_s53250" name="公式" r:id="rId3" imgW="444240" imgH="431640" progId="Equation.3">
              <p:embed/>
            </p:oleObj>
          </a:graphicData>
        </a:graphic>
      </p:graphicFrame>
      <p:pic>
        <p:nvPicPr>
          <p:cNvPr id="53251" name="Picture 3" descr="d15"/>
          <p:cNvPicPr>
            <a:picLocks noChangeAspect="1" noChangeArrowheads="1"/>
          </p:cNvPicPr>
          <p:nvPr/>
        </p:nvPicPr>
        <p:blipFill>
          <a:blip r:embed="rId4" cstate="print"/>
          <a:srcRect/>
          <a:stretch>
            <a:fillRect/>
          </a:stretch>
        </p:blipFill>
        <p:spPr bwMode="auto">
          <a:xfrm>
            <a:off x="1524080" y="4495772"/>
            <a:ext cx="1676356" cy="1676356"/>
          </a:xfrm>
          <a:prstGeom prst="rect">
            <a:avLst/>
          </a:prstGeom>
          <a:noFill/>
          <a:ln w="9525">
            <a:noFill/>
            <a:miter lim="800000"/>
            <a:headEnd/>
            <a:tailEnd/>
          </a:ln>
        </p:spPr>
      </p:pic>
      <p:cxnSp>
        <p:nvCxnSpPr>
          <p:cNvPr id="8" name="直接连接符 7"/>
          <p:cNvCxnSpPr/>
          <p:nvPr/>
        </p:nvCxnSpPr>
        <p:spPr bwMode="auto">
          <a:xfrm>
            <a:off x="914496" y="4419574"/>
            <a:ext cx="7315008" cy="0"/>
          </a:xfrm>
          <a:prstGeom prst="line">
            <a:avLst/>
          </a:prstGeom>
          <a:ln w="57150">
            <a:solidFill>
              <a:schemeClr val="accent5"/>
            </a:solidFill>
            <a:prstDash val="sysDot"/>
            <a:headEnd type="none" w="med" len="med"/>
            <a:tailEnd type="none" w="med" len="med"/>
          </a:ln>
        </p:spPr>
        <p:style>
          <a:lnRef idx="3">
            <a:schemeClr val="accent5"/>
          </a:lnRef>
          <a:fillRef idx="0">
            <a:schemeClr val="accent5"/>
          </a:fillRef>
          <a:effectRef idx="2">
            <a:schemeClr val="accent5"/>
          </a:effectRef>
          <a:fontRef idx="minor">
            <a:schemeClr val="tx1"/>
          </a:fontRef>
        </p:style>
      </p:cxnSp>
      <p:sp>
        <p:nvSpPr>
          <p:cNvPr id="10" name="矩形 9"/>
          <p:cNvSpPr/>
          <p:nvPr/>
        </p:nvSpPr>
        <p:spPr>
          <a:xfrm>
            <a:off x="1447882" y="6324524"/>
            <a:ext cx="1800493" cy="369332"/>
          </a:xfrm>
          <a:prstGeom prst="rect">
            <a:avLst/>
          </a:prstGeom>
        </p:spPr>
        <p:txBody>
          <a:bodyPr wrap="none">
            <a:spAutoFit/>
          </a:bodyPr>
          <a:lstStyle/>
          <a:p>
            <a:r>
              <a:rPr lang="zh-CN" altLang="zh-CN" sz="1800" dirty="0" smtClean="0"/>
              <a:t>理想电动势符号</a:t>
            </a:r>
            <a:endParaRPr lang="zh-CN" altLang="en-US" sz="1800" dirty="0"/>
          </a:p>
        </p:txBody>
      </p:sp>
      <p:sp>
        <p:nvSpPr>
          <p:cNvPr id="11" name="矩形 10"/>
          <p:cNvSpPr/>
          <p:nvPr/>
        </p:nvSpPr>
        <p:spPr>
          <a:xfrm>
            <a:off x="4038614" y="5105356"/>
            <a:ext cx="3505108" cy="707886"/>
          </a:xfrm>
          <a:prstGeom prst="rect">
            <a:avLst/>
          </a:prstGeom>
        </p:spPr>
        <p:txBody>
          <a:bodyPr wrap="square">
            <a:spAutoFit/>
          </a:bodyPr>
          <a:lstStyle/>
          <a:p>
            <a:pPr algn="l"/>
            <a:r>
              <a:rPr lang="zh-CN" altLang="zh-CN" sz="2000" b="1" dirty="0" smtClean="0">
                <a:solidFill>
                  <a:schemeClr val="accent2"/>
                </a:solidFill>
                <a:latin typeface="华文彩云" pitchFamily="2" charset="-122"/>
                <a:ea typeface="华文彩云" pitchFamily="2" charset="-122"/>
              </a:rPr>
              <a:t>在电路分析中常用其理想模型符号来表示</a:t>
            </a:r>
            <a:endParaRPr lang="zh-CN" altLang="en-US" sz="2000" b="1" dirty="0">
              <a:solidFill>
                <a:schemeClr val="accent2"/>
              </a:solidFill>
              <a:latin typeface="华文彩云" pitchFamily="2" charset="-122"/>
              <a:ea typeface="华文彩云" pitchFamily="2" charset="-122"/>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标题 8"/>
          <p:cNvSpPr>
            <a:spLocks noGrp="1"/>
          </p:cNvSpPr>
          <p:nvPr>
            <p:ph type="title"/>
          </p:nvPr>
        </p:nvSpPr>
        <p:spPr/>
        <p:txBody>
          <a:bodyPr/>
          <a:lstStyle/>
          <a:p>
            <a:pPr marL="342900" indent="-342900">
              <a:buClr>
                <a:srgbClr val="7030A0"/>
              </a:buClr>
              <a:buFont typeface="Webdings" pitchFamily="18" charset="2"/>
              <a:buChar char=""/>
            </a:pPr>
            <a:r>
              <a:rPr lang="en-US" altLang="zh-CN" sz="3200" dirty="0" smtClean="0"/>
              <a:t>1.3.1 </a:t>
            </a:r>
            <a:r>
              <a:rPr lang="zh-CN" altLang="zh-CN" sz="3200" dirty="0" smtClean="0"/>
              <a:t>电阻</a:t>
            </a:r>
            <a:endParaRPr lang="zh-CN" altLang="en-US" sz="3200" dirty="0" smtClean="0">
              <a:latin typeface="微软雅黑" pitchFamily="34" charset="-122"/>
              <a:ea typeface="微软雅黑" pitchFamily="34" charset="-122"/>
              <a:cs typeface="+mn-cs"/>
            </a:endParaRPr>
          </a:p>
        </p:txBody>
      </p:sp>
      <p:sp>
        <p:nvSpPr>
          <p:cNvPr id="3" name="内容占位符 2"/>
          <p:cNvSpPr>
            <a:spLocks noGrp="1"/>
          </p:cNvSpPr>
          <p:nvPr>
            <p:ph idx="1"/>
          </p:nvPr>
        </p:nvSpPr>
        <p:spPr>
          <a:xfrm>
            <a:off x="990694" y="2743218"/>
            <a:ext cx="7315200" cy="3870325"/>
          </a:xfrm>
        </p:spPr>
        <p:txBody>
          <a:bodyPr/>
          <a:lstStyle/>
          <a:p>
            <a:r>
              <a:rPr lang="en-US" altLang="zh-CN" sz="2000" dirty="0" smtClean="0"/>
              <a:t>1</a:t>
            </a:r>
            <a:r>
              <a:rPr lang="zh-CN" altLang="zh-CN" sz="2000" dirty="0" smtClean="0"/>
              <a:t>．导体的电阻</a:t>
            </a:r>
          </a:p>
          <a:p>
            <a:r>
              <a:rPr lang="zh-CN" altLang="zh-CN" sz="2000" dirty="0" smtClean="0"/>
              <a:t>①电阻</a:t>
            </a:r>
            <a:endParaRPr lang="en-US" altLang="zh-CN" sz="2000" dirty="0" smtClean="0"/>
          </a:p>
          <a:p>
            <a:endParaRPr lang="en-US" altLang="zh-CN" sz="2000" dirty="0" smtClean="0"/>
          </a:p>
          <a:p>
            <a:endParaRPr lang="en-US" altLang="zh-CN" sz="2400" b="1" dirty="0" smtClean="0">
              <a:solidFill>
                <a:schemeClr val="accent2"/>
              </a:solidFill>
              <a:latin typeface="华文彩云" pitchFamily="2" charset="-122"/>
              <a:ea typeface="华文彩云" pitchFamily="2" charset="-122"/>
            </a:endParaRPr>
          </a:p>
          <a:p>
            <a:r>
              <a:rPr lang="zh-CN" altLang="zh-CN" sz="2400" b="1" dirty="0" smtClean="0">
                <a:solidFill>
                  <a:schemeClr val="accent2"/>
                </a:solidFill>
                <a:latin typeface="华文彩云" pitchFamily="2" charset="-122"/>
                <a:ea typeface="华文彩云" pitchFamily="2" charset="-122"/>
              </a:rPr>
              <a:t>表征导体对电流呈现阻碍作用的物理量称为电阻</a:t>
            </a:r>
            <a:r>
              <a:rPr lang="zh-CN" altLang="zh-CN" sz="2000" dirty="0" smtClean="0"/>
              <a:t>。用</a:t>
            </a:r>
            <a:r>
              <a:rPr lang="en-US" altLang="zh-CN" sz="2000" i="1" dirty="0" smtClean="0"/>
              <a:t>R</a:t>
            </a:r>
            <a:r>
              <a:rPr lang="zh-CN" altLang="zh-CN" sz="2000" dirty="0" smtClean="0"/>
              <a:t>表示。电阻的单位为Ω（欧姆）：如果在导体两端加上</a:t>
            </a:r>
            <a:r>
              <a:rPr lang="en-US" altLang="zh-CN" sz="2000" dirty="0" smtClean="0"/>
              <a:t>1</a:t>
            </a:r>
            <a:r>
              <a:rPr lang="en-US" altLang="zh-CN" sz="2000" baseline="30000" dirty="0" smtClean="0"/>
              <a:t> </a:t>
            </a:r>
            <a:r>
              <a:rPr lang="en-US" altLang="zh-CN" sz="2000" dirty="0" smtClean="0"/>
              <a:t>V</a:t>
            </a:r>
            <a:r>
              <a:rPr lang="zh-CN" altLang="zh-CN" sz="2000" dirty="0" smtClean="0"/>
              <a:t>电压，流过导体的电流为</a:t>
            </a:r>
            <a:r>
              <a:rPr lang="en-US" altLang="zh-CN" sz="2000" dirty="0" smtClean="0"/>
              <a:t>1</a:t>
            </a:r>
            <a:r>
              <a:rPr lang="en-US" altLang="zh-CN" sz="2000" baseline="30000" dirty="0" smtClean="0"/>
              <a:t> </a:t>
            </a:r>
            <a:r>
              <a:rPr lang="en-US" altLang="zh-CN" sz="2000" dirty="0" smtClean="0"/>
              <a:t>A</a:t>
            </a:r>
            <a:r>
              <a:rPr lang="zh-CN" altLang="zh-CN" sz="2000" dirty="0" smtClean="0"/>
              <a:t>，则导体的电阻为</a:t>
            </a:r>
            <a:r>
              <a:rPr lang="en-US" altLang="zh-CN" sz="2000" dirty="0" smtClean="0"/>
              <a:t>1</a:t>
            </a:r>
            <a:r>
              <a:rPr lang="en-US" altLang="zh-CN" sz="2000" baseline="30000" dirty="0" smtClean="0"/>
              <a:t> </a:t>
            </a:r>
            <a:r>
              <a:rPr lang="zh-CN" altLang="zh-CN" sz="2000" dirty="0" smtClean="0"/>
              <a:t>Ω。电阻的单位还有</a:t>
            </a:r>
            <a:r>
              <a:rPr lang="en-US" altLang="zh-CN" sz="2000" dirty="0" smtClean="0"/>
              <a:t>k</a:t>
            </a:r>
            <a:r>
              <a:rPr lang="zh-CN" altLang="zh-CN" sz="2000" dirty="0" smtClean="0"/>
              <a:t>Ω和</a:t>
            </a:r>
            <a:r>
              <a:rPr lang="en-US" altLang="zh-CN" sz="2000" dirty="0" smtClean="0"/>
              <a:t>M</a:t>
            </a:r>
            <a:r>
              <a:rPr lang="zh-CN" altLang="zh-CN" sz="2000" dirty="0" smtClean="0"/>
              <a:t>Ω，其换算关系为</a:t>
            </a:r>
          </a:p>
          <a:p>
            <a:pPr algn="ctr">
              <a:buNone/>
            </a:pPr>
            <a:r>
              <a:rPr lang="en-US" altLang="zh-CN" sz="2000" dirty="0" smtClean="0"/>
              <a:t>1M</a:t>
            </a:r>
            <a:r>
              <a:rPr lang="zh-CN" altLang="zh-CN" sz="2000" dirty="0" smtClean="0"/>
              <a:t>Ω</a:t>
            </a:r>
            <a:r>
              <a:rPr lang="zh-CN" altLang="zh-CN" sz="2000" baseline="30000" dirty="0" smtClean="0"/>
              <a:t> </a:t>
            </a:r>
            <a:r>
              <a:rPr lang="en-US" altLang="zh-CN" sz="2000" dirty="0" smtClean="0"/>
              <a:t>= 10</a:t>
            </a:r>
            <a:r>
              <a:rPr lang="en-US" altLang="zh-CN" sz="2000" baseline="30000" dirty="0" smtClean="0"/>
              <a:t>3 </a:t>
            </a:r>
            <a:r>
              <a:rPr lang="en-US" altLang="zh-CN" sz="2000" dirty="0" smtClean="0"/>
              <a:t>k</a:t>
            </a:r>
            <a:r>
              <a:rPr lang="zh-CN" altLang="zh-CN" sz="2000" dirty="0" smtClean="0"/>
              <a:t>Ω</a:t>
            </a:r>
          </a:p>
          <a:p>
            <a:pPr algn="ctr">
              <a:buNone/>
            </a:pPr>
            <a:r>
              <a:rPr lang="en-US" altLang="zh-CN" sz="2000" dirty="0" smtClean="0"/>
              <a:t>1k</a:t>
            </a:r>
            <a:r>
              <a:rPr lang="zh-CN" altLang="zh-CN" sz="2000" dirty="0" smtClean="0"/>
              <a:t>Ω</a:t>
            </a:r>
            <a:r>
              <a:rPr lang="en-US" altLang="zh-CN" sz="2000" dirty="0" smtClean="0"/>
              <a:t> = 10</a:t>
            </a:r>
            <a:r>
              <a:rPr lang="en-US" altLang="zh-CN" sz="2000" baseline="30000" dirty="0" smtClean="0"/>
              <a:t>3 </a:t>
            </a:r>
            <a:r>
              <a:rPr lang="zh-CN" altLang="zh-CN" sz="2000" dirty="0" smtClean="0"/>
              <a:t>Ω</a:t>
            </a:r>
          </a:p>
        </p:txBody>
      </p:sp>
      <p:sp>
        <p:nvSpPr>
          <p:cNvPr id="6" name="标题 1"/>
          <p:cNvSpPr txBox="1">
            <a:spLocks/>
          </p:cNvSpPr>
          <p:nvPr/>
        </p:nvSpPr>
        <p:spPr bwMode="auto">
          <a:xfrm>
            <a:off x="457200" y="7628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l" eaLnBrk="0" hangingPunct="0"/>
            <a:r>
              <a:rPr lang="en-US" altLang="zh-CN" sz="44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rPr>
              <a:t>1.3  </a:t>
            </a:r>
            <a:r>
              <a:rPr lang="zh-CN" altLang="zh-CN" sz="44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rPr>
              <a:t>电阻和欧姆定律</a:t>
            </a:r>
          </a:p>
        </p:txBody>
      </p:sp>
      <p:pic>
        <p:nvPicPr>
          <p:cNvPr id="54275" name="Picture 3" descr="d16"/>
          <p:cNvPicPr>
            <a:picLocks noChangeAspect="1" noChangeArrowheads="1"/>
          </p:cNvPicPr>
          <p:nvPr/>
        </p:nvPicPr>
        <p:blipFill>
          <a:blip r:embed="rId2" cstate="print"/>
          <a:srcRect/>
          <a:stretch>
            <a:fillRect/>
          </a:stretch>
        </p:blipFill>
        <p:spPr bwMode="auto">
          <a:xfrm>
            <a:off x="2819446" y="3200406"/>
            <a:ext cx="2983753" cy="914376"/>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990694" y="2073209"/>
            <a:ext cx="7315200" cy="3870325"/>
          </a:xfrm>
        </p:spPr>
        <p:txBody>
          <a:bodyPr/>
          <a:lstStyle/>
          <a:p>
            <a:r>
              <a:rPr lang="zh-CN" altLang="zh-CN" sz="2000" dirty="0" smtClean="0"/>
              <a:t>②电阻率</a:t>
            </a:r>
          </a:p>
          <a:p>
            <a:r>
              <a:rPr lang="zh-CN" altLang="zh-CN" sz="2000" dirty="0" smtClean="0"/>
              <a:t>导体电阻的大小与导体的长度</a:t>
            </a:r>
            <a:r>
              <a:rPr lang="en-US" altLang="zh-CN" sz="2000" dirty="0" smtClean="0"/>
              <a:t> </a:t>
            </a:r>
            <a:r>
              <a:rPr lang="zh-CN" altLang="zh-CN" sz="2000" dirty="0" smtClean="0"/>
              <a:t>成正比，与导体的横截面积</a:t>
            </a:r>
            <a:r>
              <a:rPr lang="en-US" altLang="zh-CN" sz="2000" dirty="0" smtClean="0"/>
              <a:t>S</a:t>
            </a:r>
            <a:r>
              <a:rPr lang="zh-CN" altLang="zh-CN" sz="2000" dirty="0" smtClean="0"/>
              <a:t>成反比，并与导体材料的电阻率有关，用公式表示为</a:t>
            </a:r>
            <a:endParaRPr lang="en-US" altLang="zh-CN" sz="2000" dirty="0" smtClean="0"/>
          </a:p>
          <a:p>
            <a:endParaRPr lang="en-US" altLang="zh-CN" sz="2000" dirty="0" smtClean="0"/>
          </a:p>
          <a:p>
            <a:endParaRPr lang="en-US" altLang="zh-CN" sz="2000" dirty="0" smtClean="0"/>
          </a:p>
          <a:p>
            <a:endParaRPr lang="en-US" altLang="zh-CN" sz="2000" dirty="0" smtClean="0"/>
          </a:p>
          <a:p>
            <a:r>
              <a:rPr lang="zh-CN" altLang="zh-CN" sz="2000" dirty="0" smtClean="0"/>
              <a:t>式中：</a:t>
            </a:r>
            <a:r>
              <a:rPr lang="en-US" altLang="zh-CN" sz="2000" dirty="0" smtClean="0"/>
              <a:t> —</a:t>
            </a:r>
            <a:r>
              <a:rPr lang="en-US" altLang="zh-CN" sz="2000" baseline="30000" dirty="0" smtClean="0"/>
              <a:t> </a:t>
            </a:r>
            <a:r>
              <a:rPr lang="zh-CN" altLang="zh-CN" sz="2000" dirty="0" smtClean="0"/>
              <a:t>导体长度，单位为</a:t>
            </a:r>
            <a:r>
              <a:rPr lang="en-US" altLang="zh-CN" sz="2000" dirty="0" smtClean="0"/>
              <a:t>m</a:t>
            </a:r>
            <a:r>
              <a:rPr lang="zh-CN" altLang="zh-CN" sz="2000" dirty="0" smtClean="0"/>
              <a:t>；</a:t>
            </a:r>
          </a:p>
          <a:p>
            <a:r>
              <a:rPr lang="en-US" altLang="zh-CN" sz="2000" i="1" dirty="0" smtClean="0"/>
              <a:t>S </a:t>
            </a:r>
            <a:r>
              <a:rPr lang="zh-CN" altLang="zh-CN" sz="2000" dirty="0" smtClean="0"/>
              <a:t>—</a:t>
            </a:r>
            <a:r>
              <a:rPr lang="zh-CN" altLang="zh-CN" sz="2000" baseline="30000" dirty="0" smtClean="0"/>
              <a:t> </a:t>
            </a:r>
            <a:r>
              <a:rPr lang="zh-CN" altLang="zh-CN" sz="2000" dirty="0" smtClean="0"/>
              <a:t>导体截面积，单位为</a:t>
            </a:r>
            <a:r>
              <a:rPr lang="en-US" altLang="zh-CN" sz="2000" dirty="0" smtClean="0"/>
              <a:t>m</a:t>
            </a:r>
            <a:r>
              <a:rPr lang="en-US" altLang="zh-CN" sz="2000" baseline="30000" dirty="0" smtClean="0"/>
              <a:t>2</a:t>
            </a:r>
            <a:r>
              <a:rPr lang="zh-CN" altLang="zh-CN" sz="2000" dirty="0" smtClean="0"/>
              <a:t>；</a:t>
            </a:r>
          </a:p>
          <a:p>
            <a:r>
              <a:rPr lang="en-US" altLang="zh-CN" sz="2400" b="1" dirty="0" smtClean="0">
                <a:solidFill>
                  <a:schemeClr val="accent2"/>
                </a:solidFill>
                <a:latin typeface="华文彩云" pitchFamily="2" charset="-122"/>
                <a:ea typeface="华文彩云" pitchFamily="2" charset="-122"/>
              </a:rPr>
              <a:t>ρ —</a:t>
            </a:r>
            <a:r>
              <a:rPr lang="en-US" altLang="zh-CN" sz="2400" b="1" baseline="30000" dirty="0" smtClean="0">
                <a:solidFill>
                  <a:schemeClr val="accent2"/>
                </a:solidFill>
                <a:latin typeface="华文彩云" pitchFamily="2" charset="-122"/>
                <a:ea typeface="华文彩云" pitchFamily="2" charset="-122"/>
              </a:rPr>
              <a:t> </a:t>
            </a:r>
            <a:r>
              <a:rPr lang="zh-CN" altLang="zh-CN" sz="2400" b="1" dirty="0" smtClean="0">
                <a:solidFill>
                  <a:schemeClr val="accent2"/>
                </a:solidFill>
                <a:latin typeface="华文彩云" pitchFamily="2" charset="-122"/>
                <a:ea typeface="华文彩云" pitchFamily="2" charset="-122"/>
              </a:rPr>
              <a:t>比例系数，称为导体的电阻率</a:t>
            </a:r>
            <a:r>
              <a:rPr lang="zh-CN" altLang="zh-CN" sz="2000" b="1" dirty="0" smtClean="0"/>
              <a:t>，</a:t>
            </a:r>
            <a:r>
              <a:rPr lang="zh-CN" altLang="zh-CN" sz="2000" dirty="0" smtClean="0"/>
              <a:t>其大小与导体的材料有关，单位为Ω·</a:t>
            </a:r>
            <a:r>
              <a:rPr lang="en-US" altLang="zh-CN" sz="2000" dirty="0" smtClean="0"/>
              <a:t>m</a:t>
            </a:r>
            <a:r>
              <a:rPr lang="en-US" altLang="zh-CN" sz="2000" baseline="-25000" dirty="0" smtClean="0"/>
              <a:t> </a:t>
            </a:r>
            <a:r>
              <a:rPr lang="zh-CN" altLang="zh-CN" sz="2000" dirty="0" smtClean="0"/>
              <a:t>。</a:t>
            </a:r>
          </a:p>
        </p:txBody>
      </p:sp>
      <p:sp>
        <p:nvSpPr>
          <p:cNvPr id="6" name="标题 1"/>
          <p:cNvSpPr txBox="1">
            <a:spLocks/>
          </p:cNvSpPr>
          <p:nvPr/>
        </p:nvSpPr>
        <p:spPr bwMode="auto">
          <a:xfrm>
            <a:off x="457200" y="7628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l" eaLnBrk="0" hangingPunct="0"/>
            <a:r>
              <a:rPr lang="en-US" altLang="zh-CN" sz="44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rPr>
              <a:t>1.3  </a:t>
            </a:r>
            <a:r>
              <a:rPr lang="zh-CN" altLang="zh-CN" sz="44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rPr>
              <a:t>电阻和欧姆定律</a:t>
            </a:r>
          </a:p>
        </p:txBody>
      </p:sp>
      <p:graphicFrame>
        <p:nvGraphicFramePr>
          <p:cNvPr id="55298" name="Object 2"/>
          <p:cNvGraphicFramePr>
            <a:graphicFrameLocks noChangeAspect="1"/>
          </p:cNvGraphicFramePr>
          <p:nvPr/>
        </p:nvGraphicFramePr>
        <p:xfrm>
          <a:off x="3733822" y="3200406"/>
          <a:ext cx="1295366" cy="933868"/>
        </p:xfrm>
        <a:graphic>
          <a:graphicData uri="http://schemas.openxmlformats.org/presentationml/2006/ole">
            <p:oleObj spid="_x0000_s55298" name="公式" r:id="rId3" imgW="545760" imgH="393480" progId="Equation.3">
              <p:embed/>
            </p:oleObj>
          </a:graphicData>
        </a:graphic>
      </p:graphicFrame>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990694" y="1676446"/>
            <a:ext cx="7315200" cy="3870325"/>
          </a:xfrm>
        </p:spPr>
        <p:txBody>
          <a:bodyPr/>
          <a:lstStyle/>
          <a:p>
            <a:r>
              <a:rPr lang="zh-CN" altLang="zh-CN" sz="2000" dirty="0" smtClean="0"/>
              <a:t>③温度系数</a:t>
            </a:r>
          </a:p>
          <a:p>
            <a:r>
              <a:rPr lang="zh-CN" altLang="zh-CN" sz="2000" dirty="0" smtClean="0"/>
              <a:t>导体的电阻除与导体的材料、几何形状有关外，还与温度有关。大多数金属在</a:t>
            </a:r>
            <a:r>
              <a:rPr lang="en-US" altLang="zh-CN" sz="2000" dirty="0" smtClean="0"/>
              <a:t>0</a:t>
            </a:r>
            <a:r>
              <a:rPr lang="en-US" altLang="zh-CN" sz="2000" baseline="30000" dirty="0" smtClean="0"/>
              <a:t> </a:t>
            </a:r>
            <a:r>
              <a:rPr lang="zh-CN" altLang="zh-CN" sz="2000" dirty="0" smtClean="0"/>
              <a:t>℃</a:t>
            </a:r>
            <a:r>
              <a:rPr lang="en-US" altLang="zh-CN" sz="2000" dirty="0" smtClean="0"/>
              <a:t>~100℃内，电阻随温度变化的相对值与温度的变化量成正比，即</a:t>
            </a:r>
            <a:endParaRPr lang="zh-CN" altLang="zh-CN" sz="2000" dirty="0" smtClean="0"/>
          </a:p>
          <a:p>
            <a:endParaRPr lang="en-US" altLang="zh-CN" sz="2000" dirty="0" smtClean="0"/>
          </a:p>
          <a:p>
            <a:endParaRPr lang="en-US" altLang="zh-CN" sz="2000" dirty="0" smtClean="0"/>
          </a:p>
          <a:p>
            <a:endParaRPr lang="en-US" altLang="zh-CN" sz="2000" dirty="0" smtClean="0"/>
          </a:p>
          <a:p>
            <a:endParaRPr lang="en-US" altLang="zh-CN" sz="2000" dirty="0" smtClean="0"/>
          </a:p>
          <a:p>
            <a:r>
              <a:rPr lang="zh-CN" altLang="zh-CN" sz="2000" dirty="0" smtClean="0"/>
              <a:t>式中，</a:t>
            </a:r>
            <a:r>
              <a:rPr lang="en-US" altLang="zh-CN" sz="2000" dirty="0" smtClean="0"/>
              <a:t>α</a:t>
            </a:r>
            <a:r>
              <a:rPr lang="en-US" altLang="zh-CN" sz="2000" b="1" dirty="0" smtClean="0"/>
              <a:t> — </a:t>
            </a:r>
            <a:r>
              <a:rPr lang="zh-CN" altLang="zh-CN" sz="2000" b="1" dirty="0" smtClean="0"/>
              <a:t>导体材料的电阻温度系数</a:t>
            </a:r>
            <a:r>
              <a:rPr lang="zh-CN" altLang="zh-CN" sz="2000" dirty="0" smtClean="0"/>
              <a:t>，单位为</a:t>
            </a:r>
            <a:r>
              <a:rPr lang="en-US" altLang="zh-CN" sz="2000" baseline="30000" dirty="0" err="1" smtClean="0"/>
              <a:t>o</a:t>
            </a:r>
            <a:r>
              <a:rPr lang="en-US" altLang="zh-CN" sz="2000" dirty="0" err="1" smtClean="0"/>
              <a:t>C</a:t>
            </a:r>
            <a:r>
              <a:rPr lang="zh-CN" altLang="zh-CN" sz="2000" baseline="30000" dirty="0" smtClean="0"/>
              <a:t>－</a:t>
            </a:r>
            <a:r>
              <a:rPr lang="en-US" altLang="zh-CN" sz="2000" baseline="30000" dirty="0" smtClean="0"/>
              <a:t>1 </a:t>
            </a:r>
            <a:r>
              <a:rPr lang="zh-CN" altLang="zh-CN" sz="2000" dirty="0" smtClean="0"/>
              <a:t>；</a:t>
            </a:r>
          </a:p>
          <a:p>
            <a:r>
              <a:rPr lang="en-US" altLang="zh-CN" sz="2000" i="1" dirty="0" smtClean="0"/>
              <a:t>R</a:t>
            </a:r>
            <a:r>
              <a:rPr lang="en-US" altLang="zh-CN" sz="2000" baseline="-25000" dirty="0" smtClean="0"/>
              <a:t>1 </a:t>
            </a:r>
            <a:r>
              <a:rPr lang="zh-CN" altLang="zh-CN" sz="2000" dirty="0" smtClean="0"/>
              <a:t>— 温度在</a:t>
            </a:r>
            <a:r>
              <a:rPr lang="en-US" altLang="zh-CN" sz="2000" i="1" dirty="0" smtClean="0"/>
              <a:t>t</a:t>
            </a:r>
            <a:r>
              <a:rPr lang="en-US" altLang="zh-CN" sz="2000" baseline="-25000" dirty="0" smtClean="0"/>
              <a:t>1</a:t>
            </a:r>
            <a:r>
              <a:rPr lang="zh-CN" altLang="zh-CN" sz="2000" dirty="0" smtClean="0"/>
              <a:t>时导体的电阻，单位为</a:t>
            </a:r>
            <a:r>
              <a:rPr lang="en-US" altLang="zh-CN" sz="2000" dirty="0" smtClean="0"/>
              <a:t>Ω</a:t>
            </a:r>
            <a:r>
              <a:rPr lang="zh-CN" altLang="zh-CN" sz="2000" dirty="0" smtClean="0"/>
              <a:t>；</a:t>
            </a:r>
          </a:p>
          <a:p>
            <a:r>
              <a:rPr lang="en-US" altLang="zh-CN" sz="2000" i="1" dirty="0" smtClean="0"/>
              <a:t>R</a:t>
            </a:r>
            <a:r>
              <a:rPr lang="en-US" altLang="zh-CN" sz="2000" baseline="-25000" dirty="0" smtClean="0"/>
              <a:t>2 </a:t>
            </a:r>
            <a:r>
              <a:rPr lang="zh-CN" altLang="zh-CN" sz="2000" dirty="0" smtClean="0"/>
              <a:t>— 温度在</a:t>
            </a:r>
            <a:r>
              <a:rPr lang="en-US" altLang="zh-CN" sz="2000" i="1" dirty="0" smtClean="0"/>
              <a:t>t</a:t>
            </a:r>
            <a:r>
              <a:rPr lang="en-US" altLang="zh-CN" sz="2000" baseline="-25000" dirty="0" smtClean="0"/>
              <a:t>2</a:t>
            </a:r>
            <a:r>
              <a:rPr lang="zh-CN" altLang="zh-CN" sz="2000" dirty="0" smtClean="0"/>
              <a:t>时导体的电阻，单位为</a:t>
            </a:r>
            <a:r>
              <a:rPr lang="en-US" altLang="zh-CN" sz="2000" dirty="0" smtClean="0"/>
              <a:t>Ω</a:t>
            </a:r>
            <a:r>
              <a:rPr lang="zh-CN" altLang="zh-CN" sz="2000" dirty="0" smtClean="0"/>
              <a:t>。</a:t>
            </a:r>
            <a:r>
              <a:rPr lang="en-US" altLang="zh-CN" sz="2000" dirty="0" smtClean="0"/>
              <a:t> </a:t>
            </a:r>
            <a:endParaRPr lang="zh-CN" altLang="zh-CN" sz="2000" dirty="0" smtClean="0"/>
          </a:p>
        </p:txBody>
      </p:sp>
      <p:sp>
        <p:nvSpPr>
          <p:cNvPr id="6" name="标题 1"/>
          <p:cNvSpPr txBox="1">
            <a:spLocks/>
          </p:cNvSpPr>
          <p:nvPr/>
        </p:nvSpPr>
        <p:spPr bwMode="auto">
          <a:xfrm>
            <a:off x="457200" y="7628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l" eaLnBrk="0" hangingPunct="0"/>
            <a:r>
              <a:rPr lang="en-US" altLang="zh-CN" sz="44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rPr>
              <a:t>1.3  </a:t>
            </a:r>
            <a:r>
              <a:rPr lang="zh-CN" altLang="zh-CN" sz="44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rPr>
              <a:t>电阻和欧姆定律</a:t>
            </a:r>
          </a:p>
        </p:txBody>
      </p:sp>
      <p:graphicFrame>
        <p:nvGraphicFramePr>
          <p:cNvPr id="56323" name="Object 3"/>
          <p:cNvGraphicFramePr>
            <a:graphicFrameLocks noChangeAspect="1"/>
          </p:cNvGraphicFramePr>
          <p:nvPr/>
        </p:nvGraphicFramePr>
        <p:xfrm>
          <a:off x="2819446" y="3200406"/>
          <a:ext cx="3038225" cy="1054078"/>
        </p:xfrm>
        <a:graphic>
          <a:graphicData uri="http://schemas.openxmlformats.org/presentationml/2006/ole">
            <p:oleObj spid="_x0000_s56323" name="公式" r:id="rId3" imgW="1244520" imgH="431640" progId="Equation.3">
              <p:embed/>
            </p:oleObj>
          </a:graphicData>
        </a:graphic>
      </p:graphicFrame>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6.jpg"/>
          <p:cNvPicPr>
            <a:picLocks noChangeAspect="1"/>
          </p:cNvPicPr>
          <p:nvPr/>
        </p:nvPicPr>
        <p:blipFill>
          <a:blip r:embed="rId2" cstate="print"/>
          <a:stretch>
            <a:fillRect/>
          </a:stretch>
        </p:blipFill>
        <p:spPr>
          <a:xfrm>
            <a:off x="2286060" y="2057436"/>
            <a:ext cx="4419524" cy="4419524"/>
          </a:xfrm>
          <a:prstGeom prst="rect">
            <a:avLst/>
          </a:prstGeom>
          <a:ln>
            <a:noFill/>
          </a:ln>
          <a:effectLst>
            <a:softEdge rad="112500"/>
          </a:effectLst>
        </p:spPr>
      </p:pic>
      <p:sp>
        <p:nvSpPr>
          <p:cNvPr id="3" name="内容占位符 2"/>
          <p:cNvSpPr>
            <a:spLocks noGrp="1"/>
          </p:cNvSpPr>
          <p:nvPr>
            <p:ph idx="1"/>
          </p:nvPr>
        </p:nvSpPr>
        <p:spPr>
          <a:xfrm>
            <a:off x="990694" y="1676447"/>
            <a:ext cx="7315200" cy="533386"/>
          </a:xfrm>
        </p:spPr>
        <p:txBody>
          <a:bodyPr/>
          <a:lstStyle/>
          <a:p>
            <a:r>
              <a:rPr lang="en-US" altLang="zh-CN" sz="2000" dirty="0" smtClean="0"/>
              <a:t>2</a:t>
            </a:r>
            <a:r>
              <a:rPr lang="zh-CN" altLang="zh-CN" sz="2000" dirty="0" smtClean="0"/>
              <a:t>．电阻器及电阻元件</a:t>
            </a:r>
          </a:p>
        </p:txBody>
      </p:sp>
      <p:sp>
        <p:nvSpPr>
          <p:cNvPr id="6" name="标题 1"/>
          <p:cNvSpPr txBox="1">
            <a:spLocks/>
          </p:cNvSpPr>
          <p:nvPr/>
        </p:nvSpPr>
        <p:spPr bwMode="auto">
          <a:xfrm>
            <a:off x="457200" y="7628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l" eaLnBrk="0" hangingPunct="0"/>
            <a:r>
              <a:rPr lang="en-US" altLang="zh-CN" sz="44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rPr>
              <a:t>1.3  </a:t>
            </a:r>
            <a:r>
              <a:rPr lang="zh-CN" altLang="zh-CN" sz="44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rPr>
              <a:t>电阻和欧姆定律</a:t>
            </a:r>
          </a:p>
        </p:txBody>
      </p:sp>
      <p:graphicFrame>
        <p:nvGraphicFramePr>
          <p:cNvPr id="5" name="图示 4"/>
          <p:cNvGraphicFramePr/>
          <p:nvPr/>
        </p:nvGraphicFramePr>
        <p:xfrm>
          <a:off x="1143090" y="2971812"/>
          <a:ext cx="6857820" cy="215905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descr="7.jpg"/>
          <p:cNvPicPr>
            <a:picLocks noChangeAspect="1"/>
          </p:cNvPicPr>
          <p:nvPr/>
        </p:nvPicPr>
        <p:blipFill>
          <a:blip r:embed="rId2" cstate="print"/>
          <a:srcRect b="11767"/>
          <a:stretch>
            <a:fillRect/>
          </a:stretch>
        </p:blipFill>
        <p:spPr>
          <a:xfrm>
            <a:off x="0" y="3429090"/>
            <a:ext cx="3943961" cy="3428910"/>
          </a:xfrm>
          <a:prstGeom prst="rect">
            <a:avLst/>
          </a:prstGeom>
        </p:spPr>
      </p:pic>
      <p:sp>
        <p:nvSpPr>
          <p:cNvPr id="3" name="内容占位符 2"/>
          <p:cNvSpPr>
            <a:spLocks noGrp="1"/>
          </p:cNvSpPr>
          <p:nvPr>
            <p:ph idx="1"/>
          </p:nvPr>
        </p:nvSpPr>
        <p:spPr>
          <a:xfrm>
            <a:off x="1905070" y="2073209"/>
            <a:ext cx="6553028" cy="3565533"/>
          </a:xfrm>
          <a:gradFill>
            <a:gsLst>
              <a:gs pos="19000">
                <a:schemeClr val="accent6">
                  <a:shade val="51000"/>
                  <a:satMod val="130000"/>
                  <a:alpha val="37000"/>
                </a:schemeClr>
              </a:gs>
              <a:gs pos="80000">
                <a:schemeClr val="accent6">
                  <a:shade val="93000"/>
                  <a:satMod val="130000"/>
                </a:schemeClr>
              </a:gs>
              <a:gs pos="100000">
                <a:schemeClr val="accent6">
                  <a:shade val="94000"/>
                  <a:satMod val="135000"/>
                </a:schemeClr>
              </a:gs>
            </a:gsLst>
          </a:gradFill>
        </p:spPr>
        <p:style>
          <a:lnRef idx="1">
            <a:schemeClr val="accent6"/>
          </a:lnRef>
          <a:fillRef idx="3">
            <a:schemeClr val="accent6"/>
          </a:fillRef>
          <a:effectRef idx="2">
            <a:schemeClr val="accent6"/>
          </a:effectRef>
          <a:fontRef idx="minor">
            <a:schemeClr val="lt1"/>
          </a:fontRef>
        </p:style>
        <p:txBody>
          <a:bodyPr/>
          <a:lstStyle/>
          <a:p>
            <a:pPr marL="0" indent="0">
              <a:spcBef>
                <a:spcPts val="0"/>
              </a:spcBef>
              <a:buNone/>
            </a:pPr>
            <a:r>
              <a:rPr lang="zh-CN" altLang="en-US" sz="2000" dirty="0" smtClean="0"/>
              <a:t>　　</a:t>
            </a:r>
            <a:r>
              <a:rPr lang="en-US" altLang="zh-CN" sz="2000" dirty="0" smtClean="0"/>
              <a:t>1.</a:t>
            </a:r>
            <a:r>
              <a:rPr lang="zh-CN" altLang="zh-CN" sz="2000" dirty="0" smtClean="0"/>
              <a:t>电路就是由电源和负载通过导电材料构成的闭合路径（为了控制回路的通断，回路中设有开关）。电路是闭合的，电流就能流动，电路不闭合，电流就不能流动。这个基本概念在以后分析复杂电路时是非常有用的。</a:t>
            </a:r>
          </a:p>
          <a:p>
            <a:pPr marL="0" indent="0">
              <a:spcBef>
                <a:spcPts val="0"/>
              </a:spcBef>
              <a:buNone/>
            </a:pPr>
            <a:r>
              <a:rPr lang="zh-CN" altLang="en-US" sz="2000" dirty="0" smtClean="0"/>
              <a:t>　　</a:t>
            </a:r>
            <a:r>
              <a:rPr lang="en-US" altLang="zh-CN" sz="2000" dirty="0" smtClean="0"/>
              <a:t>2.</a:t>
            </a:r>
            <a:r>
              <a:rPr lang="zh-CN" altLang="zh-CN" sz="2000" dirty="0" smtClean="0"/>
              <a:t>电流、电压、电势、电位是最基本的电量，要熟练掌握。 </a:t>
            </a:r>
          </a:p>
          <a:p>
            <a:pPr marL="0" indent="0">
              <a:spcBef>
                <a:spcPts val="0"/>
              </a:spcBef>
              <a:buNone/>
            </a:pPr>
            <a:r>
              <a:rPr lang="zh-CN" altLang="en-US" sz="2000" dirty="0" smtClean="0"/>
              <a:t>　　</a:t>
            </a:r>
            <a:r>
              <a:rPr lang="en-US" altLang="zh-CN" sz="2000" dirty="0" smtClean="0"/>
              <a:t>3.</a:t>
            </a:r>
            <a:r>
              <a:rPr lang="zh-CN" altLang="zh-CN" sz="2000" dirty="0" smtClean="0"/>
              <a:t>电阻，是电工的基本材料。凡导体材料都存有电阻，材料不同电阻率不同、温度系数不同。选择电阻率小的材料制造导线，电阻率大的材料制造电阻器；选择温度系数小的材料制造精密电阻，温度系数大的材料制造感温传感器。</a:t>
            </a:r>
          </a:p>
        </p:txBody>
      </p:sp>
      <p:sp>
        <p:nvSpPr>
          <p:cNvPr id="6" name="标题 1"/>
          <p:cNvSpPr txBox="1">
            <a:spLocks/>
          </p:cNvSpPr>
          <p:nvPr/>
        </p:nvSpPr>
        <p:spPr bwMode="auto">
          <a:xfrm>
            <a:off x="457200" y="7628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l" eaLnBrk="0" hangingPunct="0"/>
            <a:r>
              <a:rPr lang="zh-CN" altLang="en-US" sz="44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rPr>
              <a:t>小结</a:t>
            </a:r>
            <a:endParaRPr lang="zh-CN" altLang="zh-CN" sz="44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竖排文字占位符 7"/>
          <p:cNvSpPr>
            <a:spLocks noGrp="1"/>
          </p:cNvSpPr>
          <p:nvPr>
            <p:ph idx="1"/>
          </p:nvPr>
        </p:nvSpPr>
        <p:spPr>
          <a:xfrm>
            <a:off x="990600" y="3749649"/>
            <a:ext cx="7315200" cy="2651073"/>
          </a:xfrm>
        </p:spPr>
        <p:txBody>
          <a:bodyPr/>
          <a:lstStyle/>
          <a:p>
            <a:pPr>
              <a:buNone/>
            </a:pPr>
            <a:r>
              <a:rPr lang="zh-CN" altLang="en-US" dirty="0" smtClean="0">
                <a:solidFill>
                  <a:schemeClr val="bg1"/>
                </a:solidFill>
                <a:latin typeface="微软雅黑" pitchFamily="34" charset="-122"/>
                <a:ea typeface="微软雅黑" pitchFamily="34" charset="-122"/>
              </a:rPr>
              <a:t>　</a:t>
            </a:r>
            <a:r>
              <a:rPr lang="zh-CN" altLang="zh-CN" dirty="0" smtClean="0">
                <a:solidFill>
                  <a:schemeClr val="bg1"/>
                </a:solidFill>
                <a:latin typeface="微软雅黑" pitchFamily="34" charset="-122"/>
                <a:ea typeface="微软雅黑" pitchFamily="34" charset="-122"/>
              </a:rPr>
              <a:t>课题</a:t>
            </a:r>
            <a:r>
              <a:rPr lang="en-US" altLang="zh-CN" dirty="0" smtClean="0">
                <a:solidFill>
                  <a:schemeClr val="bg1"/>
                </a:solidFill>
                <a:latin typeface="微软雅黑" pitchFamily="34" charset="-122"/>
                <a:ea typeface="微软雅黑" pitchFamily="34" charset="-122"/>
              </a:rPr>
              <a:t>3</a:t>
            </a:r>
          </a:p>
          <a:p>
            <a:pPr>
              <a:buFont typeface="Wingdings" pitchFamily="2" charset="2"/>
              <a:buChar char="l"/>
            </a:pPr>
            <a:r>
              <a:rPr lang="en-US" altLang="zh-CN" dirty="0" smtClean="0">
                <a:solidFill>
                  <a:schemeClr val="bg1"/>
                </a:solidFill>
                <a:latin typeface="微软雅黑" pitchFamily="34" charset="-122"/>
                <a:ea typeface="微软雅黑" pitchFamily="34" charset="-122"/>
              </a:rPr>
              <a:t>1.3.2 </a:t>
            </a:r>
            <a:r>
              <a:rPr lang="zh-CN" altLang="zh-CN" dirty="0" smtClean="0">
                <a:solidFill>
                  <a:schemeClr val="bg1"/>
                </a:solidFill>
                <a:latin typeface="微软雅黑" pitchFamily="34" charset="-122"/>
                <a:ea typeface="微软雅黑" pitchFamily="34" charset="-122"/>
              </a:rPr>
              <a:t>欧姆定律</a:t>
            </a:r>
            <a:endParaRPr lang="en-US" altLang="zh-CN" dirty="0" smtClean="0">
              <a:solidFill>
                <a:schemeClr val="bg1"/>
              </a:solidFill>
              <a:latin typeface="微软雅黑" pitchFamily="34" charset="-122"/>
              <a:ea typeface="微软雅黑" pitchFamily="34" charset="-122"/>
            </a:endParaRPr>
          </a:p>
          <a:p>
            <a:pPr>
              <a:buFont typeface="Wingdings" pitchFamily="2" charset="2"/>
              <a:buChar char="l"/>
            </a:pPr>
            <a:r>
              <a:rPr lang="en-US" altLang="zh-CN" dirty="0" smtClean="0">
                <a:solidFill>
                  <a:schemeClr val="bg1"/>
                </a:solidFill>
                <a:latin typeface="微软雅黑" pitchFamily="34" charset="-122"/>
                <a:ea typeface="微软雅黑" pitchFamily="34" charset="-122"/>
              </a:rPr>
              <a:t>1.4  </a:t>
            </a:r>
            <a:r>
              <a:rPr lang="zh-CN" altLang="zh-CN" dirty="0" smtClean="0">
                <a:solidFill>
                  <a:schemeClr val="bg1"/>
                </a:solidFill>
                <a:latin typeface="微软雅黑" pitchFamily="34" charset="-122"/>
                <a:ea typeface="微软雅黑" pitchFamily="34" charset="-122"/>
              </a:rPr>
              <a:t>电能和电功率</a:t>
            </a:r>
            <a:endParaRPr lang="en-US" altLang="zh-CN" dirty="0" smtClean="0">
              <a:solidFill>
                <a:schemeClr val="bg1"/>
              </a:solidFill>
              <a:latin typeface="微软雅黑" pitchFamily="34" charset="-122"/>
              <a:ea typeface="微软雅黑" pitchFamily="34" charset="-122"/>
            </a:endParaRPr>
          </a:p>
          <a:p>
            <a:pPr>
              <a:buFont typeface="Wingdings" pitchFamily="2" charset="2"/>
              <a:buChar char="l"/>
            </a:pPr>
            <a:r>
              <a:rPr lang="en-US" altLang="zh-CN" dirty="0" smtClean="0">
                <a:solidFill>
                  <a:schemeClr val="bg1"/>
                </a:solidFill>
                <a:latin typeface="微软雅黑" pitchFamily="34" charset="-122"/>
                <a:ea typeface="微软雅黑" pitchFamily="34" charset="-122"/>
              </a:rPr>
              <a:t>1.5 </a:t>
            </a:r>
            <a:r>
              <a:rPr lang="zh-CN" altLang="zh-CN" dirty="0" smtClean="0">
                <a:solidFill>
                  <a:schemeClr val="bg1"/>
                </a:solidFill>
                <a:latin typeface="微软雅黑" pitchFamily="34" charset="-122"/>
                <a:ea typeface="微软雅黑" pitchFamily="34" charset="-122"/>
              </a:rPr>
              <a:t>电流的热效应、额定值</a:t>
            </a:r>
            <a:endParaRPr lang="zh-CN" altLang="en-US" dirty="0" smtClean="0">
              <a:solidFill>
                <a:schemeClr val="bg1"/>
              </a:solidFill>
              <a:latin typeface="微软雅黑" pitchFamily="34" charset="-122"/>
              <a:ea typeface="微软雅黑" pitchFamily="34" charset="-122"/>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1600278" y="381080"/>
            <a:ext cx="7315200" cy="715962"/>
          </a:xfrm>
        </p:spPr>
        <p:txBody>
          <a:bodyPr/>
          <a:lstStyle/>
          <a:p>
            <a:pPr algn="ctr">
              <a:spcAft>
                <a:spcPts val="0"/>
              </a:spcAft>
            </a:pPr>
            <a:r>
              <a:rPr lang="zh-CN" altLang="zh-CN" dirty="0" smtClean="0">
                <a:solidFill>
                  <a:srgbClr val="B40940">
                    <a:lumMod val="60000"/>
                    <a:lumOff val="40000"/>
                  </a:srgbClr>
                </a:solidFill>
                <a:latin typeface="华文琥珀" pitchFamily="2" charset="-122"/>
                <a:ea typeface="华文琥珀" pitchFamily="2" charset="-122"/>
                <a:cs typeface="+mn-cs"/>
              </a:rPr>
              <a:t>教学目标</a:t>
            </a:r>
          </a:p>
        </p:txBody>
      </p:sp>
      <p:sp>
        <p:nvSpPr>
          <p:cNvPr id="5" name="内容占位符 4"/>
          <p:cNvSpPr>
            <a:spLocks noGrp="1"/>
          </p:cNvSpPr>
          <p:nvPr>
            <p:ph idx="1"/>
          </p:nvPr>
        </p:nvSpPr>
        <p:spPr>
          <a:xfrm>
            <a:off x="1904998" y="1219258"/>
            <a:ext cx="6934090" cy="1219168"/>
          </a:xfrm>
        </p:spPr>
        <p:txBody>
          <a:bodyPr/>
          <a:lstStyle/>
          <a:p>
            <a:pPr>
              <a:buClr>
                <a:srgbClr val="B40940">
                  <a:lumMod val="60000"/>
                  <a:lumOff val="40000"/>
                </a:srgbClr>
              </a:buClr>
              <a:buFont typeface="Webdings" pitchFamily="18" charset="2"/>
              <a:buChar char=""/>
            </a:pPr>
            <a:r>
              <a:rPr lang="en-US" altLang="zh-CN" sz="2000" kern="1200" dirty="0" smtClean="0">
                <a:solidFill>
                  <a:srgbClr val="4D4D4D"/>
                </a:solidFill>
                <a:latin typeface="楷体_GB2312" pitchFamily="49" charset="-122"/>
                <a:ea typeface="楷体_GB2312" pitchFamily="49" charset="-122"/>
              </a:rPr>
              <a:t>1.</a:t>
            </a:r>
            <a:r>
              <a:rPr lang="zh-CN" altLang="zh-CN" sz="2000" kern="1200" dirty="0" smtClean="0">
                <a:solidFill>
                  <a:srgbClr val="4D4D4D"/>
                </a:solidFill>
                <a:latin typeface="楷体_GB2312" pitchFamily="49" charset="-122"/>
                <a:ea typeface="楷体_GB2312" pitchFamily="49" charset="-122"/>
              </a:rPr>
              <a:t>理解电路的基本概念</a:t>
            </a:r>
          </a:p>
          <a:p>
            <a:pPr>
              <a:buClr>
                <a:srgbClr val="B40940">
                  <a:lumMod val="60000"/>
                  <a:lumOff val="40000"/>
                </a:srgbClr>
              </a:buClr>
              <a:buFont typeface="Webdings" pitchFamily="18" charset="2"/>
              <a:buChar char=""/>
            </a:pPr>
            <a:r>
              <a:rPr lang="en-US" altLang="zh-CN" sz="2000" kern="1200" dirty="0" smtClean="0">
                <a:solidFill>
                  <a:srgbClr val="4D4D4D"/>
                </a:solidFill>
                <a:latin typeface="楷体_GB2312" pitchFamily="49" charset="-122"/>
                <a:ea typeface="楷体_GB2312" pitchFamily="49" charset="-122"/>
              </a:rPr>
              <a:t>2.</a:t>
            </a:r>
            <a:r>
              <a:rPr lang="zh-CN" altLang="zh-CN" sz="2000" kern="1200" dirty="0" smtClean="0">
                <a:solidFill>
                  <a:srgbClr val="4D4D4D"/>
                </a:solidFill>
                <a:latin typeface="楷体_GB2312" pitchFamily="49" charset="-122"/>
                <a:ea typeface="楷体_GB2312" pitchFamily="49" charset="-122"/>
              </a:rPr>
              <a:t>掌握电路的基本物理量</a:t>
            </a:r>
          </a:p>
          <a:p>
            <a:pPr>
              <a:buClr>
                <a:srgbClr val="B40940">
                  <a:lumMod val="60000"/>
                  <a:lumOff val="40000"/>
                </a:srgbClr>
              </a:buClr>
              <a:buFont typeface="Webdings" pitchFamily="18" charset="2"/>
              <a:buChar char=""/>
            </a:pPr>
            <a:r>
              <a:rPr lang="en-US" altLang="zh-CN" sz="2000" kern="1200" dirty="0" smtClean="0">
                <a:solidFill>
                  <a:srgbClr val="4D4D4D"/>
                </a:solidFill>
                <a:latin typeface="楷体_GB2312" pitchFamily="49" charset="-122"/>
                <a:ea typeface="楷体_GB2312" pitchFamily="49" charset="-122"/>
              </a:rPr>
              <a:t>3.</a:t>
            </a:r>
            <a:r>
              <a:rPr lang="zh-CN" altLang="zh-CN" sz="2000" kern="1200" dirty="0" smtClean="0">
                <a:solidFill>
                  <a:srgbClr val="4D4D4D"/>
                </a:solidFill>
                <a:latin typeface="楷体_GB2312" pitchFamily="49" charset="-122"/>
                <a:ea typeface="楷体_GB2312" pitchFamily="49" charset="-122"/>
              </a:rPr>
              <a:t>掌握电阻、电阻率的基本概念</a:t>
            </a:r>
            <a:endParaRPr lang="zh-CN" altLang="en-US" sz="2000" kern="1200" dirty="0">
              <a:solidFill>
                <a:srgbClr val="4D4D4D"/>
              </a:solidFill>
              <a:latin typeface="楷体_GB2312" pitchFamily="49" charset="-122"/>
              <a:ea typeface="楷体_GB2312" pitchFamily="49" charset="-122"/>
            </a:endParaRPr>
          </a:p>
        </p:txBody>
      </p:sp>
      <p:sp>
        <p:nvSpPr>
          <p:cNvPr id="6" name="矩形 5"/>
          <p:cNvSpPr/>
          <p:nvPr/>
        </p:nvSpPr>
        <p:spPr>
          <a:xfrm>
            <a:off x="1905070" y="3280801"/>
            <a:ext cx="7010216" cy="1138773"/>
          </a:xfrm>
          <a:prstGeom prst="rect">
            <a:avLst/>
          </a:prstGeom>
        </p:spPr>
        <p:txBody>
          <a:bodyPr wrap="square">
            <a:spAutoFit/>
          </a:bodyPr>
          <a:lstStyle/>
          <a:p>
            <a:pPr marL="342900" indent="-342900" algn="l" eaLnBrk="0" hangingPunct="0">
              <a:spcBef>
                <a:spcPct val="20000"/>
              </a:spcBef>
              <a:buClr>
                <a:srgbClr val="B40940">
                  <a:lumMod val="60000"/>
                  <a:lumOff val="40000"/>
                </a:srgbClr>
              </a:buClr>
              <a:buFont typeface="Webdings" pitchFamily="18" charset="2"/>
              <a:buChar char=""/>
            </a:pPr>
            <a:r>
              <a:rPr lang="en-US" altLang="zh-CN" sz="2000" dirty="0">
                <a:solidFill>
                  <a:srgbClr val="4D4D4D"/>
                </a:solidFill>
                <a:latin typeface="楷体_GB2312" pitchFamily="49" charset="-122"/>
                <a:ea typeface="楷体_GB2312" pitchFamily="49" charset="-122"/>
              </a:rPr>
              <a:t>1.</a:t>
            </a:r>
            <a:r>
              <a:rPr lang="zh-CN" altLang="zh-CN" sz="2000" dirty="0">
                <a:solidFill>
                  <a:srgbClr val="4D4D4D"/>
                </a:solidFill>
                <a:latin typeface="楷体_GB2312" pitchFamily="49" charset="-122"/>
                <a:ea typeface="楷体_GB2312" pitchFamily="49" charset="-122"/>
              </a:rPr>
              <a:t>回路的概念</a:t>
            </a:r>
          </a:p>
          <a:p>
            <a:pPr marL="342900" indent="-342900" algn="l" eaLnBrk="0" hangingPunct="0">
              <a:spcBef>
                <a:spcPct val="20000"/>
              </a:spcBef>
              <a:buClr>
                <a:srgbClr val="B40940">
                  <a:lumMod val="60000"/>
                  <a:lumOff val="40000"/>
                </a:srgbClr>
              </a:buClr>
              <a:buFont typeface="Webdings" pitchFamily="18" charset="2"/>
              <a:buChar char=""/>
            </a:pPr>
            <a:r>
              <a:rPr lang="en-US" altLang="zh-CN" sz="2000" dirty="0">
                <a:solidFill>
                  <a:srgbClr val="4D4D4D"/>
                </a:solidFill>
                <a:latin typeface="楷体_GB2312" pitchFamily="49" charset="-122"/>
                <a:ea typeface="楷体_GB2312" pitchFamily="49" charset="-122"/>
              </a:rPr>
              <a:t>2.</a:t>
            </a:r>
            <a:r>
              <a:rPr lang="zh-CN" altLang="zh-CN" sz="2000" dirty="0">
                <a:solidFill>
                  <a:srgbClr val="4D4D4D"/>
                </a:solidFill>
                <a:latin typeface="楷体_GB2312" pitchFamily="49" charset="-122"/>
                <a:ea typeface="楷体_GB2312" pitchFamily="49" charset="-122"/>
              </a:rPr>
              <a:t>电流、电压、电位的定义</a:t>
            </a:r>
          </a:p>
          <a:p>
            <a:pPr marL="342900" indent="-342900" algn="l" eaLnBrk="0" hangingPunct="0">
              <a:spcBef>
                <a:spcPct val="20000"/>
              </a:spcBef>
              <a:buClr>
                <a:srgbClr val="B40940">
                  <a:lumMod val="60000"/>
                  <a:lumOff val="40000"/>
                </a:srgbClr>
              </a:buClr>
              <a:buFont typeface="Webdings" pitchFamily="18" charset="2"/>
              <a:buChar char=""/>
            </a:pPr>
            <a:r>
              <a:rPr lang="en-US" altLang="zh-CN" sz="2000" dirty="0">
                <a:solidFill>
                  <a:srgbClr val="4D4D4D"/>
                </a:solidFill>
                <a:latin typeface="楷体_GB2312" pitchFamily="49" charset="-122"/>
                <a:ea typeface="楷体_GB2312" pitchFamily="49" charset="-122"/>
              </a:rPr>
              <a:t>3.</a:t>
            </a:r>
            <a:r>
              <a:rPr lang="zh-CN" altLang="zh-CN" sz="2000" dirty="0">
                <a:solidFill>
                  <a:srgbClr val="4D4D4D"/>
                </a:solidFill>
                <a:latin typeface="楷体_GB2312" pitchFamily="49" charset="-122"/>
                <a:ea typeface="楷体_GB2312" pitchFamily="49" charset="-122"/>
              </a:rPr>
              <a:t>电阻的概念、</a:t>
            </a:r>
            <a:r>
              <a:rPr lang="zh-CN" altLang="zh-CN" sz="2000" dirty="0" smtClean="0">
                <a:solidFill>
                  <a:srgbClr val="4D4D4D"/>
                </a:solidFill>
                <a:latin typeface="楷体_GB2312" pitchFamily="49" charset="-122"/>
                <a:ea typeface="楷体_GB2312" pitchFamily="49" charset="-122"/>
              </a:rPr>
              <a:t>电阻率</a:t>
            </a:r>
            <a:r>
              <a:rPr lang="en-US" altLang="zh-CN" sz="2000" dirty="0"/>
              <a:t> </a:t>
            </a:r>
            <a:endParaRPr lang="zh-CN" altLang="zh-CN" sz="2000" dirty="0"/>
          </a:p>
        </p:txBody>
      </p:sp>
      <p:sp>
        <p:nvSpPr>
          <p:cNvPr id="7" name="Rectangle 2"/>
          <p:cNvSpPr txBox="1">
            <a:spLocks noChangeArrowheads="1"/>
          </p:cNvSpPr>
          <p:nvPr/>
        </p:nvSpPr>
        <p:spPr bwMode="auto">
          <a:xfrm>
            <a:off x="1600278" y="2438426"/>
            <a:ext cx="7315200" cy="715962"/>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eaLnBrk="0" hangingPunct="0">
              <a:spcAft>
                <a:spcPts val="0"/>
              </a:spcAft>
            </a:pPr>
            <a:r>
              <a:rPr lang="zh-CN" altLang="zh-CN" sz="4400" kern="0" dirty="0">
                <a:solidFill>
                  <a:srgbClr val="B40940">
                    <a:lumMod val="60000"/>
                    <a:lumOff val="40000"/>
                  </a:srgbClr>
                </a:solidFill>
                <a:latin typeface="华文琥珀" pitchFamily="2" charset="-122"/>
                <a:ea typeface="华文琥珀" pitchFamily="2" charset="-122"/>
              </a:rPr>
              <a:t>教学重点</a:t>
            </a:r>
          </a:p>
        </p:txBody>
      </p:sp>
      <p:sp>
        <p:nvSpPr>
          <p:cNvPr id="8" name="Rectangle 2"/>
          <p:cNvSpPr txBox="1">
            <a:spLocks noChangeArrowheads="1"/>
          </p:cNvSpPr>
          <p:nvPr/>
        </p:nvSpPr>
        <p:spPr bwMode="auto">
          <a:xfrm>
            <a:off x="1600086" y="4541790"/>
            <a:ext cx="7315200" cy="715962"/>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eaLnBrk="0" hangingPunct="0">
              <a:spcAft>
                <a:spcPts val="0"/>
              </a:spcAft>
            </a:pPr>
            <a:r>
              <a:rPr lang="zh-CN" altLang="zh-CN" sz="4400" kern="0" dirty="0" smtClean="0">
                <a:solidFill>
                  <a:srgbClr val="B40940">
                    <a:lumMod val="60000"/>
                    <a:lumOff val="40000"/>
                  </a:srgbClr>
                </a:solidFill>
                <a:latin typeface="华文琥珀" pitchFamily="2" charset="-122"/>
                <a:ea typeface="华文琥珀" pitchFamily="2" charset="-122"/>
              </a:rPr>
              <a:t>教学</a:t>
            </a:r>
            <a:r>
              <a:rPr lang="zh-CN" altLang="en-US" sz="4400" kern="0" dirty="0" smtClean="0">
                <a:solidFill>
                  <a:srgbClr val="B40940">
                    <a:lumMod val="60000"/>
                    <a:lumOff val="40000"/>
                  </a:srgbClr>
                </a:solidFill>
                <a:latin typeface="华文琥珀" pitchFamily="2" charset="-122"/>
                <a:ea typeface="华文琥珀" pitchFamily="2" charset="-122"/>
              </a:rPr>
              <a:t>难</a:t>
            </a:r>
            <a:r>
              <a:rPr lang="zh-CN" altLang="zh-CN" sz="4400" kern="0" dirty="0" smtClean="0">
                <a:solidFill>
                  <a:srgbClr val="B40940">
                    <a:lumMod val="60000"/>
                    <a:lumOff val="40000"/>
                  </a:srgbClr>
                </a:solidFill>
                <a:latin typeface="华文琥珀" pitchFamily="2" charset="-122"/>
                <a:ea typeface="华文琥珀" pitchFamily="2" charset="-122"/>
              </a:rPr>
              <a:t>点</a:t>
            </a:r>
            <a:endParaRPr lang="zh-CN" altLang="zh-CN" sz="4400" kern="0" dirty="0">
              <a:solidFill>
                <a:srgbClr val="B40940">
                  <a:lumMod val="60000"/>
                  <a:lumOff val="40000"/>
                </a:srgbClr>
              </a:solidFill>
              <a:latin typeface="华文琥珀" pitchFamily="2" charset="-122"/>
              <a:ea typeface="华文琥珀" pitchFamily="2" charset="-122"/>
            </a:endParaRPr>
          </a:p>
        </p:txBody>
      </p:sp>
      <p:sp>
        <p:nvSpPr>
          <p:cNvPr id="9" name="矩形 8"/>
          <p:cNvSpPr/>
          <p:nvPr/>
        </p:nvSpPr>
        <p:spPr>
          <a:xfrm>
            <a:off x="1905070" y="5338147"/>
            <a:ext cx="7010216" cy="1077218"/>
          </a:xfrm>
          <a:prstGeom prst="rect">
            <a:avLst/>
          </a:prstGeom>
        </p:spPr>
        <p:txBody>
          <a:bodyPr wrap="square">
            <a:spAutoFit/>
          </a:bodyPr>
          <a:lstStyle/>
          <a:p>
            <a:pPr marL="342900" indent="-342900" algn="l" eaLnBrk="0" hangingPunct="0">
              <a:spcBef>
                <a:spcPct val="20000"/>
              </a:spcBef>
              <a:buClr>
                <a:srgbClr val="B40940">
                  <a:lumMod val="60000"/>
                  <a:lumOff val="40000"/>
                </a:srgbClr>
              </a:buClr>
              <a:buFont typeface="Webdings" pitchFamily="18" charset="2"/>
              <a:buChar char=""/>
            </a:pPr>
            <a:r>
              <a:rPr lang="en-US" altLang="zh-CN" sz="2000" dirty="0">
                <a:solidFill>
                  <a:srgbClr val="4D4D4D"/>
                </a:solidFill>
                <a:latin typeface="楷体_GB2312" pitchFamily="49" charset="-122"/>
                <a:ea typeface="楷体_GB2312" pitchFamily="49" charset="-122"/>
              </a:rPr>
              <a:t>1.</a:t>
            </a:r>
            <a:r>
              <a:rPr lang="zh-CN" altLang="zh-CN" sz="2000" dirty="0">
                <a:solidFill>
                  <a:srgbClr val="4D4D4D"/>
                </a:solidFill>
                <a:latin typeface="楷体_GB2312" pitchFamily="49" charset="-122"/>
                <a:ea typeface="楷体_GB2312" pitchFamily="49" charset="-122"/>
              </a:rPr>
              <a:t>电位的概念</a:t>
            </a:r>
          </a:p>
          <a:p>
            <a:pPr marL="342900" indent="-342900" algn="l" eaLnBrk="0" hangingPunct="0">
              <a:spcBef>
                <a:spcPct val="20000"/>
              </a:spcBef>
              <a:buClr>
                <a:srgbClr val="B40940">
                  <a:lumMod val="60000"/>
                  <a:lumOff val="40000"/>
                </a:srgbClr>
              </a:buClr>
              <a:buFont typeface="Webdings" pitchFamily="18" charset="2"/>
              <a:buChar char=""/>
            </a:pPr>
            <a:r>
              <a:rPr lang="en-US" altLang="zh-CN" sz="2000" dirty="0">
                <a:solidFill>
                  <a:srgbClr val="4D4D4D"/>
                </a:solidFill>
                <a:latin typeface="楷体_GB2312" pitchFamily="49" charset="-122"/>
                <a:ea typeface="楷体_GB2312" pitchFamily="49" charset="-122"/>
              </a:rPr>
              <a:t>2.</a:t>
            </a:r>
            <a:r>
              <a:rPr lang="zh-CN" altLang="zh-CN" sz="2000" dirty="0">
                <a:solidFill>
                  <a:srgbClr val="4D4D4D"/>
                </a:solidFill>
                <a:latin typeface="楷体_GB2312" pitchFamily="49" charset="-122"/>
                <a:ea typeface="楷体_GB2312" pitchFamily="49" charset="-122"/>
              </a:rPr>
              <a:t>电阻率和电阻的温度系数</a:t>
            </a:r>
          </a:p>
          <a:p>
            <a:pPr indent="266700" algn="just">
              <a:spcAft>
                <a:spcPts val="0"/>
              </a:spcAft>
            </a:pPr>
            <a:endParaRPr lang="zh-CN" altLang="zh-CN" sz="2000" dirty="0" smtClean="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1600278" y="381080"/>
            <a:ext cx="7315200" cy="715962"/>
          </a:xfrm>
        </p:spPr>
        <p:txBody>
          <a:bodyPr/>
          <a:lstStyle/>
          <a:p>
            <a:pPr algn="ctr">
              <a:spcAft>
                <a:spcPts val="0"/>
              </a:spcAft>
            </a:pPr>
            <a:r>
              <a:rPr lang="zh-CN" altLang="zh-CN" dirty="0" smtClean="0">
                <a:solidFill>
                  <a:srgbClr val="B40940">
                    <a:lumMod val="60000"/>
                    <a:lumOff val="40000"/>
                  </a:srgbClr>
                </a:solidFill>
                <a:latin typeface="华文琥珀" pitchFamily="2" charset="-122"/>
                <a:ea typeface="华文琥珀" pitchFamily="2" charset="-122"/>
                <a:cs typeface="+mn-cs"/>
              </a:rPr>
              <a:t>教学目标</a:t>
            </a:r>
          </a:p>
        </p:txBody>
      </p:sp>
      <p:sp>
        <p:nvSpPr>
          <p:cNvPr id="5" name="内容占位符 4"/>
          <p:cNvSpPr>
            <a:spLocks noGrp="1"/>
          </p:cNvSpPr>
          <p:nvPr>
            <p:ph idx="1"/>
          </p:nvPr>
        </p:nvSpPr>
        <p:spPr>
          <a:xfrm>
            <a:off x="1904998" y="1219258"/>
            <a:ext cx="6934090" cy="1219168"/>
          </a:xfrm>
        </p:spPr>
        <p:txBody>
          <a:bodyPr/>
          <a:lstStyle/>
          <a:p>
            <a:pPr>
              <a:buClr>
                <a:srgbClr val="B40940">
                  <a:lumMod val="60000"/>
                  <a:lumOff val="40000"/>
                </a:srgbClr>
              </a:buClr>
              <a:buFont typeface="Webdings" pitchFamily="18" charset="2"/>
              <a:buChar char=""/>
            </a:pPr>
            <a:r>
              <a:rPr lang="en-US" altLang="zh-CN" sz="2000" kern="1200" dirty="0" smtClean="0">
                <a:solidFill>
                  <a:srgbClr val="4D4D4D"/>
                </a:solidFill>
                <a:latin typeface="楷体_GB2312" pitchFamily="49" charset="-122"/>
                <a:ea typeface="楷体_GB2312" pitchFamily="49" charset="-122"/>
              </a:rPr>
              <a:t>1.</a:t>
            </a:r>
            <a:r>
              <a:rPr lang="zh-CN" altLang="zh-CN" sz="2000" kern="1200" dirty="0" smtClean="0">
                <a:solidFill>
                  <a:srgbClr val="4D4D4D"/>
                </a:solidFill>
                <a:latin typeface="楷体_GB2312" pitchFamily="49" charset="-122"/>
                <a:ea typeface="楷体_GB2312" pitchFamily="49" charset="-122"/>
              </a:rPr>
              <a:t>掌握电路的欧姆定律及其应用。</a:t>
            </a:r>
          </a:p>
          <a:p>
            <a:pPr>
              <a:buClr>
                <a:srgbClr val="B40940">
                  <a:lumMod val="60000"/>
                  <a:lumOff val="40000"/>
                </a:srgbClr>
              </a:buClr>
              <a:buFont typeface="Webdings" pitchFamily="18" charset="2"/>
              <a:buChar char=""/>
            </a:pPr>
            <a:r>
              <a:rPr lang="en-US" altLang="zh-CN" sz="2000" kern="1200" dirty="0" smtClean="0">
                <a:solidFill>
                  <a:srgbClr val="4D4D4D"/>
                </a:solidFill>
                <a:latin typeface="楷体_GB2312" pitchFamily="49" charset="-122"/>
                <a:ea typeface="楷体_GB2312" pitchFamily="49" charset="-122"/>
              </a:rPr>
              <a:t>2.</a:t>
            </a:r>
            <a:r>
              <a:rPr lang="zh-CN" altLang="zh-CN" sz="2000" kern="1200" dirty="0" smtClean="0">
                <a:solidFill>
                  <a:srgbClr val="4D4D4D"/>
                </a:solidFill>
                <a:latin typeface="楷体_GB2312" pitchFamily="49" charset="-122"/>
                <a:ea typeface="楷体_GB2312" pitchFamily="49" charset="-122"/>
              </a:rPr>
              <a:t>掌握电能和电功率的概念及计算。</a:t>
            </a:r>
          </a:p>
          <a:p>
            <a:pPr>
              <a:buClr>
                <a:srgbClr val="B40940">
                  <a:lumMod val="60000"/>
                  <a:lumOff val="40000"/>
                </a:srgbClr>
              </a:buClr>
              <a:buFont typeface="Webdings" pitchFamily="18" charset="2"/>
              <a:buChar char=""/>
            </a:pPr>
            <a:r>
              <a:rPr lang="en-US" altLang="zh-CN" sz="2000" kern="1200" dirty="0" smtClean="0">
                <a:solidFill>
                  <a:srgbClr val="4D4D4D"/>
                </a:solidFill>
                <a:latin typeface="楷体_GB2312" pitchFamily="49" charset="-122"/>
                <a:ea typeface="楷体_GB2312" pitchFamily="49" charset="-122"/>
              </a:rPr>
              <a:t>3.</a:t>
            </a:r>
            <a:r>
              <a:rPr lang="zh-CN" altLang="zh-CN" sz="2000" kern="1200" dirty="0" smtClean="0">
                <a:solidFill>
                  <a:srgbClr val="4D4D4D"/>
                </a:solidFill>
                <a:latin typeface="楷体_GB2312" pitchFamily="49" charset="-122"/>
                <a:ea typeface="楷体_GB2312" pitchFamily="49" charset="-122"/>
              </a:rPr>
              <a:t>掌握电阻通过电流就发热、就做功的概念，了解电路额定值的概念。</a:t>
            </a:r>
          </a:p>
        </p:txBody>
      </p:sp>
      <p:sp>
        <p:nvSpPr>
          <p:cNvPr id="6" name="矩形 5"/>
          <p:cNvSpPr/>
          <p:nvPr/>
        </p:nvSpPr>
        <p:spPr>
          <a:xfrm>
            <a:off x="1905070" y="3280801"/>
            <a:ext cx="7010216" cy="1138773"/>
          </a:xfrm>
          <a:prstGeom prst="rect">
            <a:avLst/>
          </a:prstGeom>
        </p:spPr>
        <p:txBody>
          <a:bodyPr wrap="square">
            <a:spAutoFit/>
          </a:bodyPr>
          <a:lstStyle/>
          <a:p>
            <a:pPr marL="342900" indent="-342900" algn="l" eaLnBrk="0" hangingPunct="0">
              <a:spcBef>
                <a:spcPct val="20000"/>
              </a:spcBef>
              <a:buClr>
                <a:srgbClr val="B40940">
                  <a:lumMod val="60000"/>
                  <a:lumOff val="40000"/>
                </a:srgbClr>
              </a:buClr>
              <a:buFont typeface="Webdings" pitchFamily="18" charset="2"/>
              <a:buChar char=""/>
            </a:pPr>
            <a:r>
              <a:rPr lang="en-US" altLang="zh-CN" sz="2000" dirty="0" smtClean="0">
                <a:solidFill>
                  <a:srgbClr val="4D4D4D"/>
                </a:solidFill>
                <a:latin typeface="楷体_GB2312" pitchFamily="49" charset="-122"/>
                <a:ea typeface="楷体_GB2312" pitchFamily="49" charset="-122"/>
              </a:rPr>
              <a:t>1.</a:t>
            </a:r>
            <a:r>
              <a:rPr lang="zh-CN" altLang="zh-CN" sz="2000" dirty="0" smtClean="0">
                <a:solidFill>
                  <a:srgbClr val="4D4D4D"/>
                </a:solidFill>
                <a:latin typeface="楷体_GB2312" pitchFamily="49" charset="-122"/>
                <a:ea typeface="楷体_GB2312" pitchFamily="49" charset="-122"/>
              </a:rPr>
              <a:t>电路的欧姆及其应用</a:t>
            </a:r>
          </a:p>
          <a:p>
            <a:pPr marL="342900" indent="-342900" algn="l" eaLnBrk="0" hangingPunct="0">
              <a:spcBef>
                <a:spcPct val="20000"/>
              </a:spcBef>
              <a:buClr>
                <a:srgbClr val="B40940">
                  <a:lumMod val="60000"/>
                  <a:lumOff val="40000"/>
                </a:srgbClr>
              </a:buClr>
              <a:buFont typeface="Webdings" pitchFamily="18" charset="2"/>
              <a:buChar char=""/>
            </a:pPr>
            <a:r>
              <a:rPr lang="en-US" altLang="zh-CN" sz="2000" dirty="0" smtClean="0">
                <a:solidFill>
                  <a:srgbClr val="4D4D4D"/>
                </a:solidFill>
                <a:latin typeface="楷体_GB2312" pitchFamily="49" charset="-122"/>
                <a:ea typeface="楷体_GB2312" pitchFamily="49" charset="-122"/>
              </a:rPr>
              <a:t>2.</a:t>
            </a:r>
            <a:r>
              <a:rPr lang="zh-CN" altLang="zh-CN" sz="2000" dirty="0" smtClean="0">
                <a:solidFill>
                  <a:srgbClr val="4D4D4D"/>
                </a:solidFill>
                <a:latin typeface="楷体_GB2312" pitchFamily="49" charset="-122"/>
                <a:ea typeface="楷体_GB2312" pitchFamily="49" charset="-122"/>
              </a:rPr>
              <a:t>电能和电功率的概念、计算</a:t>
            </a:r>
          </a:p>
          <a:p>
            <a:pPr marL="342900" indent="-342900" algn="l" eaLnBrk="0" hangingPunct="0">
              <a:spcBef>
                <a:spcPct val="20000"/>
              </a:spcBef>
              <a:buClr>
                <a:srgbClr val="B40940">
                  <a:lumMod val="60000"/>
                  <a:lumOff val="40000"/>
                </a:srgbClr>
              </a:buClr>
              <a:buFont typeface="Webdings" pitchFamily="18" charset="2"/>
              <a:buChar char=""/>
            </a:pPr>
            <a:r>
              <a:rPr lang="en-US" altLang="zh-CN" sz="2000" dirty="0" smtClean="0">
                <a:solidFill>
                  <a:srgbClr val="4D4D4D"/>
                </a:solidFill>
                <a:latin typeface="楷体_GB2312" pitchFamily="49" charset="-122"/>
                <a:ea typeface="楷体_GB2312" pitchFamily="49" charset="-122"/>
              </a:rPr>
              <a:t>3.</a:t>
            </a:r>
            <a:r>
              <a:rPr lang="zh-CN" altLang="zh-CN" sz="2000" dirty="0" smtClean="0">
                <a:solidFill>
                  <a:srgbClr val="4D4D4D"/>
                </a:solidFill>
                <a:latin typeface="楷体_GB2312" pitchFamily="49" charset="-122"/>
                <a:ea typeface="楷体_GB2312" pitchFamily="49" charset="-122"/>
              </a:rPr>
              <a:t>电路额定值的概念</a:t>
            </a:r>
          </a:p>
        </p:txBody>
      </p:sp>
      <p:sp>
        <p:nvSpPr>
          <p:cNvPr id="7" name="Rectangle 2"/>
          <p:cNvSpPr txBox="1">
            <a:spLocks noChangeArrowheads="1"/>
          </p:cNvSpPr>
          <p:nvPr/>
        </p:nvSpPr>
        <p:spPr bwMode="auto">
          <a:xfrm>
            <a:off x="1600278" y="2438426"/>
            <a:ext cx="7315200" cy="715962"/>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eaLnBrk="0" hangingPunct="0">
              <a:spcAft>
                <a:spcPts val="0"/>
              </a:spcAft>
            </a:pPr>
            <a:r>
              <a:rPr lang="zh-CN" altLang="zh-CN" sz="4400" kern="0" dirty="0">
                <a:solidFill>
                  <a:srgbClr val="B40940">
                    <a:lumMod val="60000"/>
                    <a:lumOff val="40000"/>
                  </a:srgbClr>
                </a:solidFill>
                <a:latin typeface="华文琥珀" pitchFamily="2" charset="-122"/>
                <a:ea typeface="华文琥珀" pitchFamily="2" charset="-122"/>
              </a:rPr>
              <a:t>教学重点</a:t>
            </a:r>
          </a:p>
        </p:txBody>
      </p:sp>
      <p:sp>
        <p:nvSpPr>
          <p:cNvPr id="8" name="Rectangle 2"/>
          <p:cNvSpPr txBox="1">
            <a:spLocks noChangeArrowheads="1"/>
          </p:cNvSpPr>
          <p:nvPr/>
        </p:nvSpPr>
        <p:spPr bwMode="auto">
          <a:xfrm>
            <a:off x="1600086" y="4541790"/>
            <a:ext cx="7315200" cy="715962"/>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eaLnBrk="0" hangingPunct="0">
              <a:spcAft>
                <a:spcPts val="0"/>
              </a:spcAft>
            </a:pPr>
            <a:r>
              <a:rPr lang="zh-CN" altLang="zh-CN" sz="4400" kern="0" dirty="0" smtClean="0">
                <a:solidFill>
                  <a:srgbClr val="B40940">
                    <a:lumMod val="60000"/>
                    <a:lumOff val="40000"/>
                  </a:srgbClr>
                </a:solidFill>
                <a:latin typeface="华文琥珀" pitchFamily="2" charset="-122"/>
                <a:ea typeface="华文琥珀" pitchFamily="2" charset="-122"/>
              </a:rPr>
              <a:t>课前复习</a:t>
            </a:r>
          </a:p>
        </p:txBody>
      </p:sp>
      <p:sp>
        <p:nvSpPr>
          <p:cNvPr id="9" name="矩形 8"/>
          <p:cNvSpPr/>
          <p:nvPr/>
        </p:nvSpPr>
        <p:spPr>
          <a:xfrm>
            <a:off x="1905070" y="5338147"/>
            <a:ext cx="7010216" cy="769441"/>
          </a:xfrm>
          <a:prstGeom prst="rect">
            <a:avLst/>
          </a:prstGeom>
        </p:spPr>
        <p:txBody>
          <a:bodyPr wrap="square">
            <a:spAutoFit/>
          </a:bodyPr>
          <a:lstStyle/>
          <a:p>
            <a:pPr marL="342900" indent="-342900" algn="l" eaLnBrk="0" hangingPunct="0">
              <a:spcBef>
                <a:spcPct val="20000"/>
              </a:spcBef>
              <a:buClr>
                <a:srgbClr val="B40940">
                  <a:lumMod val="60000"/>
                  <a:lumOff val="40000"/>
                </a:srgbClr>
              </a:buClr>
              <a:buFont typeface="Webdings" pitchFamily="18" charset="2"/>
              <a:buChar char=""/>
            </a:pPr>
            <a:r>
              <a:rPr lang="en-US" altLang="zh-CN" sz="2000" dirty="0" smtClean="0">
                <a:solidFill>
                  <a:srgbClr val="4D4D4D"/>
                </a:solidFill>
                <a:latin typeface="楷体_GB2312" pitchFamily="49" charset="-122"/>
                <a:ea typeface="楷体_GB2312" pitchFamily="49" charset="-122"/>
              </a:rPr>
              <a:t>1.</a:t>
            </a:r>
            <a:r>
              <a:rPr lang="zh-CN" altLang="zh-CN" sz="2000" dirty="0" smtClean="0">
                <a:solidFill>
                  <a:srgbClr val="4D4D4D"/>
                </a:solidFill>
                <a:latin typeface="楷体_GB2312" pitchFamily="49" charset="-122"/>
                <a:ea typeface="楷体_GB2312" pitchFamily="49" charset="-122"/>
              </a:rPr>
              <a:t>电路的基本物理量</a:t>
            </a:r>
          </a:p>
          <a:p>
            <a:pPr marL="342900" indent="-342900" algn="l" eaLnBrk="0" hangingPunct="0">
              <a:spcBef>
                <a:spcPct val="20000"/>
              </a:spcBef>
              <a:buClr>
                <a:srgbClr val="B40940">
                  <a:lumMod val="60000"/>
                  <a:lumOff val="40000"/>
                </a:srgbClr>
              </a:buClr>
              <a:buFont typeface="Webdings" pitchFamily="18" charset="2"/>
              <a:buChar char=""/>
            </a:pPr>
            <a:r>
              <a:rPr lang="en-US" altLang="zh-CN" sz="2000" dirty="0" smtClean="0">
                <a:solidFill>
                  <a:srgbClr val="4D4D4D"/>
                </a:solidFill>
                <a:latin typeface="楷体_GB2312" pitchFamily="49" charset="-122"/>
                <a:ea typeface="楷体_GB2312" pitchFamily="49" charset="-122"/>
              </a:rPr>
              <a:t>2.</a:t>
            </a:r>
            <a:r>
              <a:rPr lang="zh-CN" altLang="zh-CN" sz="2000" dirty="0" smtClean="0">
                <a:solidFill>
                  <a:srgbClr val="4D4D4D"/>
                </a:solidFill>
                <a:latin typeface="楷体_GB2312" pitchFamily="49" charset="-122"/>
                <a:ea typeface="楷体_GB2312" pitchFamily="49" charset="-122"/>
              </a:rPr>
              <a:t>电阻的概念</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990600" y="1447852"/>
            <a:ext cx="7315200" cy="715962"/>
          </a:xfrm>
        </p:spPr>
        <p:txBody>
          <a:bodyPr/>
          <a:lstStyle/>
          <a:p>
            <a:pPr>
              <a:buClr>
                <a:srgbClr val="7030A0"/>
              </a:buClr>
              <a:buFont typeface="Webdings" pitchFamily="18" charset="2"/>
              <a:buChar char=""/>
            </a:pPr>
            <a:r>
              <a:rPr lang="en-US" altLang="zh-CN" sz="3200" dirty="0" smtClean="0">
                <a:latin typeface="微软雅黑" pitchFamily="34" charset="-122"/>
                <a:ea typeface="微软雅黑" pitchFamily="34" charset="-122"/>
                <a:cs typeface="+mn-cs"/>
              </a:rPr>
              <a:t>1.3.2 </a:t>
            </a:r>
            <a:r>
              <a:rPr lang="zh-CN" altLang="zh-CN" sz="3200" dirty="0" smtClean="0">
                <a:latin typeface="微软雅黑" pitchFamily="34" charset="-122"/>
                <a:ea typeface="微软雅黑" pitchFamily="34" charset="-122"/>
                <a:cs typeface="+mn-cs"/>
              </a:rPr>
              <a:t>欧姆定律</a:t>
            </a:r>
            <a:endParaRPr lang="zh-CN" altLang="en-US" sz="3200" dirty="0">
              <a:latin typeface="微软雅黑" pitchFamily="34" charset="-122"/>
              <a:ea typeface="微软雅黑" pitchFamily="34" charset="-122"/>
              <a:cs typeface="+mn-cs"/>
            </a:endParaRPr>
          </a:p>
        </p:txBody>
      </p:sp>
      <p:sp>
        <p:nvSpPr>
          <p:cNvPr id="8195" name="Rectangle 3"/>
          <p:cNvSpPr>
            <a:spLocks noGrp="1" noChangeArrowheads="1"/>
          </p:cNvSpPr>
          <p:nvPr>
            <p:ph sz="half" idx="1"/>
          </p:nvPr>
        </p:nvSpPr>
        <p:spPr>
          <a:xfrm>
            <a:off x="990600" y="2209832"/>
            <a:ext cx="3581400" cy="3870325"/>
          </a:xfrm>
        </p:spPr>
        <p:txBody>
          <a:bodyPr/>
          <a:lstStyle/>
          <a:p>
            <a:r>
              <a:rPr lang="en-US" altLang="zh-CN" sz="2000" dirty="0" smtClean="0"/>
              <a:t>1</a:t>
            </a:r>
            <a:r>
              <a:rPr lang="zh-CN" altLang="zh-CN" sz="2000" dirty="0" smtClean="0"/>
              <a:t>．一段电阻电路的欧姆定律</a:t>
            </a:r>
            <a:endParaRPr lang="en-US" altLang="zh-CN" sz="2000" dirty="0" smtClean="0"/>
          </a:p>
          <a:p>
            <a:r>
              <a:rPr lang="zh-CN" altLang="zh-CN" sz="2000" dirty="0" smtClean="0"/>
              <a:t>① 线性电阻</a:t>
            </a:r>
          </a:p>
          <a:p>
            <a:r>
              <a:rPr lang="zh-CN" altLang="zh-CN" sz="2000" dirty="0" smtClean="0"/>
              <a:t>不含有电动势，只含有电阻，故称为一段电阻电路。</a:t>
            </a:r>
          </a:p>
          <a:p>
            <a:r>
              <a:rPr lang="zh-CN" altLang="zh-CN" sz="2000" dirty="0" smtClean="0"/>
              <a:t>一段电阻电路的欧姆定律的表述为：</a:t>
            </a:r>
            <a:r>
              <a:rPr lang="zh-CN" altLang="zh-CN" sz="2000" b="1" dirty="0" smtClean="0">
                <a:solidFill>
                  <a:schemeClr val="accent2"/>
                </a:solidFill>
                <a:latin typeface="华文彩云" pitchFamily="2" charset="-122"/>
                <a:ea typeface="华文彩云" pitchFamily="2" charset="-122"/>
              </a:rPr>
              <a:t>流经电阻的电流与加在电阻两端的电压成正比，与电阻的阻值成反比，</a:t>
            </a:r>
            <a:r>
              <a:rPr lang="zh-CN" altLang="zh-CN" sz="2000" dirty="0" smtClean="0"/>
              <a:t>数学表达式为</a:t>
            </a:r>
          </a:p>
          <a:p>
            <a:endParaRPr lang="en-US" altLang="zh-CN" sz="1800" dirty="0" smtClean="0"/>
          </a:p>
          <a:p>
            <a:endParaRPr lang="en-US" altLang="zh-CN" sz="1800" dirty="0" smtClean="0"/>
          </a:p>
          <a:p>
            <a:endParaRPr lang="zh-CN" altLang="zh-CN" sz="1800" dirty="0"/>
          </a:p>
        </p:txBody>
      </p:sp>
      <p:sp>
        <p:nvSpPr>
          <p:cNvPr id="7" name="内容占位符 6"/>
          <p:cNvSpPr>
            <a:spLocks noGrp="1"/>
          </p:cNvSpPr>
          <p:nvPr>
            <p:ph sz="half" idx="2"/>
          </p:nvPr>
        </p:nvSpPr>
        <p:spPr>
          <a:xfrm>
            <a:off x="4724400" y="2209832"/>
            <a:ext cx="3581400" cy="3870325"/>
          </a:xfrm>
        </p:spPr>
        <p:txBody>
          <a:bodyPr/>
          <a:lstStyle/>
          <a:p>
            <a:r>
              <a:rPr lang="zh-CN" altLang="zh-CN" dirty="0" smtClean="0"/>
              <a:t>在式中，电压的正方向与电流的正方向设定一致，如果电压与电流的正方向设定相反，则表达式为</a:t>
            </a:r>
            <a:endParaRPr lang="en-US" altLang="zh-CN" dirty="0" smtClean="0"/>
          </a:p>
          <a:p>
            <a:pPr algn="ctr">
              <a:buNone/>
            </a:pPr>
            <a:r>
              <a:rPr lang="en-US" altLang="zh-CN" i="1" dirty="0" smtClean="0"/>
              <a:t>U</a:t>
            </a:r>
            <a:r>
              <a:rPr lang="en-US" altLang="zh-CN" i="1" baseline="-25000" dirty="0" smtClean="0"/>
              <a:t> </a:t>
            </a:r>
            <a:r>
              <a:rPr lang="en-US" altLang="zh-CN" i="1" dirty="0" smtClean="0"/>
              <a:t>=</a:t>
            </a:r>
            <a:r>
              <a:rPr lang="zh-CN" altLang="zh-CN" i="1" dirty="0" smtClean="0"/>
              <a:t>－</a:t>
            </a:r>
            <a:r>
              <a:rPr lang="en-US" altLang="zh-CN" i="1" dirty="0" smtClean="0"/>
              <a:t>I</a:t>
            </a:r>
            <a:r>
              <a:rPr lang="en-US" altLang="zh-CN" i="1" baseline="-25000" dirty="0" smtClean="0"/>
              <a:t> </a:t>
            </a:r>
            <a:r>
              <a:rPr lang="en-US" altLang="zh-CN" i="1" dirty="0" smtClean="0"/>
              <a:t>R</a:t>
            </a:r>
            <a:endParaRPr lang="zh-CN" altLang="zh-CN" dirty="0" smtClean="0"/>
          </a:p>
        </p:txBody>
      </p:sp>
      <p:sp>
        <p:nvSpPr>
          <p:cNvPr id="5" name="标题 1"/>
          <p:cNvSpPr txBox="1">
            <a:spLocks/>
          </p:cNvSpPr>
          <p:nvPr/>
        </p:nvSpPr>
        <p:spPr bwMode="auto">
          <a:xfrm>
            <a:off x="457200" y="7628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l" eaLnBrk="0" hangingPunct="0"/>
            <a:r>
              <a:rPr lang="en-US" altLang="zh-CN" sz="44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rPr>
              <a:t>1.3  </a:t>
            </a:r>
            <a:r>
              <a:rPr lang="zh-CN" altLang="zh-CN" sz="44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rPr>
              <a:t>电阻和欧姆定律</a:t>
            </a:r>
          </a:p>
        </p:txBody>
      </p:sp>
      <p:graphicFrame>
        <p:nvGraphicFramePr>
          <p:cNvPr id="58370" name="Object 2"/>
          <p:cNvGraphicFramePr>
            <a:graphicFrameLocks noChangeAspect="1"/>
          </p:cNvGraphicFramePr>
          <p:nvPr/>
        </p:nvGraphicFramePr>
        <p:xfrm>
          <a:off x="2743248" y="5257752"/>
          <a:ext cx="990574" cy="930539"/>
        </p:xfrm>
        <a:graphic>
          <a:graphicData uri="http://schemas.openxmlformats.org/presentationml/2006/ole">
            <p:oleObj spid="_x0000_s58370" name="公式" r:id="rId3" imgW="419040" imgH="393480" progId="Equation.3">
              <p:embed/>
            </p:oleObj>
          </a:graphicData>
        </a:graphic>
      </p:graphicFrame>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txBox="1">
            <a:spLocks/>
          </p:cNvSpPr>
          <p:nvPr/>
        </p:nvSpPr>
        <p:spPr bwMode="auto">
          <a:xfrm>
            <a:off x="457200" y="7628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l" eaLnBrk="0" hangingPunct="0"/>
            <a:r>
              <a:rPr lang="en-US" altLang="zh-CN" sz="44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rPr>
              <a:t>1.3  </a:t>
            </a:r>
            <a:r>
              <a:rPr lang="zh-CN" altLang="zh-CN" sz="44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rPr>
              <a:t>电阻和欧姆定律</a:t>
            </a:r>
          </a:p>
        </p:txBody>
      </p:sp>
      <p:pic>
        <p:nvPicPr>
          <p:cNvPr id="59395" name="Picture 3" descr="d17a"/>
          <p:cNvPicPr>
            <a:picLocks noChangeAspect="1" noChangeArrowheads="1"/>
          </p:cNvPicPr>
          <p:nvPr/>
        </p:nvPicPr>
        <p:blipFill>
          <a:blip r:embed="rId2" cstate="print"/>
          <a:srcRect/>
          <a:stretch>
            <a:fillRect/>
          </a:stretch>
        </p:blipFill>
        <p:spPr bwMode="auto">
          <a:xfrm>
            <a:off x="1219288" y="1524051"/>
            <a:ext cx="2514534" cy="1616486"/>
          </a:xfrm>
          <a:prstGeom prst="rect">
            <a:avLst/>
          </a:prstGeom>
          <a:noFill/>
          <a:ln w="9525">
            <a:noFill/>
            <a:miter lim="800000"/>
            <a:headEnd/>
            <a:tailEnd/>
          </a:ln>
        </p:spPr>
      </p:pic>
      <p:pic>
        <p:nvPicPr>
          <p:cNvPr id="59396" name="Picture 4" descr="d17b"/>
          <p:cNvPicPr>
            <a:picLocks noChangeAspect="1" noChangeArrowheads="1"/>
          </p:cNvPicPr>
          <p:nvPr/>
        </p:nvPicPr>
        <p:blipFill>
          <a:blip r:embed="rId3" cstate="print"/>
          <a:srcRect/>
          <a:stretch>
            <a:fillRect/>
          </a:stretch>
        </p:blipFill>
        <p:spPr bwMode="auto">
          <a:xfrm>
            <a:off x="4724396" y="1447852"/>
            <a:ext cx="2514534" cy="1676356"/>
          </a:xfrm>
          <a:prstGeom prst="rect">
            <a:avLst/>
          </a:prstGeom>
          <a:noFill/>
          <a:ln w="9525">
            <a:noFill/>
            <a:miter lim="800000"/>
            <a:headEnd/>
            <a:tailEnd/>
          </a:ln>
        </p:spPr>
      </p:pic>
      <p:sp>
        <p:nvSpPr>
          <p:cNvPr id="11" name="矩形 10"/>
          <p:cNvSpPr/>
          <p:nvPr/>
        </p:nvSpPr>
        <p:spPr>
          <a:xfrm>
            <a:off x="1371684" y="3505198"/>
            <a:ext cx="2146742" cy="369332"/>
          </a:xfrm>
          <a:prstGeom prst="rect">
            <a:avLst/>
          </a:prstGeom>
        </p:spPr>
        <p:txBody>
          <a:bodyPr wrap="none">
            <a:spAutoFit/>
          </a:bodyPr>
          <a:lstStyle/>
          <a:p>
            <a:r>
              <a:rPr lang="en-US" altLang="zh-CN" sz="1800" dirty="0" smtClean="0"/>
              <a:t>(a) </a:t>
            </a:r>
            <a:r>
              <a:rPr lang="en-US" altLang="zh-CN" sz="1800" i="1" dirty="0" smtClean="0"/>
              <a:t>U</a:t>
            </a:r>
            <a:r>
              <a:rPr lang="zh-CN" altLang="zh-CN" sz="1800" dirty="0" smtClean="0"/>
              <a:t>、</a:t>
            </a:r>
            <a:r>
              <a:rPr lang="en-US" altLang="zh-CN" sz="1800" i="1" dirty="0" smtClean="0"/>
              <a:t>I</a:t>
            </a:r>
            <a:r>
              <a:rPr lang="zh-CN" altLang="zh-CN" sz="1800" dirty="0" smtClean="0"/>
              <a:t>正方向一致</a:t>
            </a:r>
            <a:endParaRPr lang="zh-CN" altLang="en-US" sz="1800" dirty="0"/>
          </a:p>
        </p:txBody>
      </p:sp>
      <p:sp>
        <p:nvSpPr>
          <p:cNvPr id="12" name="矩形 11"/>
          <p:cNvSpPr/>
          <p:nvPr/>
        </p:nvSpPr>
        <p:spPr>
          <a:xfrm>
            <a:off x="4876792" y="3505198"/>
            <a:ext cx="2146742" cy="369332"/>
          </a:xfrm>
          <a:prstGeom prst="rect">
            <a:avLst/>
          </a:prstGeom>
        </p:spPr>
        <p:txBody>
          <a:bodyPr wrap="none">
            <a:spAutoFit/>
          </a:bodyPr>
          <a:lstStyle/>
          <a:p>
            <a:r>
              <a:rPr lang="en-US" altLang="zh-CN" sz="1800" dirty="0" smtClean="0"/>
              <a:t>(b) </a:t>
            </a:r>
            <a:r>
              <a:rPr lang="en-US" altLang="zh-CN" sz="1800" i="1" dirty="0" smtClean="0"/>
              <a:t>U</a:t>
            </a:r>
            <a:r>
              <a:rPr lang="zh-CN" altLang="zh-CN" sz="1800" dirty="0" smtClean="0"/>
              <a:t>、</a:t>
            </a:r>
            <a:r>
              <a:rPr lang="en-US" altLang="zh-CN" sz="1800" i="1" dirty="0" smtClean="0"/>
              <a:t>I</a:t>
            </a:r>
            <a:r>
              <a:rPr lang="zh-CN" altLang="zh-CN" sz="1800" dirty="0" smtClean="0"/>
              <a:t>正方向相反</a:t>
            </a:r>
            <a:endParaRPr lang="zh-CN" altLang="zh-CN" sz="1800" dirty="0"/>
          </a:p>
        </p:txBody>
      </p:sp>
      <p:pic>
        <p:nvPicPr>
          <p:cNvPr id="59397" name="Picture 5" descr="d18a"/>
          <p:cNvPicPr>
            <a:picLocks noChangeAspect="1" noChangeArrowheads="1"/>
          </p:cNvPicPr>
          <p:nvPr/>
        </p:nvPicPr>
        <p:blipFill>
          <a:blip r:embed="rId4" cstate="print"/>
          <a:srcRect/>
          <a:stretch>
            <a:fillRect/>
          </a:stretch>
        </p:blipFill>
        <p:spPr bwMode="auto">
          <a:xfrm>
            <a:off x="1600278" y="4190980"/>
            <a:ext cx="2209742" cy="2265685"/>
          </a:xfrm>
          <a:prstGeom prst="rect">
            <a:avLst/>
          </a:prstGeom>
          <a:noFill/>
          <a:ln w="9525">
            <a:noFill/>
            <a:miter lim="800000"/>
            <a:headEnd/>
            <a:tailEnd/>
          </a:ln>
        </p:spPr>
      </p:pic>
      <p:cxnSp>
        <p:nvCxnSpPr>
          <p:cNvPr id="14" name="直接连接符 13"/>
          <p:cNvCxnSpPr/>
          <p:nvPr/>
        </p:nvCxnSpPr>
        <p:spPr bwMode="auto">
          <a:xfrm>
            <a:off x="914496" y="4038584"/>
            <a:ext cx="7315008" cy="0"/>
          </a:xfrm>
          <a:prstGeom prst="line">
            <a:avLst/>
          </a:prstGeom>
          <a:ln w="57150">
            <a:prstDash val="sysDot"/>
            <a:headEnd type="none" w="med" len="med"/>
            <a:tailEnd type="none" w="med" len="med"/>
          </a:ln>
        </p:spPr>
        <p:style>
          <a:lnRef idx="3">
            <a:schemeClr val="accent3"/>
          </a:lnRef>
          <a:fillRef idx="0">
            <a:schemeClr val="accent3"/>
          </a:fillRef>
          <a:effectRef idx="2">
            <a:schemeClr val="accent3"/>
          </a:effectRef>
          <a:fontRef idx="minor">
            <a:schemeClr val="tx1"/>
          </a:fontRef>
        </p:style>
      </p:cxnSp>
      <p:sp>
        <p:nvSpPr>
          <p:cNvPr id="15" name="矩形 14"/>
          <p:cNvSpPr/>
          <p:nvPr/>
        </p:nvSpPr>
        <p:spPr>
          <a:xfrm>
            <a:off x="3962416" y="4648168"/>
            <a:ext cx="4267088" cy="1200329"/>
          </a:xfrm>
          <a:prstGeom prst="rect">
            <a:avLst/>
          </a:prstGeom>
        </p:spPr>
        <p:txBody>
          <a:bodyPr wrap="square">
            <a:spAutoFit/>
          </a:bodyPr>
          <a:lstStyle/>
          <a:p>
            <a:r>
              <a:rPr lang="zh-CN" altLang="zh-CN" dirty="0" smtClean="0"/>
              <a:t>电压的正方向与电流的正方向设定一致，称为关联参考方向；反之，称为非关联参考方向。</a:t>
            </a:r>
            <a:endParaRPr lang="zh-CN" altLang="en-US" dirty="0"/>
          </a:p>
        </p:txBody>
      </p:sp>
      <p:sp>
        <p:nvSpPr>
          <p:cNvPr id="16" name="矩形 15"/>
          <p:cNvSpPr/>
          <p:nvPr/>
        </p:nvSpPr>
        <p:spPr>
          <a:xfrm>
            <a:off x="2060450" y="6248326"/>
            <a:ext cx="1107996" cy="369332"/>
          </a:xfrm>
          <a:prstGeom prst="rect">
            <a:avLst/>
          </a:prstGeom>
        </p:spPr>
        <p:txBody>
          <a:bodyPr wrap="none">
            <a:spAutoFit/>
          </a:bodyPr>
          <a:lstStyle/>
          <a:p>
            <a:r>
              <a:rPr lang="zh-CN" altLang="zh-CN" sz="1800" dirty="0" smtClean="0"/>
              <a:t>线性电阻</a:t>
            </a:r>
            <a:endParaRPr lang="zh-CN" altLang="en-US" sz="1800"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txBox="1">
            <a:spLocks/>
          </p:cNvSpPr>
          <p:nvPr/>
        </p:nvSpPr>
        <p:spPr bwMode="auto">
          <a:xfrm>
            <a:off x="457200" y="7628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l" eaLnBrk="0" hangingPunct="0"/>
            <a:r>
              <a:rPr lang="en-US" altLang="zh-CN" sz="44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rPr>
              <a:t>1.3  </a:t>
            </a:r>
            <a:r>
              <a:rPr lang="zh-CN" altLang="zh-CN" sz="44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rPr>
              <a:t>电阻和欧姆定律</a:t>
            </a:r>
          </a:p>
        </p:txBody>
      </p:sp>
      <p:sp>
        <p:nvSpPr>
          <p:cNvPr id="13" name="内容占位符 12"/>
          <p:cNvSpPr>
            <a:spLocks noGrp="1"/>
          </p:cNvSpPr>
          <p:nvPr>
            <p:ph sz="half" idx="1"/>
          </p:nvPr>
        </p:nvSpPr>
        <p:spPr>
          <a:xfrm>
            <a:off x="838298" y="1905040"/>
            <a:ext cx="3581400" cy="3870325"/>
          </a:xfrm>
        </p:spPr>
        <p:txBody>
          <a:bodyPr/>
          <a:lstStyle/>
          <a:p>
            <a:r>
              <a:rPr lang="zh-CN" altLang="zh-CN" sz="2000" dirty="0" smtClean="0"/>
              <a:t>②非线性电阻</a:t>
            </a:r>
          </a:p>
          <a:p>
            <a:r>
              <a:rPr lang="zh-CN" altLang="zh-CN" sz="2000" dirty="0" smtClean="0"/>
              <a:t>如果加在电阻两端的电压与通过电阻的电流不呈线性关系（不符合欧姆定律），称为非线性电阻，白炽灯的灯丝、半导体二极管的正向电阻等均为非线性电阻。 </a:t>
            </a:r>
          </a:p>
          <a:p>
            <a:endParaRPr lang="zh-CN" altLang="en-US" dirty="0"/>
          </a:p>
        </p:txBody>
      </p:sp>
      <p:pic>
        <p:nvPicPr>
          <p:cNvPr id="18" name="Picture 2" descr="d18b"/>
          <p:cNvPicPr>
            <a:picLocks noGrp="1" noChangeAspect="1" noChangeArrowheads="1"/>
          </p:cNvPicPr>
          <p:nvPr>
            <p:ph sz="half" idx="2"/>
          </p:nvPr>
        </p:nvPicPr>
        <p:blipFill>
          <a:blip r:embed="rId2" cstate="print"/>
          <a:srcRect/>
          <a:stretch>
            <a:fillRect/>
          </a:stretch>
        </p:blipFill>
        <p:spPr bwMode="auto">
          <a:xfrm>
            <a:off x="5029188" y="1905040"/>
            <a:ext cx="2386485" cy="2351827"/>
          </a:xfrm>
          <a:prstGeom prst="rect">
            <a:avLst/>
          </a:prstGeom>
          <a:noFill/>
          <a:ln w="9525">
            <a:noFill/>
            <a:miter lim="800000"/>
            <a:headEnd/>
            <a:tailEnd/>
          </a:ln>
        </p:spPr>
      </p:pic>
      <p:sp>
        <p:nvSpPr>
          <p:cNvPr id="19" name="矩形 18"/>
          <p:cNvSpPr/>
          <p:nvPr/>
        </p:nvSpPr>
        <p:spPr>
          <a:xfrm>
            <a:off x="5526340" y="4800564"/>
            <a:ext cx="1338828" cy="369332"/>
          </a:xfrm>
          <a:prstGeom prst="rect">
            <a:avLst/>
          </a:prstGeom>
        </p:spPr>
        <p:txBody>
          <a:bodyPr wrap="none">
            <a:spAutoFit/>
          </a:bodyPr>
          <a:lstStyle/>
          <a:p>
            <a:r>
              <a:rPr lang="zh-CN" altLang="zh-CN" sz="1800" dirty="0" smtClean="0"/>
              <a:t>非线性电阻</a:t>
            </a:r>
            <a:endParaRPr lang="zh-CN" altLang="en-US" sz="1800"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txBox="1">
            <a:spLocks/>
          </p:cNvSpPr>
          <p:nvPr/>
        </p:nvSpPr>
        <p:spPr bwMode="auto">
          <a:xfrm>
            <a:off x="457200" y="7628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l" eaLnBrk="0" hangingPunct="0"/>
            <a:r>
              <a:rPr lang="en-US" altLang="zh-CN" sz="44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rPr>
              <a:t>1.3  </a:t>
            </a:r>
            <a:r>
              <a:rPr lang="zh-CN" altLang="zh-CN" sz="44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rPr>
              <a:t>电阻和欧姆定律</a:t>
            </a:r>
          </a:p>
        </p:txBody>
      </p:sp>
      <p:sp>
        <p:nvSpPr>
          <p:cNvPr id="13" name="内容占位符 12"/>
          <p:cNvSpPr>
            <a:spLocks noGrp="1"/>
          </p:cNvSpPr>
          <p:nvPr>
            <p:ph sz="half" idx="1"/>
          </p:nvPr>
        </p:nvSpPr>
        <p:spPr>
          <a:xfrm>
            <a:off x="838298" y="1905040"/>
            <a:ext cx="3581400" cy="3870325"/>
          </a:xfrm>
        </p:spPr>
        <p:txBody>
          <a:bodyPr/>
          <a:lstStyle/>
          <a:p>
            <a:r>
              <a:rPr lang="en-US" altLang="zh-CN" sz="2000" dirty="0" smtClean="0"/>
              <a:t>2</a:t>
            </a:r>
            <a:r>
              <a:rPr lang="zh-CN" altLang="zh-CN" sz="2000" dirty="0" smtClean="0"/>
              <a:t>．全电路欧姆定律</a:t>
            </a:r>
          </a:p>
          <a:p>
            <a:r>
              <a:rPr lang="zh-CN" altLang="zh-CN" sz="2000" dirty="0" smtClean="0"/>
              <a:t>由电源、负载和连接导线组成的闭合电路称为全电路。</a:t>
            </a:r>
            <a:endParaRPr lang="en-US" altLang="zh-CN" sz="2000" dirty="0" smtClean="0"/>
          </a:p>
          <a:p>
            <a:endParaRPr lang="en-US" altLang="zh-CN" sz="2000" dirty="0" smtClean="0"/>
          </a:p>
          <a:p>
            <a:r>
              <a:rPr lang="zh-CN" altLang="zh-CN" sz="2000" dirty="0" smtClean="0"/>
              <a:t>全电路的欧姆定律的表述为：</a:t>
            </a:r>
            <a:r>
              <a:rPr lang="zh-CN" altLang="zh-CN" sz="2400" b="1" dirty="0" smtClean="0">
                <a:solidFill>
                  <a:schemeClr val="accent2"/>
                </a:solidFill>
                <a:latin typeface="华文彩云" pitchFamily="2" charset="-122"/>
                <a:ea typeface="华文彩云" pitchFamily="2" charset="-122"/>
              </a:rPr>
              <a:t>通过全电路的电流与电源的电动势成正比，与电路中的总电阻成反比</a:t>
            </a:r>
            <a:r>
              <a:rPr lang="zh-CN" altLang="zh-CN" sz="2000" b="1" dirty="0" smtClean="0"/>
              <a:t>，</a:t>
            </a:r>
            <a:r>
              <a:rPr lang="zh-CN" altLang="zh-CN" sz="2000" dirty="0" smtClean="0"/>
              <a:t>数学表达式为</a:t>
            </a:r>
          </a:p>
          <a:p>
            <a:endParaRPr lang="zh-CN" altLang="zh-CN" sz="2000" dirty="0" smtClean="0"/>
          </a:p>
          <a:p>
            <a:endParaRPr lang="zh-CN" altLang="en-US" dirty="0"/>
          </a:p>
        </p:txBody>
      </p:sp>
      <p:pic>
        <p:nvPicPr>
          <p:cNvPr id="61442" name="Picture 2" descr="d19"/>
          <p:cNvPicPr>
            <a:picLocks noGrp="1" noChangeAspect="1" noChangeArrowheads="1"/>
          </p:cNvPicPr>
          <p:nvPr>
            <p:ph sz="half" idx="2"/>
          </p:nvPr>
        </p:nvPicPr>
        <p:blipFill>
          <a:blip r:embed="rId3" cstate="print"/>
          <a:srcRect/>
          <a:stretch>
            <a:fillRect/>
          </a:stretch>
        </p:blipFill>
        <p:spPr bwMode="auto">
          <a:xfrm>
            <a:off x="4572000" y="1752644"/>
            <a:ext cx="3334538" cy="2895524"/>
          </a:xfrm>
          <a:prstGeom prst="rect">
            <a:avLst/>
          </a:prstGeom>
          <a:noFill/>
          <a:ln w="9525">
            <a:noFill/>
            <a:miter lim="800000"/>
            <a:headEnd/>
            <a:tailEnd/>
          </a:ln>
        </p:spPr>
      </p:pic>
      <p:sp>
        <p:nvSpPr>
          <p:cNvPr id="8" name="矩形 7"/>
          <p:cNvSpPr/>
          <p:nvPr/>
        </p:nvSpPr>
        <p:spPr>
          <a:xfrm>
            <a:off x="5716462" y="5029158"/>
            <a:ext cx="1107996" cy="369332"/>
          </a:xfrm>
          <a:prstGeom prst="rect">
            <a:avLst/>
          </a:prstGeom>
        </p:spPr>
        <p:txBody>
          <a:bodyPr wrap="none">
            <a:spAutoFit/>
          </a:bodyPr>
          <a:lstStyle/>
          <a:p>
            <a:r>
              <a:rPr lang="zh-CN" altLang="zh-CN" sz="1800" dirty="0" smtClean="0"/>
              <a:t>闭合电路</a:t>
            </a:r>
            <a:endParaRPr lang="zh-CN" altLang="en-US" sz="1800" dirty="0"/>
          </a:p>
        </p:txBody>
      </p:sp>
      <p:graphicFrame>
        <p:nvGraphicFramePr>
          <p:cNvPr id="61443" name="Object 3"/>
          <p:cNvGraphicFramePr>
            <a:graphicFrameLocks noChangeAspect="1"/>
          </p:cNvGraphicFramePr>
          <p:nvPr/>
        </p:nvGraphicFramePr>
        <p:xfrm>
          <a:off x="1676476" y="5029158"/>
          <a:ext cx="1916156" cy="1142970"/>
        </p:xfrm>
        <a:graphic>
          <a:graphicData uri="http://schemas.openxmlformats.org/presentationml/2006/ole">
            <p:oleObj spid="_x0000_s61443" name="公式" r:id="rId4" imgW="723600" imgH="431640" progId="Equation.3">
              <p:embed/>
            </p:oleObj>
          </a:graphicData>
        </a:graphic>
      </p:graphicFrame>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txBox="1">
            <a:spLocks/>
          </p:cNvSpPr>
          <p:nvPr/>
        </p:nvSpPr>
        <p:spPr bwMode="auto">
          <a:xfrm>
            <a:off x="457200" y="7628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l" eaLnBrk="0" hangingPunct="0"/>
            <a:r>
              <a:rPr lang="zh-CN" altLang="en-US" sz="44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rPr>
              <a:t>例题</a:t>
            </a:r>
            <a:endParaRPr lang="zh-CN" altLang="zh-CN" sz="44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endParaRPr>
          </a:p>
        </p:txBody>
      </p:sp>
      <p:sp>
        <p:nvSpPr>
          <p:cNvPr id="7" name="标题 6"/>
          <p:cNvSpPr>
            <a:spLocks noGrp="1"/>
          </p:cNvSpPr>
          <p:nvPr>
            <p:ph type="title"/>
          </p:nvPr>
        </p:nvSpPr>
        <p:spPr/>
        <p:txBody>
          <a:bodyPr/>
          <a:lstStyle/>
          <a:p>
            <a:r>
              <a:rPr lang="zh-CN" altLang="zh-CN" sz="2000" dirty="0" smtClean="0"/>
              <a:t>已知一收音机正常工作时所需的电压为</a:t>
            </a:r>
            <a:r>
              <a:rPr lang="en-US" altLang="zh-CN" sz="2000" dirty="0" smtClean="0"/>
              <a:t>2.4</a:t>
            </a:r>
            <a:r>
              <a:rPr lang="en-US" altLang="zh-CN" sz="2000" baseline="30000" dirty="0" smtClean="0"/>
              <a:t> </a:t>
            </a:r>
            <a:r>
              <a:rPr lang="en-US" altLang="zh-CN" sz="2000" dirty="0" smtClean="0"/>
              <a:t>~</a:t>
            </a:r>
            <a:r>
              <a:rPr lang="en-US" altLang="zh-CN" sz="2000" baseline="30000" dirty="0" smtClean="0"/>
              <a:t> </a:t>
            </a:r>
            <a:r>
              <a:rPr lang="en-US" altLang="zh-CN" sz="2000" dirty="0" smtClean="0"/>
              <a:t>3</a:t>
            </a:r>
            <a:r>
              <a:rPr lang="en-US" altLang="zh-CN" sz="2000" baseline="-25000" dirty="0" smtClean="0"/>
              <a:t> </a:t>
            </a:r>
            <a:r>
              <a:rPr lang="en-US" altLang="zh-CN" sz="2000" dirty="0" smtClean="0"/>
              <a:t>V</a:t>
            </a:r>
            <a:r>
              <a:rPr lang="zh-CN" altLang="zh-CN" sz="2000" dirty="0" smtClean="0"/>
              <a:t>，电流为</a:t>
            </a:r>
            <a:r>
              <a:rPr lang="en-US" altLang="zh-CN" sz="2000" dirty="0" smtClean="0"/>
              <a:t>80</a:t>
            </a:r>
            <a:r>
              <a:rPr lang="en-US" altLang="zh-CN" sz="2000" baseline="-25000" dirty="0" smtClean="0"/>
              <a:t> </a:t>
            </a:r>
            <a:r>
              <a:rPr lang="en-US" altLang="zh-CN" sz="2000" dirty="0" err="1" smtClean="0"/>
              <a:t>mA</a:t>
            </a:r>
            <a:r>
              <a:rPr lang="zh-CN" altLang="zh-CN" sz="2000" dirty="0" smtClean="0"/>
              <a:t>，现用</a:t>
            </a:r>
            <a:r>
              <a:rPr lang="en-US" altLang="zh-CN" sz="2000" dirty="0" smtClean="0"/>
              <a:t>3</a:t>
            </a:r>
            <a:r>
              <a:rPr lang="en-US" altLang="zh-CN" sz="2000" baseline="30000" dirty="0" smtClean="0"/>
              <a:t> </a:t>
            </a:r>
            <a:r>
              <a:rPr lang="en-US" altLang="zh-CN" sz="2000" dirty="0" smtClean="0"/>
              <a:t>V</a:t>
            </a:r>
            <a:r>
              <a:rPr lang="zh-CN" altLang="zh-CN" sz="2000" dirty="0" smtClean="0"/>
              <a:t>（电动势）干电池供电。当电池用了一段时间后，电池的内电阻</a:t>
            </a:r>
            <a:r>
              <a:rPr lang="en-US" altLang="zh-CN" sz="2000" i="1" dirty="0" smtClean="0"/>
              <a:t>R</a:t>
            </a:r>
            <a:r>
              <a:rPr lang="en-US" altLang="zh-CN" sz="2000" baseline="-25000" dirty="0" smtClean="0"/>
              <a:t>0</a:t>
            </a:r>
            <a:r>
              <a:rPr lang="zh-CN" altLang="zh-CN" sz="2000" dirty="0" smtClean="0"/>
              <a:t>上升为</a:t>
            </a:r>
            <a:r>
              <a:rPr lang="en-US" altLang="zh-CN" sz="2000" dirty="0" smtClean="0"/>
              <a:t>8Ω</a:t>
            </a:r>
            <a:r>
              <a:rPr lang="zh-CN" altLang="zh-CN" sz="2000" dirty="0" smtClean="0"/>
              <a:t>，试计算收音机还能否继续工作。</a:t>
            </a:r>
            <a:endParaRPr lang="zh-CN" altLang="en-US" sz="2000" dirty="0"/>
          </a:p>
        </p:txBody>
      </p:sp>
      <p:sp>
        <p:nvSpPr>
          <p:cNvPr id="11" name="内容占位符 10"/>
          <p:cNvSpPr>
            <a:spLocks noGrp="1"/>
          </p:cNvSpPr>
          <p:nvPr>
            <p:ph sz="half" idx="1"/>
          </p:nvPr>
        </p:nvSpPr>
        <p:spPr>
          <a:xfrm>
            <a:off x="914496" y="3352802"/>
            <a:ext cx="3886192" cy="2362138"/>
          </a:xfrm>
        </p:spPr>
        <p:style>
          <a:lnRef idx="1">
            <a:schemeClr val="accent1"/>
          </a:lnRef>
          <a:fillRef idx="2">
            <a:schemeClr val="accent1"/>
          </a:fillRef>
          <a:effectRef idx="1">
            <a:schemeClr val="accent1"/>
          </a:effectRef>
          <a:fontRef idx="minor">
            <a:schemeClr val="dk1"/>
          </a:fontRef>
        </p:style>
        <p:txBody>
          <a:bodyPr/>
          <a:lstStyle/>
          <a:p>
            <a:pPr marL="0" indent="0">
              <a:spcBef>
                <a:spcPts val="0"/>
              </a:spcBef>
              <a:buNone/>
            </a:pPr>
            <a:r>
              <a:rPr lang="zh-CN" altLang="zh-CN" sz="2000" dirty="0" smtClean="0"/>
              <a:t>解： 根据已知条件，计算是否满足收音机的最低电压供电条件。</a:t>
            </a:r>
          </a:p>
          <a:p>
            <a:pPr marL="0" indent="0">
              <a:spcBef>
                <a:spcPts val="0"/>
              </a:spcBef>
              <a:buNone/>
            </a:pPr>
            <a:r>
              <a:rPr lang="zh-CN" altLang="zh-CN" sz="2000" dirty="0" smtClean="0"/>
              <a:t>根据全电路欧姆定律有</a:t>
            </a:r>
          </a:p>
          <a:p>
            <a:pPr marL="0" indent="0">
              <a:spcBef>
                <a:spcPts val="0"/>
              </a:spcBef>
              <a:buNone/>
            </a:pPr>
            <a:r>
              <a:rPr lang="en-US" altLang="zh-CN" sz="2000" i="1" dirty="0" smtClean="0"/>
              <a:t>U</a:t>
            </a:r>
            <a:r>
              <a:rPr lang="en-US" altLang="zh-CN" sz="2000" i="1" baseline="30000" dirty="0" smtClean="0"/>
              <a:t> </a:t>
            </a:r>
            <a:r>
              <a:rPr lang="en-US" altLang="zh-CN" sz="2000" i="1" dirty="0" smtClean="0"/>
              <a:t>=</a:t>
            </a:r>
            <a:r>
              <a:rPr lang="en-US" altLang="zh-CN" sz="2000" i="1" baseline="30000" dirty="0" smtClean="0"/>
              <a:t> </a:t>
            </a:r>
            <a:r>
              <a:rPr lang="en-US" altLang="zh-CN" sz="2000" i="1" dirty="0" smtClean="0"/>
              <a:t>E</a:t>
            </a:r>
            <a:r>
              <a:rPr lang="zh-CN" altLang="zh-CN" sz="2000" i="1" dirty="0" smtClean="0"/>
              <a:t>－</a:t>
            </a:r>
            <a:r>
              <a:rPr lang="en-US" altLang="zh-CN" sz="2000" i="1" dirty="0" smtClean="0"/>
              <a:t>I</a:t>
            </a:r>
            <a:r>
              <a:rPr lang="en-US" altLang="zh-CN" sz="2000" i="1" baseline="30000" dirty="0" smtClean="0"/>
              <a:t> </a:t>
            </a:r>
            <a:r>
              <a:rPr lang="en-US" altLang="zh-CN" sz="2000" i="1" dirty="0" smtClean="0"/>
              <a:t>R</a:t>
            </a:r>
            <a:r>
              <a:rPr lang="en-US" altLang="zh-CN" sz="2000" baseline="-25000" dirty="0" smtClean="0"/>
              <a:t>0</a:t>
            </a:r>
            <a:r>
              <a:rPr lang="en-US" altLang="zh-CN" sz="2000" i="1" baseline="-25000" dirty="0" smtClean="0"/>
              <a:t> </a:t>
            </a:r>
            <a:r>
              <a:rPr lang="en-US" altLang="zh-CN" sz="2000" i="1" dirty="0" smtClean="0"/>
              <a:t>=</a:t>
            </a:r>
            <a:r>
              <a:rPr lang="en-US" altLang="zh-CN" sz="2000" i="1" baseline="30000" dirty="0" smtClean="0"/>
              <a:t> </a:t>
            </a:r>
            <a:r>
              <a:rPr lang="en-US" altLang="zh-CN" sz="2000" dirty="0" smtClean="0"/>
              <a:t>3</a:t>
            </a:r>
            <a:r>
              <a:rPr lang="zh-CN" altLang="zh-CN" sz="2000" dirty="0" smtClean="0"/>
              <a:t>－</a:t>
            </a:r>
            <a:r>
              <a:rPr lang="en-US" altLang="zh-CN" sz="2000" dirty="0" smtClean="0"/>
              <a:t>0.08×8= 2.36V</a:t>
            </a:r>
            <a:endParaRPr lang="zh-CN" altLang="zh-CN" sz="2000" dirty="0" smtClean="0"/>
          </a:p>
          <a:p>
            <a:pPr marL="0" indent="0">
              <a:spcBef>
                <a:spcPts val="0"/>
              </a:spcBef>
              <a:buNone/>
            </a:pPr>
            <a:r>
              <a:rPr lang="zh-CN" altLang="zh-CN" sz="2000" dirty="0" smtClean="0"/>
              <a:t>即干电池已经不能满足收音机的</a:t>
            </a:r>
            <a:r>
              <a:rPr lang="en-US" altLang="zh-CN" sz="2000" dirty="0" smtClean="0"/>
              <a:t>2.4V</a:t>
            </a:r>
            <a:r>
              <a:rPr lang="zh-CN" altLang="zh-CN" sz="2000" dirty="0" smtClean="0"/>
              <a:t>最低工作电压要求，应更换电池。</a:t>
            </a:r>
            <a:endParaRPr lang="zh-CN" altLang="en-US" sz="2000" dirty="0"/>
          </a:p>
        </p:txBody>
      </p:sp>
      <p:sp>
        <p:nvSpPr>
          <p:cNvPr id="62468"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pic>
        <p:nvPicPr>
          <p:cNvPr id="62470" name="Picture 6"/>
          <p:cNvPicPr>
            <a:picLocks noGrp="1" noChangeAspect="1" noChangeArrowheads="1"/>
          </p:cNvPicPr>
          <p:nvPr>
            <p:ph sz="half" idx="2"/>
          </p:nvPr>
        </p:nvPicPr>
        <p:blipFill>
          <a:blip r:embed="rId2" cstate="print"/>
          <a:srcRect/>
          <a:stretch>
            <a:fillRect/>
          </a:stretch>
        </p:blipFill>
        <p:spPr bwMode="auto">
          <a:xfrm>
            <a:off x="4876792" y="2971812"/>
            <a:ext cx="3581400" cy="2813957"/>
          </a:xfrm>
          <a:prstGeom prst="rect">
            <a:avLst/>
          </a:prstGeom>
          <a:noFill/>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3"/>
          <p:cNvSpPr>
            <a:spLocks noGrp="1" noChangeArrowheads="1"/>
          </p:cNvSpPr>
          <p:nvPr>
            <p:ph idx="1"/>
          </p:nvPr>
        </p:nvSpPr>
        <p:spPr>
          <a:xfrm>
            <a:off x="990600" y="1676446"/>
            <a:ext cx="7315200" cy="3870325"/>
          </a:xfrm>
        </p:spPr>
        <p:txBody>
          <a:bodyPr/>
          <a:lstStyle/>
          <a:p>
            <a:r>
              <a:rPr lang="en-US" altLang="zh-CN" sz="2000" dirty="0" smtClean="0"/>
              <a:t>1</a:t>
            </a:r>
            <a:r>
              <a:rPr lang="zh-CN" altLang="zh-CN" sz="2000" dirty="0" smtClean="0"/>
              <a:t>．电能</a:t>
            </a:r>
            <a:endParaRPr lang="en-US" altLang="zh-CN" sz="2000" dirty="0" smtClean="0"/>
          </a:p>
          <a:p>
            <a:r>
              <a:rPr lang="zh-CN" altLang="zh-CN" sz="2000" dirty="0" smtClean="0"/>
              <a:t>电流在电路中流动要消耗电能对负载作功。</a:t>
            </a:r>
          </a:p>
          <a:p>
            <a:r>
              <a:rPr lang="zh-CN" altLang="zh-CN" sz="2000" dirty="0" smtClean="0"/>
              <a:t>用公式表示为</a:t>
            </a:r>
          </a:p>
          <a:p>
            <a:pPr algn="ctr">
              <a:buNone/>
            </a:pPr>
            <a:r>
              <a:rPr lang="en-US" altLang="zh-CN" sz="2000" i="1" dirty="0" smtClean="0"/>
              <a:t>W</a:t>
            </a:r>
            <a:r>
              <a:rPr lang="en-US" altLang="zh-CN" sz="2000" i="1" baseline="30000" dirty="0" smtClean="0"/>
              <a:t> </a:t>
            </a:r>
            <a:r>
              <a:rPr lang="en-US" altLang="zh-CN" sz="2000" i="1" dirty="0" smtClean="0"/>
              <a:t>=U</a:t>
            </a:r>
            <a:r>
              <a:rPr lang="en-US" altLang="zh-CN" sz="2000" i="1" baseline="30000" dirty="0" smtClean="0"/>
              <a:t> </a:t>
            </a:r>
            <a:r>
              <a:rPr lang="en-US" altLang="zh-CN" sz="2000" i="1" dirty="0" smtClean="0"/>
              <a:t>I</a:t>
            </a:r>
            <a:r>
              <a:rPr lang="en-US" altLang="zh-CN" sz="2000" i="1" baseline="30000" dirty="0" smtClean="0"/>
              <a:t> </a:t>
            </a:r>
            <a:r>
              <a:rPr lang="en-US" altLang="zh-CN" sz="2000" i="1" dirty="0" smtClean="0"/>
              <a:t>t </a:t>
            </a:r>
          </a:p>
          <a:p>
            <a:r>
              <a:rPr lang="en-US" altLang="zh-CN" sz="2000" dirty="0" smtClean="0"/>
              <a:t>2</a:t>
            </a:r>
            <a:r>
              <a:rPr lang="zh-CN" altLang="zh-CN" sz="2000" dirty="0" smtClean="0"/>
              <a:t>．电功率</a:t>
            </a:r>
          </a:p>
          <a:p>
            <a:r>
              <a:rPr lang="zh-CN" altLang="zh-CN" sz="2000" dirty="0" smtClean="0"/>
              <a:t>单位时间内电路消耗的电能称为电功率，简称功率。它是表示电路消耗电能快慢的物理量，用公式表示为</a:t>
            </a:r>
            <a:endParaRPr lang="en-US" altLang="zh-CN" sz="2000" dirty="0" smtClean="0"/>
          </a:p>
          <a:p>
            <a:pPr>
              <a:buNone/>
            </a:pPr>
            <a:r>
              <a:rPr lang="en-US" altLang="zh-CN" sz="2000" dirty="0" smtClean="0"/>
              <a:t> </a:t>
            </a:r>
            <a:endParaRPr lang="zh-CN" altLang="zh-CN" sz="2000" dirty="0" smtClean="0"/>
          </a:p>
          <a:p>
            <a:endParaRPr lang="en-US" altLang="zh-CN" sz="2000" dirty="0" smtClean="0"/>
          </a:p>
        </p:txBody>
      </p:sp>
      <p:sp>
        <p:nvSpPr>
          <p:cNvPr id="5" name="标题 1"/>
          <p:cNvSpPr txBox="1">
            <a:spLocks/>
          </p:cNvSpPr>
          <p:nvPr/>
        </p:nvSpPr>
        <p:spPr bwMode="auto">
          <a:xfrm>
            <a:off x="457200" y="7628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l" eaLnBrk="0" hangingPunct="0"/>
            <a:r>
              <a:rPr lang="en-US" altLang="zh-CN" sz="44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rPr>
              <a:t>1.4   </a:t>
            </a:r>
            <a:r>
              <a:rPr lang="zh-CN" altLang="zh-CN" sz="44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rPr>
              <a:t>电能和电功率</a:t>
            </a:r>
          </a:p>
        </p:txBody>
      </p:sp>
      <p:graphicFrame>
        <p:nvGraphicFramePr>
          <p:cNvPr id="67587" name="Object 3"/>
          <p:cNvGraphicFramePr>
            <a:graphicFrameLocks noChangeAspect="1"/>
          </p:cNvGraphicFramePr>
          <p:nvPr/>
        </p:nvGraphicFramePr>
        <p:xfrm>
          <a:off x="3429030" y="4343376"/>
          <a:ext cx="2285940" cy="761980"/>
        </p:xfrm>
        <a:graphic>
          <a:graphicData uri="http://schemas.openxmlformats.org/presentationml/2006/ole">
            <p:oleObj spid="_x0000_s67587" name="公式" r:id="rId3" imgW="1180800" imgH="393480" progId="Equation.3">
              <p:embed/>
            </p:oleObj>
          </a:graphicData>
        </a:graphic>
      </p:graphicFrame>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lstStyle/>
          <a:p>
            <a:pPr>
              <a:buClr>
                <a:srgbClr val="7030A0"/>
              </a:buClr>
              <a:buFont typeface="Webdings" pitchFamily="18" charset="2"/>
              <a:buChar char=""/>
            </a:pPr>
            <a:r>
              <a:rPr lang="en-US" altLang="zh-CN" sz="3200" dirty="0" smtClean="0">
                <a:latin typeface="微软雅黑" pitchFamily="34" charset="-122"/>
                <a:ea typeface="微软雅黑" pitchFamily="34" charset="-122"/>
                <a:cs typeface="+mn-cs"/>
              </a:rPr>
              <a:t>1.5.1 </a:t>
            </a:r>
            <a:r>
              <a:rPr lang="zh-CN" altLang="zh-CN" sz="3200" dirty="0" smtClean="0">
                <a:latin typeface="微软雅黑" pitchFamily="34" charset="-122"/>
                <a:ea typeface="微软雅黑" pitchFamily="34" charset="-122"/>
                <a:cs typeface="+mn-cs"/>
              </a:rPr>
              <a:t>电流的热效应</a:t>
            </a:r>
            <a:endParaRPr lang="zh-CN" altLang="en-US" sz="3200" dirty="0" smtClean="0">
              <a:latin typeface="微软雅黑" pitchFamily="34" charset="-122"/>
              <a:ea typeface="微软雅黑" pitchFamily="34" charset="-122"/>
              <a:cs typeface="+mn-cs"/>
            </a:endParaRPr>
          </a:p>
        </p:txBody>
      </p:sp>
      <p:sp>
        <p:nvSpPr>
          <p:cNvPr id="8195" name="Rectangle 3"/>
          <p:cNvSpPr>
            <a:spLocks noGrp="1" noChangeArrowheads="1"/>
          </p:cNvSpPr>
          <p:nvPr>
            <p:ph sz="half" idx="1"/>
          </p:nvPr>
        </p:nvSpPr>
        <p:spPr/>
        <p:txBody>
          <a:bodyPr/>
          <a:lstStyle/>
          <a:p>
            <a:r>
              <a:rPr lang="en-US" altLang="zh-CN" sz="2000" dirty="0" smtClean="0"/>
              <a:t>1.</a:t>
            </a:r>
            <a:r>
              <a:rPr lang="zh-CN" altLang="zh-CN" sz="2000" dirty="0" smtClean="0"/>
              <a:t>电流热效应的应用</a:t>
            </a:r>
          </a:p>
          <a:p>
            <a:r>
              <a:rPr lang="zh-CN" altLang="zh-CN" sz="2000" dirty="0" smtClean="0"/>
              <a:t>应用于需要通过电流加热的场合。如电烙铁、电烤箱、电暖气、电阻炉等都是利用电流的热效应加热工作的。</a:t>
            </a:r>
          </a:p>
          <a:p>
            <a:r>
              <a:rPr lang="en-US" altLang="zh-CN" sz="2000" dirty="0" smtClean="0"/>
              <a:t>2.</a:t>
            </a:r>
            <a:r>
              <a:rPr lang="zh-CN" altLang="zh-CN" sz="2000" dirty="0" smtClean="0"/>
              <a:t>电流热效应的不利及消除</a:t>
            </a:r>
          </a:p>
          <a:p>
            <a:r>
              <a:rPr lang="zh-CN" altLang="zh-CN" sz="2000" dirty="0" smtClean="0"/>
              <a:t>因为用电器都存在电阻，只要通过电流就会发热。这个发热是我们不需要或必须消除的。</a:t>
            </a:r>
            <a:endParaRPr lang="zh-CN" altLang="zh-CN" sz="2000" dirty="0"/>
          </a:p>
        </p:txBody>
      </p:sp>
      <p:sp>
        <p:nvSpPr>
          <p:cNvPr id="5" name="标题 1"/>
          <p:cNvSpPr txBox="1">
            <a:spLocks/>
          </p:cNvSpPr>
          <p:nvPr/>
        </p:nvSpPr>
        <p:spPr bwMode="auto">
          <a:xfrm>
            <a:off x="457200" y="7628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l" eaLnBrk="0" hangingPunct="0"/>
            <a:r>
              <a:rPr lang="en-US" altLang="zh-CN" sz="32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rPr>
              <a:t>1.5  </a:t>
            </a:r>
            <a:r>
              <a:rPr lang="zh-CN" altLang="zh-CN" sz="32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rPr>
              <a:t>电流的热效应、额定值和电路的效率</a:t>
            </a:r>
          </a:p>
        </p:txBody>
      </p:sp>
      <p:pic>
        <p:nvPicPr>
          <p:cNvPr id="10" name="内容占位符 9" descr="9.jpg"/>
          <p:cNvPicPr>
            <a:picLocks noGrp="1" noChangeAspect="1"/>
          </p:cNvPicPr>
          <p:nvPr>
            <p:ph sz="half" idx="2"/>
          </p:nvPr>
        </p:nvPicPr>
        <p:blipFill>
          <a:blip r:embed="rId2" cstate="print"/>
          <a:stretch>
            <a:fillRect/>
          </a:stretch>
        </p:blipFill>
        <p:spPr>
          <a:xfrm>
            <a:off x="5105386" y="2819416"/>
            <a:ext cx="3124118" cy="3124118"/>
          </a:xfrm>
          <a:prstGeom prst="rect">
            <a:avLst/>
          </a:prstGeom>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lstStyle/>
          <a:p>
            <a:pPr>
              <a:buClr>
                <a:srgbClr val="7030A0"/>
              </a:buClr>
              <a:buFont typeface="Webdings" pitchFamily="18" charset="2"/>
              <a:buChar char=""/>
            </a:pPr>
            <a:r>
              <a:rPr lang="en-US" altLang="zh-CN" sz="3200" dirty="0" smtClean="0">
                <a:latin typeface="微软雅黑" pitchFamily="34" charset="-122"/>
                <a:ea typeface="微软雅黑" pitchFamily="34" charset="-122"/>
                <a:cs typeface="+mn-cs"/>
              </a:rPr>
              <a:t>1.5.2 </a:t>
            </a:r>
            <a:r>
              <a:rPr lang="zh-CN" altLang="zh-CN" sz="3200" dirty="0" smtClean="0">
                <a:latin typeface="微软雅黑" pitchFamily="34" charset="-122"/>
                <a:ea typeface="微软雅黑" pitchFamily="34" charset="-122"/>
                <a:cs typeface="+mn-cs"/>
              </a:rPr>
              <a:t>电器设备的额定值</a:t>
            </a:r>
            <a:endParaRPr lang="zh-CN" altLang="en-US" sz="3200" dirty="0" smtClean="0">
              <a:latin typeface="微软雅黑" pitchFamily="34" charset="-122"/>
              <a:ea typeface="微软雅黑" pitchFamily="34" charset="-122"/>
              <a:cs typeface="+mn-cs"/>
            </a:endParaRPr>
          </a:p>
        </p:txBody>
      </p:sp>
      <p:sp>
        <p:nvSpPr>
          <p:cNvPr id="8195" name="Rectangle 3"/>
          <p:cNvSpPr>
            <a:spLocks noGrp="1" noChangeArrowheads="1"/>
          </p:cNvSpPr>
          <p:nvPr>
            <p:ph idx="1"/>
          </p:nvPr>
        </p:nvSpPr>
        <p:spPr>
          <a:xfrm>
            <a:off x="990600" y="2759075"/>
            <a:ext cx="7315200" cy="3794043"/>
          </a:xfrm>
        </p:spPr>
        <p:txBody>
          <a:bodyPr/>
          <a:lstStyle/>
          <a:p>
            <a:r>
              <a:rPr lang="en-US" altLang="zh-CN" sz="2000" dirty="0" smtClean="0"/>
              <a:t>1. </a:t>
            </a:r>
            <a:r>
              <a:rPr lang="zh-CN" altLang="zh-CN" sz="2000" dirty="0" smtClean="0"/>
              <a:t>额定值的概念</a:t>
            </a:r>
          </a:p>
          <a:p>
            <a:r>
              <a:rPr lang="zh-CN" altLang="zh-CN" sz="2000" dirty="0" smtClean="0"/>
              <a:t>保证电器长期工作而不因过热而烧毁的所加电压、电流、电功率等，称为电路的额定值。分别用</a:t>
            </a:r>
            <a:r>
              <a:rPr lang="en-US" altLang="zh-CN" sz="2000" i="1" dirty="0" smtClean="0"/>
              <a:t>I</a:t>
            </a:r>
            <a:r>
              <a:rPr lang="en-US" altLang="zh-CN" sz="2000" baseline="-25000" dirty="0" smtClean="0"/>
              <a:t>N</a:t>
            </a:r>
            <a:r>
              <a:rPr lang="zh-CN" altLang="zh-CN" sz="2000" dirty="0" smtClean="0"/>
              <a:t>、</a:t>
            </a:r>
            <a:r>
              <a:rPr lang="en-US" altLang="zh-CN" sz="2000" i="1" dirty="0" smtClean="0"/>
              <a:t>U</a:t>
            </a:r>
            <a:r>
              <a:rPr lang="en-US" altLang="zh-CN" sz="2000" baseline="-25000" dirty="0" smtClean="0"/>
              <a:t>N</a:t>
            </a:r>
            <a:r>
              <a:rPr lang="zh-CN" altLang="zh-CN" sz="2000" dirty="0" smtClean="0"/>
              <a:t>、</a:t>
            </a:r>
            <a:r>
              <a:rPr lang="en-US" altLang="zh-CN" sz="2000" i="1" dirty="0" smtClean="0"/>
              <a:t>P</a:t>
            </a:r>
            <a:r>
              <a:rPr lang="en-US" altLang="zh-CN" sz="2000" baseline="-25000" dirty="0" smtClean="0"/>
              <a:t>N</a:t>
            </a:r>
            <a:r>
              <a:rPr lang="zh-CN" altLang="zh-CN" sz="2000" dirty="0" smtClean="0"/>
              <a:t>来表示。</a:t>
            </a:r>
          </a:p>
          <a:p>
            <a:r>
              <a:rPr lang="zh-CN" altLang="zh-CN" sz="2000" dirty="0" smtClean="0"/>
              <a:t>当电器工作在额定状态时，有</a:t>
            </a:r>
          </a:p>
          <a:p>
            <a:pPr algn="ctr">
              <a:buNone/>
            </a:pPr>
            <a:r>
              <a:rPr lang="en-US" altLang="zh-CN" sz="2000" i="1" dirty="0" smtClean="0">
                <a:solidFill>
                  <a:schemeClr val="accent2"/>
                </a:solidFill>
              </a:rPr>
              <a:t>P</a:t>
            </a:r>
            <a:r>
              <a:rPr lang="en-US" altLang="zh-CN" sz="2000" baseline="-25000" dirty="0" smtClean="0">
                <a:solidFill>
                  <a:schemeClr val="accent2"/>
                </a:solidFill>
              </a:rPr>
              <a:t>N</a:t>
            </a:r>
            <a:r>
              <a:rPr lang="en-US" altLang="zh-CN" sz="2000" i="1" baseline="30000" dirty="0" smtClean="0">
                <a:solidFill>
                  <a:schemeClr val="accent2"/>
                </a:solidFill>
              </a:rPr>
              <a:t> </a:t>
            </a:r>
            <a:r>
              <a:rPr lang="en-US" altLang="zh-CN" sz="2000" i="1" dirty="0" smtClean="0">
                <a:solidFill>
                  <a:schemeClr val="accent2"/>
                </a:solidFill>
              </a:rPr>
              <a:t>=</a:t>
            </a:r>
            <a:r>
              <a:rPr lang="en-US" altLang="zh-CN" sz="2000" i="1" baseline="-25000" dirty="0" smtClean="0">
                <a:solidFill>
                  <a:schemeClr val="accent2"/>
                </a:solidFill>
              </a:rPr>
              <a:t> </a:t>
            </a:r>
            <a:r>
              <a:rPr lang="en-US" altLang="zh-CN" sz="2000" i="1" dirty="0" smtClean="0">
                <a:solidFill>
                  <a:schemeClr val="accent2"/>
                </a:solidFill>
              </a:rPr>
              <a:t>I</a:t>
            </a:r>
            <a:r>
              <a:rPr lang="en-US" altLang="zh-CN" sz="2000" i="1" baseline="30000" dirty="0" smtClean="0">
                <a:solidFill>
                  <a:schemeClr val="accent2"/>
                </a:solidFill>
              </a:rPr>
              <a:t> </a:t>
            </a:r>
            <a:r>
              <a:rPr lang="en-US" altLang="zh-CN" sz="2000" baseline="-25000" dirty="0" smtClean="0">
                <a:solidFill>
                  <a:schemeClr val="accent2"/>
                </a:solidFill>
              </a:rPr>
              <a:t>N</a:t>
            </a:r>
            <a:r>
              <a:rPr lang="en-US" altLang="zh-CN" sz="2000" baseline="30000" dirty="0" smtClean="0">
                <a:solidFill>
                  <a:schemeClr val="accent2"/>
                </a:solidFill>
              </a:rPr>
              <a:t> </a:t>
            </a:r>
            <a:r>
              <a:rPr lang="en-US" altLang="zh-CN" sz="2000" i="1" dirty="0" smtClean="0">
                <a:solidFill>
                  <a:schemeClr val="accent2"/>
                </a:solidFill>
              </a:rPr>
              <a:t>U</a:t>
            </a:r>
            <a:r>
              <a:rPr lang="en-US" altLang="zh-CN" sz="2000" i="1" baseline="-25000" dirty="0" smtClean="0">
                <a:solidFill>
                  <a:schemeClr val="accent2"/>
                </a:solidFill>
              </a:rPr>
              <a:t> </a:t>
            </a:r>
            <a:r>
              <a:rPr lang="en-US" altLang="zh-CN" sz="2000" baseline="-25000" dirty="0" smtClean="0">
                <a:solidFill>
                  <a:schemeClr val="accent2"/>
                </a:solidFill>
              </a:rPr>
              <a:t>N</a:t>
            </a:r>
            <a:endParaRPr lang="zh-CN" altLang="zh-CN" sz="2000" dirty="0" smtClean="0">
              <a:solidFill>
                <a:schemeClr val="accent2"/>
              </a:solidFill>
            </a:endParaRPr>
          </a:p>
          <a:p>
            <a:r>
              <a:rPr lang="zh-CN" altLang="zh-CN" sz="2000" dirty="0" smtClean="0"/>
              <a:t>电器设备在额定功率下的工作状态称为额定工作状态，也称为满载；低于额定功率的工作状态称为轻载；高于额定功率的工作状态称为过载。</a:t>
            </a:r>
            <a:endParaRPr lang="zh-CN" altLang="zh-CN" sz="2000" dirty="0"/>
          </a:p>
        </p:txBody>
      </p:sp>
      <p:sp>
        <p:nvSpPr>
          <p:cNvPr id="5" name="标题 1"/>
          <p:cNvSpPr txBox="1">
            <a:spLocks/>
          </p:cNvSpPr>
          <p:nvPr/>
        </p:nvSpPr>
        <p:spPr bwMode="auto">
          <a:xfrm>
            <a:off x="457200" y="7628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l" eaLnBrk="0" hangingPunct="0"/>
            <a:r>
              <a:rPr lang="en-US" altLang="zh-CN" sz="32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rPr>
              <a:t>1.5  </a:t>
            </a:r>
            <a:r>
              <a:rPr lang="zh-CN" altLang="zh-CN" sz="32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rPr>
              <a:t>电流的热效应、额定值和电路的效率</a:t>
            </a: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descr="7.jpg"/>
          <p:cNvPicPr>
            <a:picLocks noChangeAspect="1"/>
          </p:cNvPicPr>
          <p:nvPr/>
        </p:nvPicPr>
        <p:blipFill>
          <a:blip r:embed="rId2" cstate="print"/>
          <a:srcRect b="11767"/>
          <a:stretch>
            <a:fillRect/>
          </a:stretch>
        </p:blipFill>
        <p:spPr>
          <a:xfrm>
            <a:off x="0" y="3429090"/>
            <a:ext cx="3943961" cy="3428910"/>
          </a:xfrm>
          <a:prstGeom prst="rect">
            <a:avLst/>
          </a:prstGeom>
        </p:spPr>
      </p:pic>
      <p:sp>
        <p:nvSpPr>
          <p:cNvPr id="3" name="内容占位符 2"/>
          <p:cNvSpPr>
            <a:spLocks noGrp="1"/>
          </p:cNvSpPr>
          <p:nvPr>
            <p:ph idx="1"/>
          </p:nvPr>
        </p:nvSpPr>
        <p:spPr>
          <a:xfrm>
            <a:off x="1905070" y="2209832"/>
            <a:ext cx="6553028" cy="2895524"/>
          </a:xfrm>
          <a:solidFill>
            <a:schemeClr val="bg1">
              <a:alpha val="76000"/>
            </a:schemeClr>
          </a:solidFill>
          <a:ln>
            <a:noFill/>
          </a:ln>
        </p:spPr>
        <p:style>
          <a:lnRef idx="1">
            <a:schemeClr val="accent6"/>
          </a:lnRef>
          <a:fillRef idx="3">
            <a:schemeClr val="accent6"/>
          </a:fillRef>
          <a:effectRef idx="2">
            <a:schemeClr val="accent6"/>
          </a:effectRef>
          <a:fontRef idx="minor">
            <a:schemeClr val="lt1"/>
          </a:fontRef>
        </p:style>
        <p:txBody>
          <a:bodyPr anchor="ctr"/>
          <a:lstStyle/>
          <a:p>
            <a:pPr marL="0" indent="0">
              <a:spcBef>
                <a:spcPts val="0"/>
              </a:spcBef>
              <a:buNone/>
            </a:pPr>
            <a:r>
              <a:rPr lang="zh-CN" altLang="en-US" sz="2000" dirty="0" smtClean="0">
                <a:solidFill>
                  <a:schemeClr val="tx1"/>
                </a:solidFill>
              </a:rPr>
              <a:t>　　</a:t>
            </a:r>
            <a:r>
              <a:rPr lang="en-US" altLang="zh-CN" sz="2000" dirty="0" smtClean="0">
                <a:solidFill>
                  <a:schemeClr val="tx1"/>
                </a:solidFill>
              </a:rPr>
              <a:t>1.</a:t>
            </a:r>
            <a:r>
              <a:rPr lang="zh-CN" altLang="zh-CN" sz="2000" dirty="0" smtClean="0">
                <a:solidFill>
                  <a:schemeClr val="tx1"/>
                </a:solidFill>
              </a:rPr>
              <a:t>一段电阻电路的欧姆定律是电工最基本的定律，大家要烂记在心。全电路欧姆定律除了应用于计算电路参数之外，还含有另一个深刻的含义：回路电压平衡（回路电势</a:t>
            </a:r>
            <a:r>
              <a:rPr lang="en-US" altLang="zh-CN" sz="2000" dirty="0" smtClean="0">
                <a:solidFill>
                  <a:schemeClr val="tx1"/>
                </a:solidFill>
              </a:rPr>
              <a:t>=</a:t>
            </a:r>
            <a:r>
              <a:rPr lang="zh-CN" altLang="zh-CN" sz="2000" dirty="0" smtClean="0">
                <a:solidFill>
                  <a:schemeClr val="tx1"/>
                </a:solidFill>
              </a:rPr>
              <a:t>会路电压）、能量平衡（电源输出电能</a:t>
            </a:r>
            <a:r>
              <a:rPr lang="en-US" altLang="zh-CN" sz="2000" dirty="0" smtClean="0">
                <a:solidFill>
                  <a:schemeClr val="tx1"/>
                </a:solidFill>
              </a:rPr>
              <a:t>=</a:t>
            </a:r>
            <a:r>
              <a:rPr lang="zh-CN" altLang="zh-CN" sz="2000" dirty="0" smtClean="0">
                <a:solidFill>
                  <a:schemeClr val="tx1"/>
                </a:solidFill>
              </a:rPr>
              <a:t>负载消耗电能），这都是深入分析电路的基础。</a:t>
            </a:r>
          </a:p>
          <a:p>
            <a:pPr marL="0" indent="0">
              <a:spcBef>
                <a:spcPts val="0"/>
              </a:spcBef>
              <a:buNone/>
            </a:pPr>
            <a:r>
              <a:rPr lang="zh-CN" altLang="en-US" sz="2000" dirty="0" smtClean="0">
                <a:solidFill>
                  <a:schemeClr val="tx1"/>
                </a:solidFill>
              </a:rPr>
              <a:t>　　</a:t>
            </a:r>
            <a:r>
              <a:rPr lang="en-US" altLang="zh-CN" sz="2000" dirty="0" smtClean="0">
                <a:solidFill>
                  <a:schemeClr val="tx1"/>
                </a:solidFill>
              </a:rPr>
              <a:t>2.</a:t>
            </a:r>
            <a:r>
              <a:rPr lang="zh-CN" altLang="zh-CN" sz="2000" dirty="0" smtClean="0">
                <a:solidFill>
                  <a:schemeClr val="tx1"/>
                </a:solidFill>
              </a:rPr>
              <a:t>电能和电功率的计算、电流的热效应、额定值、电路效率等，都是应用电能的基本知识，也是最基础，大家要熟练掌握。</a:t>
            </a:r>
            <a:endParaRPr lang="en-US" altLang="zh-CN" sz="2000" dirty="0" smtClean="0">
              <a:solidFill>
                <a:schemeClr val="tx1"/>
              </a:solidFill>
            </a:endParaRPr>
          </a:p>
        </p:txBody>
      </p:sp>
      <p:sp>
        <p:nvSpPr>
          <p:cNvPr id="6" name="标题 1"/>
          <p:cNvSpPr txBox="1">
            <a:spLocks/>
          </p:cNvSpPr>
          <p:nvPr/>
        </p:nvSpPr>
        <p:spPr bwMode="auto">
          <a:xfrm>
            <a:off x="457200" y="7628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l" eaLnBrk="0" hangingPunct="0"/>
            <a:r>
              <a:rPr lang="zh-CN" altLang="en-US" sz="44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rPr>
              <a:t>小结</a:t>
            </a:r>
            <a:endParaRPr lang="zh-CN" altLang="zh-CN" sz="44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990600" y="1371654"/>
            <a:ext cx="7315200" cy="715962"/>
          </a:xfrm>
        </p:spPr>
        <p:txBody>
          <a:bodyPr/>
          <a:lstStyle/>
          <a:p>
            <a:pPr>
              <a:buClr>
                <a:srgbClr val="7030A0"/>
              </a:buClr>
              <a:buFont typeface="Webdings" pitchFamily="18" charset="2"/>
              <a:buChar char=""/>
            </a:pPr>
            <a:r>
              <a:rPr lang="en-US" altLang="zh-CN" sz="3200" dirty="0">
                <a:latin typeface="微软雅黑" pitchFamily="34" charset="-122"/>
                <a:ea typeface="微软雅黑" pitchFamily="34" charset="-122"/>
                <a:cs typeface="+mn-cs"/>
              </a:rPr>
              <a:t>1.1.1 </a:t>
            </a:r>
            <a:r>
              <a:rPr lang="zh-CN" altLang="zh-CN" sz="3200" dirty="0">
                <a:latin typeface="微软雅黑" pitchFamily="34" charset="-122"/>
                <a:ea typeface="微软雅黑" pitchFamily="34" charset="-122"/>
                <a:cs typeface="+mn-cs"/>
              </a:rPr>
              <a:t>电路的组成</a:t>
            </a:r>
            <a:endParaRPr lang="zh-CN" altLang="en-US" sz="3200" dirty="0">
              <a:latin typeface="微软雅黑" pitchFamily="34" charset="-122"/>
              <a:ea typeface="微软雅黑" pitchFamily="34" charset="-122"/>
              <a:cs typeface="+mn-cs"/>
            </a:endParaRPr>
          </a:p>
        </p:txBody>
      </p:sp>
      <p:sp>
        <p:nvSpPr>
          <p:cNvPr id="8195" name="Rectangle 3"/>
          <p:cNvSpPr>
            <a:spLocks noGrp="1" noChangeArrowheads="1"/>
          </p:cNvSpPr>
          <p:nvPr>
            <p:ph idx="1"/>
          </p:nvPr>
        </p:nvSpPr>
        <p:spPr>
          <a:xfrm>
            <a:off x="990600" y="2057437"/>
            <a:ext cx="7315200" cy="1371564"/>
          </a:xfrm>
        </p:spPr>
        <p:txBody>
          <a:bodyPr/>
          <a:lstStyle/>
          <a:p>
            <a:r>
              <a:rPr lang="zh-CN" altLang="zh-CN" sz="1800" dirty="0" smtClean="0">
                <a:solidFill>
                  <a:schemeClr val="tx1"/>
                </a:solidFill>
                <a:latin typeface="+mn-lt"/>
                <a:ea typeface="+mn-ea"/>
                <a:cs typeface="+mn-cs"/>
              </a:rPr>
              <a:t>电能</a:t>
            </a:r>
            <a:r>
              <a:rPr lang="zh-CN" altLang="zh-CN" sz="1800" dirty="0">
                <a:solidFill>
                  <a:schemeClr val="tx1"/>
                </a:solidFill>
                <a:latin typeface="+mn-lt"/>
                <a:ea typeface="+mn-ea"/>
                <a:cs typeface="+mn-cs"/>
              </a:rPr>
              <a:t>做功是通过电路完成的。电路是由电工设备和元器件组成的整体，它提供了电流通过的途径。电路一般由电源、负载、连接导线和控制装置四个部分组成。</a:t>
            </a:r>
          </a:p>
          <a:p>
            <a:r>
              <a:rPr lang="zh-CN" altLang="zh-CN" sz="1800" dirty="0">
                <a:solidFill>
                  <a:schemeClr val="tx1"/>
                </a:solidFill>
                <a:latin typeface="+mn-lt"/>
                <a:ea typeface="+mn-ea"/>
                <a:cs typeface="+mn-cs"/>
              </a:rPr>
              <a:t>电路类型</a:t>
            </a:r>
            <a:r>
              <a:rPr lang="zh-CN" altLang="zh-CN" sz="1800" dirty="0" smtClean="0">
                <a:solidFill>
                  <a:schemeClr val="tx1"/>
                </a:solidFill>
                <a:latin typeface="+mn-lt"/>
                <a:ea typeface="+mn-ea"/>
                <a:cs typeface="+mn-cs"/>
              </a:rPr>
              <a:t>：</a:t>
            </a:r>
            <a:endParaRPr lang="zh-CN" altLang="zh-CN" sz="1800" dirty="0">
              <a:solidFill>
                <a:schemeClr val="tx1"/>
              </a:solidFill>
              <a:latin typeface="+mn-lt"/>
              <a:ea typeface="+mn-ea"/>
              <a:cs typeface="+mn-cs"/>
            </a:endParaRPr>
          </a:p>
        </p:txBody>
      </p:sp>
      <p:sp>
        <p:nvSpPr>
          <p:cNvPr id="5" name="标题 1"/>
          <p:cNvSpPr txBox="1">
            <a:spLocks/>
          </p:cNvSpPr>
          <p:nvPr/>
        </p:nvSpPr>
        <p:spPr bwMode="auto">
          <a:xfrm>
            <a:off x="457200" y="7628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l" eaLnBrk="0" hangingPunct="0"/>
            <a:r>
              <a:rPr lang="en-US" altLang="zh-CN" sz="44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rPr>
              <a:t>1.1 </a:t>
            </a:r>
            <a:r>
              <a:rPr lang="zh-CN" altLang="zh-CN" sz="4400" kern="0" dirty="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rPr>
              <a:t>电路的概念</a:t>
            </a:r>
            <a:endParaRPr lang="zh-CN" altLang="en-US" sz="4400" kern="0" dirty="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endParaRPr>
          </a:p>
        </p:txBody>
      </p:sp>
      <p:graphicFrame>
        <p:nvGraphicFramePr>
          <p:cNvPr id="6" name="图示 5"/>
          <p:cNvGraphicFramePr/>
          <p:nvPr/>
        </p:nvGraphicFramePr>
        <p:xfrm>
          <a:off x="1600278" y="3352802"/>
          <a:ext cx="6096000" cy="314962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竖排文字占位符 7"/>
          <p:cNvSpPr>
            <a:spLocks noGrp="1"/>
          </p:cNvSpPr>
          <p:nvPr>
            <p:ph idx="1"/>
          </p:nvPr>
        </p:nvSpPr>
        <p:spPr>
          <a:xfrm>
            <a:off x="990600" y="3749649"/>
            <a:ext cx="7315200" cy="2651073"/>
          </a:xfrm>
        </p:spPr>
        <p:txBody>
          <a:bodyPr/>
          <a:lstStyle/>
          <a:p>
            <a:pPr>
              <a:buNone/>
            </a:pPr>
            <a:r>
              <a:rPr lang="zh-CN" altLang="en-US" dirty="0" smtClean="0">
                <a:solidFill>
                  <a:schemeClr val="bg1"/>
                </a:solidFill>
                <a:latin typeface="微软雅黑" pitchFamily="34" charset="-122"/>
                <a:ea typeface="微软雅黑" pitchFamily="34" charset="-122"/>
              </a:rPr>
              <a:t>　</a:t>
            </a:r>
            <a:r>
              <a:rPr lang="zh-CN" altLang="zh-CN" dirty="0" smtClean="0">
                <a:solidFill>
                  <a:schemeClr val="bg1"/>
                </a:solidFill>
                <a:latin typeface="微软雅黑" pitchFamily="34" charset="-122"/>
                <a:ea typeface="微软雅黑" pitchFamily="34" charset="-122"/>
              </a:rPr>
              <a:t>课题</a:t>
            </a:r>
            <a:r>
              <a:rPr lang="en-US" altLang="zh-CN" b="1" dirty="0" smtClean="0">
                <a:solidFill>
                  <a:schemeClr val="bg1"/>
                </a:solidFill>
              </a:rPr>
              <a:t>4</a:t>
            </a:r>
            <a:endParaRPr lang="en-US" altLang="zh-CN" dirty="0" smtClean="0">
              <a:solidFill>
                <a:schemeClr val="bg1"/>
              </a:solidFill>
              <a:latin typeface="微软雅黑" pitchFamily="34" charset="-122"/>
              <a:ea typeface="微软雅黑" pitchFamily="34" charset="-122"/>
            </a:endParaRPr>
          </a:p>
          <a:p>
            <a:pPr>
              <a:buFont typeface="Wingdings" pitchFamily="2" charset="2"/>
              <a:buChar char="l"/>
            </a:pPr>
            <a:r>
              <a:rPr lang="en-US" altLang="zh-CN" dirty="0" smtClean="0">
                <a:solidFill>
                  <a:schemeClr val="bg1"/>
                </a:solidFill>
                <a:latin typeface="微软雅黑" pitchFamily="34" charset="-122"/>
                <a:ea typeface="微软雅黑" pitchFamily="34" charset="-122"/>
              </a:rPr>
              <a:t>1.6 </a:t>
            </a:r>
            <a:r>
              <a:rPr lang="zh-CN" altLang="zh-CN" dirty="0" smtClean="0">
                <a:solidFill>
                  <a:schemeClr val="bg1"/>
                </a:solidFill>
                <a:latin typeface="微软雅黑" pitchFamily="34" charset="-122"/>
                <a:ea typeface="微软雅黑" pitchFamily="34" charset="-122"/>
              </a:rPr>
              <a:t>电阻的串并联</a:t>
            </a:r>
          </a:p>
          <a:p>
            <a:pPr>
              <a:buFont typeface="Wingdings" pitchFamily="2" charset="2"/>
              <a:buChar char="l"/>
            </a:pPr>
            <a:r>
              <a:rPr lang="en-US" altLang="zh-CN" dirty="0" smtClean="0">
                <a:solidFill>
                  <a:schemeClr val="bg1"/>
                </a:solidFill>
                <a:latin typeface="微软雅黑" pitchFamily="34" charset="-122"/>
                <a:ea typeface="微软雅黑" pitchFamily="34" charset="-122"/>
              </a:rPr>
              <a:t>1.7</a:t>
            </a:r>
            <a:r>
              <a:rPr lang="zh-CN" altLang="zh-CN" dirty="0" smtClean="0">
                <a:solidFill>
                  <a:schemeClr val="bg1"/>
                </a:solidFill>
                <a:latin typeface="微软雅黑" pitchFamily="34" charset="-122"/>
                <a:ea typeface="微软雅黑" pitchFamily="34" charset="-122"/>
              </a:rPr>
              <a:t>电压源与电流源</a:t>
            </a: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1600278" y="381080"/>
            <a:ext cx="7315200" cy="715962"/>
          </a:xfrm>
        </p:spPr>
        <p:txBody>
          <a:bodyPr/>
          <a:lstStyle/>
          <a:p>
            <a:pPr algn="ctr">
              <a:spcAft>
                <a:spcPts val="0"/>
              </a:spcAft>
            </a:pPr>
            <a:r>
              <a:rPr lang="zh-CN" altLang="zh-CN" dirty="0" smtClean="0">
                <a:solidFill>
                  <a:srgbClr val="B40940">
                    <a:lumMod val="60000"/>
                    <a:lumOff val="40000"/>
                  </a:srgbClr>
                </a:solidFill>
                <a:latin typeface="华文琥珀" pitchFamily="2" charset="-122"/>
                <a:ea typeface="华文琥珀" pitchFamily="2" charset="-122"/>
                <a:cs typeface="+mn-cs"/>
              </a:rPr>
              <a:t>教学目标</a:t>
            </a:r>
          </a:p>
        </p:txBody>
      </p:sp>
      <p:sp>
        <p:nvSpPr>
          <p:cNvPr id="5" name="内容占位符 4"/>
          <p:cNvSpPr>
            <a:spLocks noGrp="1"/>
          </p:cNvSpPr>
          <p:nvPr>
            <p:ph idx="1"/>
          </p:nvPr>
        </p:nvSpPr>
        <p:spPr>
          <a:xfrm>
            <a:off x="1904998" y="1219258"/>
            <a:ext cx="6934090" cy="1219168"/>
          </a:xfrm>
        </p:spPr>
        <p:txBody>
          <a:bodyPr/>
          <a:lstStyle/>
          <a:p>
            <a:pPr>
              <a:buClr>
                <a:srgbClr val="B40940">
                  <a:lumMod val="60000"/>
                  <a:lumOff val="40000"/>
                </a:srgbClr>
              </a:buClr>
              <a:buFont typeface="Webdings" pitchFamily="18" charset="2"/>
              <a:buChar char=""/>
            </a:pPr>
            <a:r>
              <a:rPr lang="en-US" altLang="zh-CN" sz="2000" kern="1200" dirty="0" smtClean="0">
                <a:solidFill>
                  <a:srgbClr val="4D4D4D"/>
                </a:solidFill>
                <a:latin typeface="楷体_GB2312" pitchFamily="49" charset="-122"/>
                <a:ea typeface="楷体_GB2312" pitchFamily="49" charset="-122"/>
              </a:rPr>
              <a:t>1.</a:t>
            </a:r>
            <a:r>
              <a:rPr lang="zh-CN" altLang="zh-CN" sz="2000" kern="1200" dirty="0" smtClean="0">
                <a:solidFill>
                  <a:srgbClr val="4D4D4D"/>
                </a:solidFill>
                <a:latin typeface="楷体_GB2312" pitchFamily="49" charset="-122"/>
                <a:ea typeface="楷体_GB2312" pitchFamily="49" charset="-122"/>
              </a:rPr>
              <a:t>掌握电阻的串并联原理和工程应用</a:t>
            </a:r>
          </a:p>
          <a:p>
            <a:pPr>
              <a:buClr>
                <a:srgbClr val="B40940">
                  <a:lumMod val="60000"/>
                  <a:lumOff val="40000"/>
                </a:srgbClr>
              </a:buClr>
              <a:buFont typeface="Webdings" pitchFamily="18" charset="2"/>
              <a:buChar char=""/>
            </a:pPr>
            <a:r>
              <a:rPr lang="en-US" altLang="zh-CN" sz="2000" kern="1200" dirty="0" smtClean="0">
                <a:solidFill>
                  <a:srgbClr val="4D4D4D"/>
                </a:solidFill>
                <a:latin typeface="楷体_GB2312" pitchFamily="49" charset="-122"/>
                <a:ea typeface="楷体_GB2312" pitchFamily="49" charset="-122"/>
              </a:rPr>
              <a:t>2.</a:t>
            </a:r>
            <a:r>
              <a:rPr lang="zh-CN" altLang="zh-CN" sz="2000" kern="1200" dirty="0" smtClean="0">
                <a:solidFill>
                  <a:srgbClr val="4D4D4D"/>
                </a:solidFill>
                <a:latin typeface="楷体_GB2312" pitchFamily="49" charset="-122"/>
                <a:ea typeface="楷体_GB2312" pitchFamily="49" charset="-122"/>
              </a:rPr>
              <a:t>理解电压源和电流的概念及等效互换</a:t>
            </a:r>
            <a:endParaRPr lang="en-US" altLang="zh-CN" sz="2000" kern="1200" dirty="0" smtClean="0">
              <a:solidFill>
                <a:srgbClr val="4D4D4D"/>
              </a:solidFill>
              <a:latin typeface="楷体_GB2312" pitchFamily="49" charset="-122"/>
              <a:ea typeface="楷体_GB2312" pitchFamily="49" charset="-122"/>
            </a:endParaRPr>
          </a:p>
        </p:txBody>
      </p:sp>
      <p:sp>
        <p:nvSpPr>
          <p:cNvPr id="6" name="矩形 5"/>
          <p:cNvSpPr/>
          <p:nvPr/>
        </p:nvSpPr>
        <p:spPr>
          <a:xfrm>
            <a:off x="1905070" y="3280801"/>
            <a:ext cx="7010216" cy="400110"/>
          </a:xfrm>
          <a:prstGeom prst="rect">
            <a:avLst/>
          </a:prstGeom>
        </p:spPr>
        <p:txBody>
          <a:bodyPr wrap="square">
            <a:spAutoFit/>
          </a:bodyPr>
          <a:lstStyle/>
          <a:p>
            <a:pPr marL="342900" indent="-342900" algn="l" eaLnBrk="0" hangingPunct="0">
              <a:spcBef>
                <a:spcPct val="20000"/>
              </a:spcBef>
              <a:buClr>
                <a:srgbClr val="B40940">
                  <a:lumMod val="60000"/>
                  <a:lumOff val="40000"/>
                </a:srgbClr>
              </a:buClr>
              <a:buFont typeface="Webdings" pitchFamily="18" charset="2"/>
              <a:buChar char=""/>
            </a:pPr>
            <a:r>
              <a:rPr lang="en-US" altLang="zh-CN" sz="2000" dirty="0" smtClean="0">
                <a:solidFill>
                  <a:srgbClr val="4D4D4D"/>
                </a:solidFill>
                <a:latin typeface="楷体_GB2312" pitchFamily="49" charset="-122"/>
                <a:ea typeface="楷体_GB2312" pitchFamily="49" charset="-122"/>
              </a:rPr>
              <a:t>1. </a:t>
            </a:r>
            <a:r>
              <a:rPr lang="zh-CN" altLang="zh-CN" sz="2000" dirty="0" smtClean="0">
                <a:solidFill>
                  <a:srgbClr val="4D4D4D"/>
                </a:solidFill>
                <a:latin typeface="楷体_GB2312" pitchFamily="49" charset="-122"/>
                <a:ea typeface="楷体_GB2312" pitchFamily="49" charset="-122"/>
              </a:rPr>
              <a:t>电阻串并联原理和工程应用</a:t>
            </a:r>
            <a:endParaRPr lang="en-US" altLang="zh-CN" sz="2000" dirty="0" smtClean="0">
              <a:solidFill>
                <a:srgbClr val="4D4D4D"/>
              </a:solidFill>
              <a:latin typeface="楷体_GB2312" pitchFamily="49" charset="-122"/>
              <a:ea typeface="楷体_GB2312" pitchFamily="49" charset="-122"/>
            </a:endParaRPr>
          </a:p>
        </p:txBody>
      </p:sp>
      <p:sp>
        <p:nvSpPr>
          <p:cNvPr id="7" name="Rectangle 2"/>
          <p:cNvSpPr txBox="1">
            <a:spLocks noChangeArrowheads="1"/>
          </p:cNvSpPr>
          <p:nvPr/>
        </p:nvSpPr>
        <p:spPr bwMode="auto">
          <a:xfrm>
            <a:off x="1600278" y="2438426"/>
            <a:ext cx="7315200" cy="715962"/>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eaLnBrk="0" hangingPunct="0">
              <a:spcAft>
                <a:spcPts val="0"/>
              </a:spcAft>
            </a:pPr>
            <a:r>
              <a:rPr lang="zh-CN" altLang="zh-CN" sz="4400" kern="0" dirty="0">
                <a:solidFill>
                  <a:srgbClr val="B40940">
                    <a:lumMod val="60000"/>
                    <a:lumOff val="40000"/>
                  </a:srgbClr>
                </a:solidFill>
                <a:latin typeface="华文琥珀" pitchFamily="2" charset="-122"/>
                <a:ea typeface="华文琥珀" pitchFamily="2" charset="-122"/>
              </a:rPr>
              <a:t>教学重点</a:t>
            </a:r>
          </a:p>
        </p:txBody>
      </p:sp>
      <p:sp>
        <p:nvSpPr>
          <p:cNvPr id="8" name="Rectangle 2"/>
          <p:cNvSpPr txBox="1">
            <a:spLocks noChangeArrowheads="1"/>
          </p:cNvSpPr>
          <p:nvPr/>
        </p:nvSpPr>
        <p:spPr bwMode="auto">
          <a:xfrm>
            <a:off x="1600086" y="4267178"/>
            <a:ext cx="7315200" cy="715962"/>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eaLnBrk="0" hangingPunct="0">
              <a:spcAft>
                <a:spcPts val="0"/>
              </a:spcAft>
            </a:pPr>
            <a:r>
              <a:rPr lang="zh-CN" altLang="zh-CN" sz="4400" kern="0" dirty="0" smtClean="0">
                <a:solidFill>
                  <a:srgbClr val="B40940">
                    <a:lumMod val="60000"/>
                    <a:lumOff val="40000"/>
                  </a:srgbClr>
                </a:solidFill>
                <a:latin typeface="华文琥珀" pitchFamily="2" charset="-122"/>
                <a:ea typeface="华文琥珀" pitchFamily="2" charset="-122"/>
              </a:rPr>
              <a:t>教学</a:t>
            </a:r>
            <a:r>
              <a:rPr lang="zh-CN" altLang="en-US" sz="4400" kern="0" dirty="0" smtClean="0">
                <a:solidFill>
                  <a:srgbClr val="B40940">
                    <a:lumMod val="60000"/>
                    <a:lumOff val="40000"/>
                  </a:srgbClr>
                </a:solidFill>
                <a:latin typeface="华文琥珀" pitchFamily="2" charset="-122"/>
                <a:ea typeface="华文琥珀" pitchFamily="2" charset="-122"/>
              </a:rPr>
              <a:t>难</a:t>
            </a:r>
            <a:r>
              <a:rPr lang="zh-CN" altLang="zh-CN" sz="4400" kern="0" dirty="0" smtClean="0">
                <a:solidFill>
                  <a:srgbClr val="B40940">
                    <a:lumMod val="60000"/>
                    <a:lumOff val="40000"/>
                  </a:srgbClr>
                </a:solidFill>
                <a:latin typeface="华文琥珀" pitchFamily="2" charset="-122"/>
                <a:ea typeface="华文琥珀" pitchFamily="2" charset="-122"/>
              </a:rPr>
              <a:t>点</a:t>
            </a:r>
            <a:endParaRPr lang="zh-CN" altLang="zh-CN" sz="4400" kern="0" dirty="0">
              <a:solidFill>
                <a:srgbClr val="B40940">
                  <a:lumMod val="60000"/>
                  <a:lumOff val="40000"/>
                </a:srgbClr>
              </a:solidFill>
              <a:latin typeface="华文琥珀" pitchFamily="2" charset="-122"/>
              <a:ea typeface="华文琥珀" pitchFamily="2" charset="-122"/>
            </a:endParaRPr>
          </a:p>
        </p:txBody>
      </p:sp>
      <p:sp>
        <p:nvSpPr>
          <p:cNvPr id="9" name="矩形 8"/>
          <p:cNvSpPr/>
          <p:nvPr/>
        </p:nvSpPr>
        <p:spPr>
          <a:xfrm>
            <a:off x="1905070" y="5063535"/>
            <a:ext cx="7010216" cy="400110"/>
          </a:xfrm>
          <a:prstGeom prst="rect">
            <a:avLst/>
          </a:prstGeom>
        </p:spPr>
        <p:txBody>
          <a:bodyPr wrap="square">
            <a:spAutoFit/>
          </a:bodyPr>
          <a:lstStyle/>
          <a:p>
            <a:pPr marL="342900" indent="-342900" algn="l" eaLnBrk="0" hangingPunct="0">
              <a:spcBef>
                <a:spcPct val="20000"/>
              </a:spcBef>
              <a:buClr>
                <a:srgbClr val="B40940">
                  <a:lumMod val="60000"/>
                  <a:lumOff val="40000"/>
                </a:srgbClr>
              </a:buClr>
              <a:buFont typeface="Webdings" pitchFamily="18" charset="2"/>
              <a:buChar char=""/>
            </a:pPr>
            <a:r>
              <a:rPr lang="en-US" altLang="zh-CN" sz="2000" dirty="0" smtClean="0">
                <a:solidFill>
                  <a:srgbClr val="4D4D4D"/>
                </a:solidFill>
                <a:latin typeface="楷体_GB2312" pitchFamily="49" charset="-122"/>
                <a:ea typeface="楷体_GB2312" pitchFamily="49" charset="-122"/>
              </a:rPr>
              <a:t>1. </a:t>
            </a:r>
            <a:r>
              <a:rPr lang="zh-CN" altLang="zh-CN" sz="2000" dirty="0" smtClean="0">
                <a:solidFill>
                  <a:srgbClr val="4D4D4D"/>
                </a:solidFill>
                <a:latin typeface="楷体_GB2312" pitchFamily="49" charset="-122"/>
                <a:ea typeface="楷体_GB2312" pitchFamily="49" charset="-122"/>
              </a:rPr>
              <a:t>电压源和电流的等效互换</a:t>
            </a:r>
            <a:endParaRPr lang="en-US" altLang="zh-CN" sz="2000" dirty="0" smtClean="0">
              <a:solidFill>
                <a:srgbClr val="4D4D4D"/>
              </a:solidFill>
              <a:latin typeface="楷体_GB2312" pitchFamily="49" charset="-122"/>
              <a:ea typeface="楷体_GB2312" pitchFamily="49" charset="-122"/>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lstStyle/>
          <a:p>
            <a:pPr>
              <a:buClr>
                <a:srgbClr val="7030A0"/>
              </a:buClr>
              <a:buFont typeface="Webdings" pitchFamily="18" charset="2"/>
              <a:buChar char=""/>
            </a:pPr>
            <a:r>
              <a:rPr lang="en-US" altLang="zh-CN" sz="3200" dirty="0" smtClean="0">
                <a:latin typeface="微软雅黑" pitchFamily="34" charset="-122"/>
                <a:ea typeface="微软雅黑" pitchFamily="34" charset="-122"/>
                <a:cs typeface="+mn-cs"/>
              </a:rPr>
              <a:t>1.6.1</a:t>
            </a:r>
            <a:r>
              <a:rPr lang="zh-CN" altLang="zh-CN" sz="3200" dirty="0" smtClean="0">
                <a:latin typeface="微软雅黑" pitchFamily="34" charset="-122"/>
                <a:ea typeface="微软雅黑" pitchFamily="34" charset="-122"/>
                <a:cs typeface="+mn-cs"/>
              </a:rPr>
              <a:t>电阻的串联</a:t>
            </a:r>
            <a:r>
              <a:rPr lang="en-US" altLang="zh-CN" sz="3200" dirty="0" smtClean="0">
                <a:latin typeface="微软雅黑" pitchFamily="34" charset="-122"/>
                <a:ea typeface="微软雅黑" pitchFamily="34" charset="-122"/>
                <a:cs typeface="+mn-cs"/>
              </a:rPr>
              <a:t> </a:t>
            </a:r>
            <a:endParaRPr lang="zh-CN" altLang="en-US" sz="3200" dirty="0" smtClean="0">
              <a:latin typeface="微软雅黑" pitchFamily="34" charset="-122"/>
              <a:ea typeface="微软雅黑" pitchFamily="34" charset="-122"/>
              <a:cs typeface="+mn-cs"/>
            </a:endParaRPr>
          </a:p>
        </p:txBody>
      </p:sp>
      <p:sp>
        <p:nvSpPr>
          <p:cNvPr id="8195" name="Rectangle 3"/>
          <p:cNvSpPr>
            <a:spLocks noGrp="1" noChangeArrowheads="1"/>
          </p:cNvSpPr>
          <p:nvPr>
            <p:ph sz="half" idx="1"/>
          </p:nvPr>
        </p:nvSpPr>
        <p:spPr/>
        <p:txBody>
          <a:bodyPr/>
          <a:lstStyle/>
          <a:p>
            <a:r>
              <a:rPr lang="zh-CN" altLang="zh-CN" sz="2000" dirty="0" smtClean="0"/>
              <a:t>将</a:t>
            </a:r>
            <a:r>
              <a:rPr lang="zh-CN" altLang="zh-CN" sz="2000" dirty="0" smtClean="0"/>
              <a:t>多个电阻首、尾依次相接，使电流只有一条通路，称为电阻的串联，如</a:t>
            </a:r>
            <a:r>
              <a:rPr lang="zh-CN" altLang="zh-CN" sz="2000" dirty="0" smtClean="0"/>
              <a:t>图所示</a:t>
            </a:r>
            <a:endParaRPr lang="zh-CN" altLang="zh-CN" sz="2000" dirty="0"/>
          </a:p>
        </p:txBody>
      </p:sp>
      <p:sp>
        <p:nvSpPr>
          <p:cNvPr id="5" name="标题 1"/>
          <p:cNvSpPr txBox="1">
            <a:spLocks/>
          </p:cNvSpPr>
          <p:nvPr/>
        </p:nvSpPr>
        <p:spPr bwMode="auto">
          <a:xfrm>
            <a:off x="457200" y="7628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l" eaLnBrk="0" hangingPunct="0"/>
            <a:r>
              <a:rPr lang="en-US" altLang="zh-CN" sz="32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rPr>
              <a:t>1.6  </a:t>
            </a:r>
            <a:r>
              <a:rPr lang="zh-CN" altLang="zh-CN" sz="32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rPr>
              <a:t>电阻的串并联</a:t>
            </a:r>
          </a:p>
        </p:txBody>
      </p:sp>
      <p:sp>
        <p:nvSpPr>
          <p:cNvPr id="7" name="内容占位符 6"/>
          <p:cNvSpPr>
            <a:spLocks noGrp="1"/>
          </p:cNvSpPr>
          <p:nvPr>
            <p:ph sz="half" idx="2"/>
          </p:nvPr>
        </p:nvSpPr>
        <p:spPr>
          <a:xfrm>
            <a:off x="4724396" y="2438426"/>
            <a:ext cx="4038490" cy="3870325"/>
          </a:xfrm>
        </p:spPr>
        <p:txBody>
          <a:bodyPr/>
          <a:lstStyle/>
          <a:p>
            <a:r>
              <a:rPr lang="zh-CN" altLang="zh-CN" sz="2000" dirty="0" smtClean="0"/>
              <a:t>电阻串联电路具有以下特点：</a:t>
            </a:r>
          </a:p>
          <a:p>
            <a:pPr>
              <a:buClr>
                <a:schemeClr val="accent2"/>
              </a:buClr>
            </a:pPr>
            <a:r>
              <a:rPr lang="en-US" altLang="zh-CN" sz="2000" dirty="0" smtClean="0"/>
              <a:t>1</a:t>
            </a:r>
            <a:r>
              <a:rPr lang="zh-CN" altLang="zh-CN" sz="2000" dirty="0" smtClean="0"/>
              <a:t>．各电阻中通过的为同一</a:t>
            </a:r>
            <a:r>
              <a:rPr lang="zh-CN" altLang="zh-CN" sz="2000" dirty="0" smtClean="0"/>
              <a:t>电流</a:t>
            </a:r>
            <a:endParaRPr lang="zh-CN" altLang="zh-CN" sz="2000" dirty="0" smtClean="0"/>
          </a:p>
          <a:p>
            <a:pPr>
              <a:buClr>
                <a:schemeClr val="accent2"/>
              </a:buClr>
            </a:pPr>
            <a:r>
              <a:rPr lang="en-US" altLang="zh-CN" sz="2000" dirty="0" smtClean="0"/>
              <a:t>2</a:t>
            </a:r>
            <a:r>
              <a:rPr lang="zh-CN" altLang="zh-CN" sz="2000" dirty="0" smtClean="0"/>
              <a:t>．电路中的总电压等于各电阻上电压之和，即</a:t>
            </a:r>
          </a:p>
          <a:p>
            <a:pPr>
              <a:buClr>
                <a:schemeClr val="accent2"/>
              </a:buClr>
              <a:buNone/>
            </a:pPr>
            <a:r>
              <a:rPr lang="en-US" altLang="zh-CN" sz="2000" i="1" dirty="0" smtClean="0"/>
              <a:t>U</a:t>
            </a:r>
            <a:r>
              <a:rPr lang="en-US" altLang="zh-CN" sz="2000" i="1" baseline="30000" dirty="0" smtClean="0"/>
              <a:t> </a:t>
            </a:r>
            <a:r>
              <a:rPr lang="en-US" altLang="zh-CN" sz="2000" i="1" dirty="0" smtClean="0"/>
              <a:t>=U</a:t>
            </a:r>
            <a:r>
              <a:rPr lang="en-US" altLang="zh-CN" sz="2000" i="1" baseline="-25000" dirty="0" smtClean="0"/>
              <a:t>1 </a:t>
            </a:r>
            <a:r>
              <a:rPr lang="en-US" altLang="zh-CN" sz="2000" i="1" dirty="0" smtClean="0"/>
              <a:t>+</a:t>
            </a:r>
            <a:r>
              <a:rPr lang="en-US" altLang="zh-CN" sz="2000" i="1" baseline="30000" dirty="0" smtClean="0"/>
              <a:t> </a:t>
            </a:r>
            <a:r>
              <a:rPr lang="en-US" altLang="zh-CN" sz="2000" i="1" dirty="0" smtClean="0"/>
              <a:t>U</a:t>
            </a:r>
            <a:r>
              <a:rPr lang="en-US" altLang="zh-CN" sz="2000" baseline="-25000" dirty="0" smtClean="0"/>
              <a:t>2 </a:t>
            </a:r>
            <a:r>
              <a:rPr lang="en-US" altLang="zh-CN" sz="2000" i="1" dirty="0" smtClean="0"/>
              <a:t>+</a:t>
            </a:r>
            <a:r>
              <a:rPr lang="en-US" altLang="zh-CN" sz="2000" i="1" baseline="30000" dirty="0" smtClean="0"/>
              <a:t> </a:t>
            </a:r>
            <a:r>
              <a:rPr lang="zh-CN" altLang="zh-CN" sz="2000" dirty="0" smtClean="0"/>
              <a:t>…</a:t>
            </a:r>
            <a:r>
              <a:rPr lang="en-US" altLang="zh-CN" sz="2000" dirty="0" smtClean="0"/>
              <a:t> + </a:t>
            </a:r>
            <a:r>
              <a:rPr lang="en-US" altLang="zh-CN" sz="2000" i="1" dirty="0" smtClean="0"/>
              <a:t>U</a:t>
            </a:r>
            <a:r>
              <a:rPr lang="en-US" altLang="zh-CN" sz="2000" baseline="-25000" dirty="0" smtClean="0"/>
              <a:t>n</a:t>
            </a:r>
            <a:r>
              <a:rPr lang="en-US" altLang="zh-CN" sz="2000" dirty="0" smtClean="0"/>
              <a:t>   </a:t>
            </a:r>
            <a:r>
              <a:rPr lang="zh-CN" altLang="zh-CN" sz="2000" dirty="0" smtClean="0"/>
              <a:t>（</a:t>
            </a:r>
            <a:r>
              <a:rPr lang="en-US" altLang="zh-CN" sz="2000" dirty="0" smtClean="0"/>
              <a:t>1-20</a:t>
            </a:r>
            <a:r>
              <a:rPr lang="zh-CN" altLang="zh-CN" sz="2000" dirty="0" smtClean="0"/>
              <a:t>）</a:t>
            </a:r>
            <a:r>
              <a:rPr lang="en-US" altLang="zh-CN" sz="2000" dirty="0" smtClean="0"/>
              <a:t>             </a:t>
            </a:r>
            <a:endParaRPr lang="zh-CN" altLang="zh-CN" sz="2000" dirty="0" smtClean="0"/>
          </a:p>
          <a:p>
            <a:pPr>
              <a:buClr>
                <a:schemeClr val="accent2"/>
              </a:buClr>
            </a:pPr>
            <a:r>
              <a:rPr lang="en-US" altLang="zh-CN" sz="2000" dirty="0" smtClean="0"/>
              <a:t>3</a:t>
            </a:r>
            <a:r>
              <a:rPr lang="zh-CN" altLang="zh-CN" sz="2000" dirty="0" smtClean="0"/>
              <a:t>．电路中的总电阻等于各串联电阻之和，即</a:t>
            </a:r>
          </a:p>
          <a:p>
            <a:pPr>
              <a:buClr>
                <a:schemeClr val="accent2"/>
              </a:buClr>
              <a:buNone/>
            </a:pPr>
            <a:r>
              <a:rPr lang="en-US" altLang="zh-CN" sz="2000" i="1" dirty="0" smtClean="0"/>
              <a:t>R</a:t>
            </a:r>
            <a:r>
              <a:rPr lang="en-US" altLang="zh-CN" sz="2000" i="1" baseline="-25000" dirty="0" smtClean="0"/>
              <a:t> </a:t>
            </a:r>
            <a:r>
              <a:rPr lang="en-US" altLang="zh-CN" sz="2000" i="1" dirty="0" smtClean="0"/>
              <a:t>=R</a:t>
            </a:r>
            <a:r>
              <a:rPr lang="en-US" altLang="zh-CN" sz="2000" baseline="-25000" dirty="0" smtClean="0"/>
              <a:t>1 </a:t>
            </a:r>
            <a:r>
              <a:rPr lang="en-US" altLang="zh-CN" sz="2000" dirty="0" smtClean="0"/>
              <a:t>+</a:t>
            </a:r>
            <a:r>
              <a:rPr lang="en-US" altLang="zh-CN" sz="2000" baseline="30000" dirty="0" smtClean="0"/>
              <a:t> </a:t>
            </a:r>
            <a:r>
              <a:rPr lang="en-US" altLang="zh-CN" sz="2000" i="1" dirty="0" smtClean="0"/>
              <a:t>R</a:t>
            </a:r>
            <a:r>
              <a:rPr lang="en-US" altLang="zh-CN" sz="2000" baseline="-25000" dirty="0" smtClean="0"/>
              <a:t>2 </a:t>
            </a:r>
            <a:r>
              <a:rPr lang="en-US" altLang="zh-CN" sz="2000" i="1" dirty="0" smtClean="0"/>
              <a:t>+ </a:t>
            </a:r>
            <a:r>
              <a:rPr lang="zh-CN" altLang="zh-CN" sz="2000" dirty="0" smtClean="0"/>
              <a:t>…</a:t>
            </a:r>
            <a:r>
              <a:rPr lang="en-US" altLang="zh-CN" sz="2000" dirty="0" smtClean="0"/>
              <a:t>+</a:t>
            </a:r>
            <a:r>
              <a:rPr lang="en-US" altLang="zh-CN" sz="2000" i="1" dirty="0" err="1" smtClean="0"/>
              <a:t>R</a:t>
            </a:r>
            <a:r>
              <a:rPr lang="en-US" altLang="zh-CN" sz="2000" baseline="-25000" dirty="0" err="1" smtClean="0"/>
              <a:t>n</a:t>
            </a:r>
            <a:r>
              <a:rPr lang="en-US" altLang="zh-CN" sz="2000" dirty="0" smtClean="0"/>
              <a:t>    </a:t>
            </a:r>
            <a:r>
              <a:rPr lang="zh-CN" altLang="zh-CN" sz="2000" dirty="0" smtClean="0"/>
              <a:t>（</a:t>
            </a:r>
            <a:r>
              <a:rPr lang="en-US" altLang="zh-CN" sz="2000" dirty="0" smtClean="0"/>
              <a:t>1-21</a:t>
            </a:r>
            <a:r>
              <a:rPr lang="zh-CN" altLang="zh-CN" sz="2000" dirty="0" smtClean="0"/>
              <a:t>）</a:t>
            </a:r>
          </a:p>
          <a:p>
            <a:pPr>
              <a:buClr>
                <a:schemeClr val="accent2"/>
              </a:buClr>
            </a:pPr>
            <a:r>
              <a:rPr lang="en-US" altLang="zh-CN" sz="2000" dirty="0" smtClean="0"/>
              <a:t>4</a:t>
            </a:r>
            <a:r>
              <a:rPr lang="zh-CN" altLang="zh-CN" sz="2000" dirty="0" smtClean="0"/>
              <a:t>．串联电阻电路有分压</a:t>
            </a:r>
            <a:r>
              <a:rPr lang="zh-CN" altLang="zh-CN" sz="2000" dirty="0" smtClean="0"/>
              <a:t>作用</a:t>
            </a:r>
            <a:endParaRPr lang="en-US" altLang="zh-CN" sz="2000" dirty="0" smtClean="0"/>
          </a:p>
          <a:p>
            <a:pPr>
              <a:buClr>
                <a:schemeClr val="accent2"/>
              </a:buClr>
            </a:pPr>
            <a:r>
              <a:rPr lang="en-US" altLang="zh-CN" sz="2000" dirty="0" smtClean="0"/>
              <a:t>5</a:t>
            </a:r>
            <a:r>
              <a:rPr lang="zh-CN" altLang="zh-CN" sz="2000" dirty="0" smtClean="0"/>
              <a:t>．电路中各电阻消耗的功率跟它的阻值成正比</a:t>
            </a:r>
          </a:p>
          <a:p>
            <a:pPr>
              <a:buClr>
                <a:schemeClr val="accent2"/>
              </a:buClr>
            </a:pPr>
            <a:endParaRPr lang="zh-CN" altLang="en-US" sz="2000" dirty="0"/>
          </a:p>
        </p:txBody>
      </p:sp>
      <p:pic>
        <p:nvPicPr>
          <p:cNvPr id="69634" name="Picture 2" descr="d111"/>
          <p:cNvPicPr>
            <a:picLocks noChangeAspect="1" noChangeArrowheads="1"/>
          </p:cNvPicPr>
          <p:nvPr/>
        </p:nvPicPr>
        <p:blipFill>
          <a:blip r:embed="rId2" cstate="print"/>
          <a:srcRect/>
          <a:stretch>
            <a:fillRect/>
          </a:stretch>
        </p:blipFill>
        <p:spPr bwMode="auto">
          <a:xfrm>
            <a:off x="685902" y="4267178"/>
            <a:ext cx="3658841" cy="1295366"/>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lstStyle/>
          <a:p>
            <a:pPr>
              <a:buClr>
                <a:srgbClr val="7030A0"/>
              </a:buClr>
              <a:buFont typeface="Webdings" pitchFamily="18" charset="2"/>
              <a:buChar char=""/>
            </a:pPr>
            <a:r>
              <a:rPr lang="en-US" altLang="zh-CN" sz="3200" dirty="0" smtClean="0">
                <a:latin typeface="微软雅黑" pitchFamily="34" charset="-122"/>
                <a:ea typeface="微软雅黑" pitchFamily="34" charset="-122"/>
                <a:cs typeface="+mn-cs"/>
              </a:rPr>
              <a:t>1.6.2</a:t>
            </a:r>
            <a:r>
              <a:rPr lang="zh-CN" altLang="zh-CN" sz="3200" dirty="0" smtClean="0">
                <a:latin typeface="微软雅黑" pitchFamily="34" charset="-122"/>
                <a:ea typeface="微软雅黑" pitchFamily="34" charset="-122"/>
                <a:cs typeface="+mn-cs"/>
              </a:rPr>
              <a:t>电阻的并联</a:t>
            </a:r>
            <a:r>
              <a:rPr lang="en-US" altLang="zh-CN" sz="3200" dirty="0" smtClean="0">
                <a:latin typeface="微软雅黑" pitchFamily="34" charset="-122"/>
                <a:ea typeface="微软雅黑" pitchFamily="34" charset="-122"/>
                <a:cs typeface="+mn-cs"/>
              </a:rPr>
              <a:t> </a:t>
            </a:r>
            <a:endParaRPr lang="zh-CN" altLang="en-US" sz="3200" dirty="0" smtClean="0">
              <a:latin typeface="微软雅黑" pitchFamily="34" charset="-122"/>
              <a:ea typeface="微软雅黑" pitchFamily="34" charset="-122"/>
              <a:cs typeface="+mn-cs"/>
            </a:endParaRPr>
          </a:p>
        </p:txBody>
      </p:sp>
      <p:sp>
        <p:nvSpPr>
          <p:cNvPr id="8195" name="Rectangle 3"/>
          <p:cNvSpPr>
            <a:spLocks noGrp="1" noChangeArrowheads="1"/>
          </p:cNvSpPr>
          <p:nvPr>
            <p:ph sz="half" idx="1"/>
          </p:nvPr>
        </p:nvSpPr>
        <p:spPr/>
        <p:txBody>
          <a:bodyPr/>
          <a:lstStyle/>
          <a:p>
            <a:r>
              <a:rPr lang="zh-CN" altLang="zh-CN" sz="2000" dirty="0" smtClean="0"/>
              <a:t>将多个电阻的首、尾各自相接，使电流有多条通路，这样的连接方式称为电阻的并联</a:t>
            </a:r>
            <a:endParaRPr lang="zh-CN" altLang="zh-CN" sz="2000" dirty="0"/>
          </a:p>
        </p:txBody>
      </p:sp>
      <p:sp>
        <p:nvSpPr>
          <p:cNvPr id="5" name="标题 1"/>
          <p:cNvSpPr txBox="1">
            <a:spLocks/>
          </p:cNvSpPr>
          <p:nvPr/>
        </p:nvSpPr>
        <p:spPr bwMode="auto">
          <a:xfrm>
            <a:off x="457200" y="7628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l" eaLnBrk="0" hangingPunct="0"/>
            <a:r>
              <a:rPr lang="en-US" altLang="zh-CN" sz="32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rPr>
              <a:t>1.6  </a:t>
            </a:r>
            <a:r>
              <a:rPr lang="zh-CN" altLang="zh-CN" sz="32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rPr>
              <a:t>电阻的串并联</a:t>
            </a:r>
          </a:p>
        </p:txBody>
      </p:sp>
      <p:sp>
        <p:nvSpPr>
          <p:cNvPr id="8" name="内容占位符 7"/>
          <p:cNvSpPr>
            <a:spLocks noGrp="1"/>
          </p:cNvSpPr>
          <p:nvPr>
            <p:ph sz="half" idx="2"/>
          </p:nvPr>
        </p:nvSpPr>
        <p:spPr>
          <a:xfrm>
            <a:off x="4724400" y="2759075"/>
            <a:ext cx="3962292" cy="3870325"/>
          </a:xfrm>
        </p:spPr>
        <p:txBody>
          <a:bodyPr/>
          <a:lstStyle/>
          <a:p>
            <a:r>
              <a:rPr lang="zh-CN" altLang="zh-CN" sz="2000" dirty="0" smtClean="0"/>
              <a:t>电阻并联电路具有以下</a:t>
            </a:r>
            <a:r>
              <a:rPr lang="zh-CN" altLang="zh-CN" sz="2000" dirty="0" smtClean="0"/>
              <a:t>特点：</a:t>
            </a:r>
            <a:endParaRPr lang="zh-CN" altLang="zh-CN" sz="2000" dirty="0" smtClean="0"/>
          </a:p>
          <a:p>
            <a:pPr>
              <a:buClr>
                <a:schemeClr val="accent2"/>
              </a:buClr>
            </a:pPr>
            <a:r>
              <a:rPr lang="en-US" altLang="zh-CN" sz="2000" dirty="0" smtClean="0"/>
              <a:t>1</a:t>
            </a:r>
            <a:r>
              <a:rPr lang="zh-CN" altLang="zh-CN" sz="2000" dirty="0" smtClean="0"/>
              <a:t>．各电阻上加的是同一</a:t>
            </a:r>
            <a:r>
              <a:rPr lang="zh-CN" altLang="zh-CN" sz="2000" dirty="0" smtClean="0"/>
              <a:t>电压</a:t>
            </a:r>
            <a:endParaRPr lang="zh-CN" altLang="zh-CN" sz="2000" dirty="0" smtClean="0"/>
          </a:p>
          <a:p>
            <a:pPr>
              <a:buClr>
                <a:schemeClr val="accent2"/>
              </a:buClr>
            </a:pPr>
            <a:r>
              <a:rPr lang="en-US" altLang="zh-CN" sz="2000" dirty="0" smtClean="0"/>
              <a:t>2</a:t>
            </a:r>
            <a:r>
              <a:rPr lang="zh-CN" altLang="zh-CN" sz="2000" dirty="0" smtClean="0"/>
              <a:t>．电路中的总电流等于各电阻中电流之</a:t>
            </a:r>
            <a:r>
              <a:rPr lang="zh-CN" altLang="zh-CN" sz="2000" dirty="0" smtClean="0"/>
              <a:t>和</a:t>
            </a:r>
            <a:endParaRPr lang="en-US" altLang="zh-CN" sz="2000" dirty="0" smtClean="0"/>
          </a:p>
          <a:p>
            <a:pPr>
              <a:buClr>
                <a:schemeClr val="accent2"/>
              </a:buClr>
            </a:pPr>
            <a:r>
              <a:rPr lang="en-US" altLang="zh-CN" sz="2000" dirty="0" smtClean="0"/>
              <a:t>3</a:t>
            </a:r>
            <a:r>
              <a:rPr lang="zh-CN" altLang="zh-CN" sz="2000" dirty="0" smtClean="0"/>
              <a:t>．电路的总电阻的倒数等于各电阻倒数之</a:t>
            </a:r>
            <a:r>
              <a:rPr lang="zh-CN" altLang="zh-CN" sz="2000" dirty="0" smtClean="0"/>
              <a:t>和</a:t>
            </a:r>
            <a:endParaRPr lang="en-US" altLang="zh-CN" sz="2000" dirty="0" smtClean="0"/>
          </a:p>
          <a:p>
            <a:pPr>
              <a:buClr>
                <a:schemeClr val="accent2"/>
              </a:buClr>
            </a:pPr>
            <a:r>
              <a:rPr lang="en-US" altLang="zh-CN" sz="2000" dirty="0" smtClean="0"/>
              <a:t>4</a:t>
            </a:r>
            <a:r>
              <a:rPr lang="zh-CN" altLang="zh-CN" sz="2000" dirty="0" smtClean="0"/>
              <a:t>．电阻并联具有分流</a:t>
            </a:r>
            <a:r>
              <a:rPr lang="zh-CN" altLang="zh-CN" sz="2000" dirty="0" smtClean="0"/>
              <a:t>作用</a:t>
            </a:r>
            <a:endParaRPr lang="zh-CN" altLang="zh-CN" sz="2000" dirty="0" smtClean="0"/>
          </a:p>
          <a:p>
            <a:endParaRPr lang="zh-CN" altLang="en-US" sz="2000" dirty="0"/>
          </a:p>
        </p:txBody>
      </p:sp>
      <p:pic>
        <p:nvPicPr>
          <p:cNvPr id="70658" name="Picture 2" descr="d112"/>
          <p:cNvPicPr>
            <a:picLocks noChangeAspect="1" noChangeArrowheads="1"/>
          </p:cNvPicPr>
          <p:nvPr/>
        </p:nvPicPr>
        <p:blipFill>
          <a:blip r:embed="rId2" cstate="print"/>
          <a:srcRect/>
          <a:stretch>
            <a:fillRect/>
          </a:stretch>
        </p:blipFill>
        <p:spPr bwMode="auto">
          <a:xfrm>
            <a:off x="1371684" y="4190980"/>
            <a:ext cx="2852853" cy="198114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lstStyle/>
          <a:p>
            <a:pPr>
              <a:buClr>
                <a:srgbClr val="7030A0"/>
              </a:buClr>
              <a:buFont typeface="Webdings" pitchFamily="18" charset="2"/>
              <a:buChar char=""/>
            </a:pPr>
            <a:r>
              <a:rPr lang="en-US" altLang="zh-CN" sz="3200" dirty="0" smtClean="0">
                <a:latin typeface="微软雅黑" pitchFamily="34" charset="-122"/>
                <a:ea typeface="微软雅黑" pitchFamily="34" charset="-122"/>
                <a:cs typeface="+mn-cs"/>
              </a:rPr>
              <a:t>1.6.3 </a:t>
            </a:r>
            <a:r>
              <a:rPr lang="zh-CN" altLang="zh-CN" sz="3200" dirty="0" smtClean="0">
                <a:latin typeface="微软雅黑" pitchFamily="34" charset="-122"/>
                <a:ea typeface="微软雅黑" pitchFamily="34" charset="-122"/>
                <a:cs typeface="+mn-cs"/>
              </a:rPr>
              <a:t>电阻串并联的工程</a:t>
            </a:r>
            <a:r>
              <a:rPr lang="zh-CN" altLang="zh-CN" sz="3200" dirty="0" smtClean="0">
                <a:latin typeface="微软雅黑" pitchFamily="34" charset="-122"/>
                <a:ea typeface="微软雅黑" pitchFamily="34" charset="-122"/>
                <a:cs typeface="+mn-cs"/>
              </a:rPr>
              <a:t>应用</a:t>
            </a:r>
            <a:endParaRPr lang="zh-CN" altLang="en-US" sz="3200" dirty="0" smtClean="0">
              <a:latin typeface="微软雅黑" pitchFamily="34" charset="-122"/>
              <a:ea typeface="微软雅黑" pitchFamily="34" charset="-122"/>
              <a:cs typeface="+mn-cs"/>
            </a:endParaRPr>
          </a:p>
        </p:txBody>
      </p:sp>
      <p:sp>
        <p:nvSpPr>
          <p:cNvPr id="8195" name="Rectangle 3"/>
          <p:cNvSpPr>
            <a:spLocks noGrp="1" noChangeArrowheads="1"/>
          </p:cNvSpPr>
          <p:nvPr>
            <p:ph idx="1"/>
          </p:nvPr>
        </p:nvSpPr>
        <p:spPr/>
        <p:txBody>
          <a:bodyPr/>
          <a:lstStyle/>
          <a:p>
            <a:r>
              <a:rPr lang="zh-CN" altLang="zh-CN" sz="2000" dirty="0" smtClean="0"/>
              <a:t>根据电阻串联分压、并流分流；串联通过的是同一电流，并联加的为同一电压的特点，在工程上得到广泛的应用。如电压表扩大量程在表头上串联电阻；电流表扩大量程在表头上并联电阻</a:t>
            </a:r>
            <a:r>
              <a:rPr lang="zh-CN" altLang="zh-CN" sz="2000" dirty="0" smtClean="0"/>
              <a:t>。</a:t>
            </a:r>
            <a:endParaRPr lang="zh-CN" altLang="zh-CN" sz="2000" dirty="0"/>
          </a:p>
        </p:txBody>
      </p:sp>
      <p:sp>
        <p:nvSpPr>
          <p:cNvPr id="5" name="标题 1"/>
          <p:cNvSpPr txBox="1">
            <a:spLocks/>
          </p:cNvSpPr>
          <p:nvPr/>
        </p:nvSpPr>
        <p:spPr bwMode="auto">
          <a:xfrm>
            <a:off x="457200" y="7628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l" eaLnBrk="0" hangingPunct="0"/>
            <a:r>
              <a:rPr lang="en-US" altLang="zh-CN" sz="32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rPr>
              <a:t>1.6  </a:t>
            </a:r>
            <a:r>
              <a:rPr lang="zh-CN" altLang="zh-CN" sz="32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rPr>
              <a:t>电阻的串并联</a:t>
            </a: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lstStyle/>
          <a:p>
            <a:pPr>
              <a:buClr>
                <a:srgbClr val="7030A0"/>
              </a:buClr>
              <a:buFont typeface="Webdings" pitchFamily="18" charset="2"/>
              <a:buChar char=""/>
            </a:pPr>
            <a:r>
              <a:rPr lang="en-US" altLang="zh-CN" sz="3200" dirty="0" smtClean="0">
                <a:latin typeface="微软雅黑" pitchFamily="34" charset="-122"/>
                <a:ea typeface="微软雅黑" pitchFamily="34" charset="-122"/>
                <a:cs typeface="+mn-cs"/>
              </a:rPr>
              <a:t>1.7.1</a:t>
            </a:r>
            <a:r>
              <a:rPr lang="zh-CN" altLang="zh-CN" sz="3200" dirty="0" smtClean="0">
                <a:latin typeface="微软雅黑" pitchFamily="34" charset="-122"/>
                <a:ea typeface="微软雅黑" pitchFamily="34" charset="-122"/>
                <a:cs typeface="+mn-cs"/>
              </a:rPr>
              <a:t>电压源</a:t>
            </a:r>
            <a:endParaRPr lang="zh-CN" altLang="en-US" sz="3200" dirty="0" smtClean="0">
              <a:latin typeface="微软雅黑" pitchFamily="34" charset="-122"/>
              <a:ea typeface="微软雅黑" pitchFamily="34" charset="-122"/>
              <a:cs typeface="+mn-cs"/>
            </a:endParaRPr>
          </a:p>
        </p:txBody>
      </p:sp>
      <p:sp>
        <p:nvSpPr>
          <p:cNvPr id="8195" name="Rectangle 3"/>
          <p:cNvSpPr>
            <a:spLocks noGrp="1" noChangeArrowheads="1"/>
          </p:cNvSpPr>
          <p:nvPr>
            <p:ph sz="half" idx="1"/>
          </p:nvPr>
        </p:nvSpPr>
        <p:spPr/>
        <p:txBody>
          <a:bodyPr/>
          <a:lstStyle/>
          <a:p>
            <a:r>
              <a:rPr lang="en-US" altLang="zh-CN" sz="2000" dirty="0" smtClean="0"/>
              <a:t>1.</a:t>
            </a:r>
            <a:r>
              <a:rPr lang="zh-CN" altLang="zh-CN" sz="2000" dirty="0" smtClean="0"/>
              <a:t>实际</a:t>
            </a:r>
            <a:r>
              <a:rPr lang="zh-CN" altLang="zh-CN" sz="2000" dirty="0" smtClean="0"/>
              <a:t>电压源</a:t>
            </a:r>
            <a:endParaRPr lang="zh-CN" altLang="zh-CN" sz="2000" dirty="0"/>
          </a:p>
        </p:txBody>
      </p:sp>
      <p:sp>
        <p:nvSpPr>
          <p:cNvPr id="7" name="内容占位符 6"/>
          <p:cNvSpPr>
            <a:spLocks noGrp="1"/>
          </p:cNvSpPr>
          <p:nvPr>
            <p:ph sz="half" idx="2"/>
          </p:nvPr>
        </p:nvSpPr>
        <p:spPr/>
        <p:txBody>
          <a:bodyPr/>
          <a:lstStyle/>
          <a:p>
            <a:r>
              <a:rPr lang="en-US" altLang="zh-CN" sz="2000" dirty="0" smtClean="0"/>
              <a:t>2.</a:t>
            </a:r>
            <a:r>
              <a:rPr lang="zh-CN" altLang="zh-CN" sz="2000" dirty="0" smtClean="0"/>
              <a:t>理想电压源</a:t>
            </a:r>
          </a:p>
          <a:p>
            <a:endParaRPr lang="zh-CN" altLang="en-US" dirty="0"/>
          </a:p>
        </p:txBody>
      </p:sp>
      <p:sp>
        <p:nvSpPr>
          <p:cNvPr id="5" name="标题 1"/>
          <p:cNvSpPr txBox="1">
            <a:spLocks/>
          </p:cNvSpPr>
          <p:nvPr/>
        </p:nvSpPr>
        <p:spPr bwMode="auto">
          <a:xfrm>
            <a:off x="457200" y="7628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l" eaLnBrk="0" hangingPunct="0"/>
            <a:r>
              <a:rPr lang="en-US" altLang="zh-CN" sz="32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rPr>
              <a:t>1.7  </a:t>
            </a:r>
            <a:r>
              <a:rPr lang="zh-CN" altLang="zh-CN" sz="32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rPr>
              <a:t>电压源与电流源及其等效互换</a:t>
            </a:r>
          </a:p>
        </p:txBody>
      </p:sp>
      <p:pic>
        <p:nvPicPr>
          <p:cNvPr id="71682" name="Picture 2" descr="d115"/>
          <p:cNvPicPr>
            <a:picLocks noChangeAspect="1" noChangeArrowheads="1"/>
          </p:cNvPicPr>
          <p:nvPr/>
        </p:nvPicPr>
        <p:blipFill>
          <a:blip r:embed="rId2" cstate="print"/>
          <a:srcRect/>
          <a:stretch>
            <a:fillRect/>
          </a:stretch>
        </p:blipFill>
        <p:spPr bwMode="auto">
          <a:xfrm>
            <a:off x="990694" y="3429000"/>
            <a:ext cx="2252252" cy="2743128"/>
          </a:xfrm>
          <a:prstGeom prst="rect">
            <a:avLst/>
          </a:prstGeom>
          <a:noFill/>
          <a:ln w="9525">
            <a:noFill/>
            <a:miter lim="800000"/>
            <a:headEnd/>
            <a:tailEnd/>
          </a:ln>
        </p:spPr>
      </p:pic>
      <p:pic>
        <p:nvPicPr>
          <p:cNvPr id="71683" name="Picture 3" descr="d116"/>
          <p:cNvPicPr>
            <a:picLocks noChangeAspect="1" noChangeArrowheads="1"/>
          </p:cNvPicPr>
          <p:nvPr/>
        </p:nvPicPr>
        <p:blipFill>
          <a:blip r:embed="rId3" cstate="print"/>
          <a:srcRect/>
          <a:stretch>
            <a:fillRect/>
          </a:stretch>
        </p:blipFill>
        <p:spPr bwMode="auto">
          <a:xfrm>
            <a:off x="4572000" y="3429000"/>
            <a:ext cx="2614544" cy="274312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lstStyle/>
          <a:p>
            <a:pPr>
              <a:buClr>
                <a:srgbClr val="7030A0"/>
              </a:buClr>
              <a:buFont typeface="Webdings" pitchFamily="18" charset="2"/>
              <a:buChar char=""/>
            </a:pPr>
            <a:r>
              <a:rPr lang="en-US" altLang="zh-CN" sz="3200" dirty="0" smtClean="0">
                <a:latin typeface="微软雅黑" pitchFamily="34" charset="-122"/>
                <a:ea typeface="微软雅黑" pitchFamily="34" charset="-122"/>
                <a:cs typeface="+mn-cs"/>
              </a:rPr>
              <a:t>1.7.2</a:t>
            </a:r>
            <a:r>
              <a:rPr lang="zh-CN" altLang="zh-CN" sz="3200" dirty="0" smtClean="0">
                <a:latin typeface="微软雅黑" pitchFamily="34" charset="-122"/>
                <a:ea typeface="微软雅黑" pitchFamily="34" charset="-122"/>
                <a:cs typeface="+mn-cs"/>
              </a:rPr>
              <a:t>电流源</a:t>
            </a:r>
            <a:endParaRPr lang="zh-CN" altLang="en-US" sz="3200" dirty="0" smtClean="0">
              <a:latin typeface="微软雅黑" pitchFamily="34" charset="-122"/>
              <a:ea typeface="微软雅黑" pitchFamily="34" charset="-122"/>
              <a:cs typeface="+mn-cs"/>
            </a:endParaRPr>
          </a:p>
        </p:txBody>
      </p:sp>
      <p:sp>
        <p:nvSpPr>
          <p:cNvPr id="8195" name="Rectangle 3"/>
          <p:cNvSpPr>
            <a:spLocks noGrp="1" noChangeArrowheads="1"/>
          </p:cNvSpPr>
          <p:nvPr>
            <p:ph sz="half" idx="1"/>
          </p:nvPr>
        </p:nvSpPr>
        <p:spPr/>
        <p:txBody>
          <a:bodyPr/>
          <a:lstStyle/>
          <a:p>
            <a:r>
              <a:rPr lang="en-US" altLang="zh-CN" sz="2000" dirty="0" smtClean="0"/>
              <a:t>1.</a:t>
            </a:r>
            <a:r>
              <a:rPr lang="zh-CN" altLang="zh-CN" sz="2000" dirty="0" smtClean="0"/>
              <a:t>实际电流源</a:t>
            </a:r>
            <a:endParaRPr lang="zh-CN" altLang="zh-CN" sz="2000" dirty="0"/>
          </a:p>
        </p:txBody>
      </p:sp>
      <p:sp>
        <p:nvSpPr>
          <p:cNvPr id="7" name="内容占位符 6"/>
          <p:cNvSpPr>
            <a:spLocks noGrp="1"/>
          </p:cNvSpPr>
          <p:nvPr>
            <p:ph sz="half" idx="2"/>
          </p:nvPr>
        </p:nvSpPr>
        <p:spPr/>
        <p:txBody>
          <a:bodyPr/>
          <a:lstStyle/>
          <a:p>
            <a:r>
              <a:rPr lang="en-US" altLang="zh-CN" sz="2000" dirty="0" smtClean="0"/>
              <a:t>2.</a:t>
            </a:r>
            <a:r>
              <a:rPr lang="zh-CN" altLang="zh-CN" sz="2000" dirty="0" smtClean="0"/>
              <a:t>理想电流源</a:t>
            </a:r>
          </a:p>
          <a:p>
            <a:endParaRPr lang="zh-CN" altLang="en-US" dirty="0"/>
          </a:p>
        </p:txBody>
      </p:sp>
      <p:sp>
        <p:nvSpPr>
          <p:cNvPr id="5" name="标题 1"/>
          <p:cNvSpPr txBox="1">
            <a:spLocks/>
          </p:cNvSpPr>
          <p:nvPr/>
        </p:nvSpPr>
        <p:spPr bwMode="auto">
          <a:xfrm>
            <a:off x="457200" y="7628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l" eaLnBrk="0" hangingPunct="0"/>
            <a:r>
              <a:rPr lang="en-US" altLang="zh-CN" sz="32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rPr>
              <a:t>1.7  </a:t>
            </a:r>
            <a:r>
              <a:rPr lang="zh-CN" altLang="zh-CN" sz="32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rPr>
              <a:t>电压源与电流源及其等效互换</a:t>
            </a:r>
          </a:p>
        </p:txBody>
      </p:sp>
      <p:pic>
        <p:nvPicPr>
          <p:cNvPr id="72706" name="Picture 2" descr="d117"/>
          <p:cNvPicPr>
            <a:picLocks noChangeAspect="1" noChangeArrowheads="1"/>
          </p:cNvPicPr>
          <p:nvPr/>
        </p:nvPicPr>
        <p:blipFill>
          <a:blip r:embed="rId2" cstate="print"/>
          <a:srcRect/>
          <a:stretch>
            <a:fillRect/>
          </a:stretch>
        </p:blipFill>
        <p:spPr bwMode="auto">
          <a:xfrm>
            <a:off x="685902" y="3581396"/>
            <a:ext cx="2810645" cy="2362138"/>
          </a:xfrm>
          <a:prstGeom prst="rect">
            <a:avLst/>
          </a:prstGeom>
          <a:noFill/>
          <a:ln w="9525">
            <a:noFill/>
            <a:miter lim="800000"/>
            <a:headEnd/>
            <a:tailEnd/>
          </a:ln>
        </p:spPr>
      </p:pic>
      <p:pic>
        <p:nvPicPr>
          <p:cNvPr id="72707" name="Picture 3" descr="d118"/>
          <p:cNvPicPr>
            <a:picLocks noChangeAspect="1" noChangeArrowheads="1"/>
          </p:cNvPicPr>
          <p:nvPr/>
        </p:nvPicPr>
        <p:blipFill>
          <a:blip r:embed="rId3" cstate="print"/>
          <a:srcRect/>
          <a:stretch>
            <a:fillRect/>
          </a:stretch>
        </p:blipFill>
        <p:spPr bwMode="auto">
          <a:xfrm>
            <a:off x="4724396" y="3429000"/>
            <a:ext cx="2362138" cy="269021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lstStyle/>
          <a:p>
            <a:pPr>
              <a:buClr>
                <a:srgbClr val="7030A0"/>
              </a:buClr>
              <a:buFont typeface="Webdings" pitchFamily="18" charset="2"/>
              <a:buChar char=""/>
            </a:pPr>
            <a:r>
              <a:rPr lang="en-US" altLang="zh-CN" sz="3200" dirty="0" smtClean="0">
                <a:latin typeface="微软雅黑" pitchFamily="34" charset="-122"/>
                <a:ea typeface="微软雅黑" pitchFamily="34" charset="-122"/>
                <a:cs typeface="+mn-cs"/>
              </a:rPr>
              <a:t>1.7.3 </a:t>
            </a:r>
            <a:r>
              <a:rPr lang="zh-CN" altLang="zh-CN" sz="3200" dirty="0" smtClean="0">
                <a:latin typeface="微软雅黑" pitchFamily="34" charset="-122"/>
                <a:ea typeface="微软雅黑" pitchFamily="34" charset="-122"/>
                <a:cs typeface="+mn-cs"/>
              </a:rPr>
              <a:t>两种电源的等效</a:t>
            </a:r>
            <a:r>
              <a:rPr lang="zh-CN" altLang="zh-CN" sz="3200" dirty="0" smtClean="0">
                <a:latin typeface="微软雅黑" pitchFamily="34" charset="-122"/>
                <a:ea typeface="微软雅黑" pitchFamily="34" charset="-122"/>
                <a:cs typeface="+mn-cs"/>
              </a:rPr>
              <a:t>互换</a:t>
            </a:r>
            <a:endParaRPr lang="zh-CN" altLang="en-US" sz="3200" dirty="0" smtClean="0">
              <a:latin typeface="微软雅黑" pitchFamily="34" charset="-122"/>
              <a:ea typeface="微软雅黑" pitchFamily="34" charset="-122"/>
              <a:cs typeface="+mn-cs"/>
            </a:endParaRPr>
          </a:p>
        </p:txBody>
      </p:sp>
      <p:sp>
        <p:nvSpPr>
          <p:cNvPr id="8195" name="Rectangle 3"/>
          <p:cNvSpPr>
            <a:spLocks noGrp="1" noChangeArrowheads="1"/>
          </p:cNvSpPr>
          <p:nvPr>
            <p:ph sz="half" idx="1"/>
          </p:nvPr>
        </p:nvSpPr>
        <p:spPr/>
        <p:txBody>
          <a:bodyPr/>
          <a:lstStyle/>
          <a:p>
            <a:r>
              <a:rPr lang="zh-CN" altLang="zh-CN" sz="2000" dirty="0" smtClean="0"/>
              <a:t>由于电压源和电流源均为实际电源的两种等效电路模型，故二者在外特性上可以等效互换</a:t>
            </a:r>
            <a:endParaRPr lang="zh-CN" altLang="zh-CN" sz="2000" dirty="0"/>
          </a:p>
        </p:txBody>
      </p:sp>
      <p:sp>
        <p:nvSpPr>
          <p:cNvPr id="7" name="内容占位符 6"/>
          <p:cNvSpPr>
            <a:spLocks noGrp="1"/>
          </p:cNvSpPr>
          <p:nvPr>
            <p:ph sz="half" idx="2"/>
          </p:nvPr>
        </p:nvSpPr>
        <p:spPr/>
        <p:txBody>
          <a:bodyPr/>
          <a:lstStyle/>
          <a:p>
            <a:r>
              <a:rPr lang="en-US" altLang="zh-CN" sz="2000" dirty="0" err="1" smtClean="0"/>
              <a:t>电压源</a:t>
            </a:r>
            <a:r>
              <a:rPr lang="en-US" altLang="zh-CN" sz="2000" dirty="0" smtClean="0"/>
              <a:t>:</a:t>
            </a:r>
          </a:p>
          <a:p>
            <a:endParaRPr lang="en-US" altLang="zh-CN" sz="2000" dirty="0" smtClean="0"/>
          </a:p>
          <a:p>
            <a:endParaRPr lang="en-US" altLang="zh-CN" sz="2000" dirty="0" smtClean="0"/>
          </a:p>
          <a:p>
            <a:endParaRPr lang="en-US" altLang="zh-CN" sz="2000" dirty="0" smtClean="0"/>
          </a:p>
          <a:p>
            <a:r>
              <a:rPr lang="zh-CN" altLang="zh-CN" sz="2000" dirty="0" smtClean="0"/>
              <a:t>电流源</a:t>
            </a:r>
            <a:r>
              <a:rPr lang="en-US" altLang="zh-CN" sz="2000" dirty="0" smtClean="0"/>
              <a:t>:</a:t>
            </a:r>
            <a:endParaRPr lang="zh-CN" altLang="en-US" sz="2000" dirty="0" smtClean="0"/>
          </a:p>
          <a:p>
            <a:pPr>
              <a:buNone/>
            </a:pPr>
            <a:endParaRPr lang="en-US" altLang="zh-CN" sz="2400" i="1" dirty="0" smtClean="0"/>
          </a:p>
          <a:p>
            <a:pPr>
              <a:buNone/>
            </a:pPr>
            <a:r>
              <a:rPr lang="en-US" altLang="zh-CN" sz="2400" i="1" dirty="0" smtClean="0"/>
              <a:t>          I</a:t>
            </a:r>
            <a:r>
              <a:rPr lang="en-US" altLang="zh-CN" sz="2400" baseline="-25000" dirty="0" smtClean="0"/>
              <a:t> </a:t>
            </a:r>
            <a:r>
              <a:rPr lang="en-US" altLang="zh-CN" sz="2400" dirty="0" smtClean="0"/>
              <a:t>=</a:t>
            </a:r>
            <a:r>
              <a:rPr lang="en-US" altLang="zh-CN" sz="2400" baseline="-25000" dirty="0" smtClean="0"/>
              <a:t> </a:t>
            </a:r>
            <a:r>
              <a:rPr lang="en-US" altLang="zh-CN" sz="2400" i="1" dirty="0" smtClean="0"/>
              <a:t>I</a:t>
            </a:r>
            <a:r>
              <a:rPr lang="en-US" altLang="zh-CN" sz="2400" baseline="-25000" dirty="0" smtClean="0"/>
              <a:t>S</a:t>
            </a:r>
            <a:endParaRPr lang="zh-CN" altLang="en-US" sz="2400" dirty="0"/>
          </a:p>
        </p:txBody>
      </p:sp>
      <p:sp>
        <p:nvSpPr>
          <p:cNvPr id="5" name="标题 1"/>
          <p:cNvSpPr txBox="1">
            <a:spLocks/>
          </p:cNvSpPr>
          <p:nvPr/>
        </p:nvSpPr>
        <p:spPr bwMode="auto">
          <a:xfrm>
            <a:off x="457200" y="7628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l" eaLnBrk="0" hangingPunct="0"/>
            <a:r>
              <a:rPr lang="en-US" altLang="zh-CN" sz="32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rPr>
              <a:t>1.7  </a:t>
            </a:r>
            <a:r>
              <a:rPr lang="zh-CN" altLang="zh-CN" sz="32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rPr>
              <a:t>电压源与电流源及其等效互换</a:t>
            </a:r>
          </a:p>
        </p:txBody>
      </p:sp>
      <p:sp>
        <p:nvSpPr>
          <p:cNvPr id="73730"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73731" name="Object 3"/>
          <p:cNvGraphicFramePr>
            <a:graphicFrameLocks noChangeAspect="1"/>
          </p:cNvGraphicFramePr>
          <p:nvPr/>
        </p:nvGraphicFramePr>
        <p:xfrm>
          <a:off x="5246897" y="3276604"/>
          <a:ext cx="2754013" cy="838178"/>
        </p:xfrm>
        <a:graphic>
          <a:graphicData uri="http://schemas.openxmlformats.org/presentationml/2006/ole">
            <p:oleObj spid="_x0000_s73731" name="公式" r:id="rId3" imgW="1460160" imgH="444240" progId="Equation.3">
              <p:embed/>
            </p:oleObj>
          </a:graphicData>
        </a:graphic>
      </p:graphicFrame>
      <p:graphicFrame>
        <p:nvGraphicFramePr>
          <p:cNvPr id="73732" name="Object 4"/>
          <p:cNvGraphicFramePr>
            <a:graphicFrameLocks noChangeAspect="1"/>
          </p:cNvGraphicFramePr>
          <p:nvPr/>
        </p:nvGraphicFramePr>
        <p:xfrm>
          <a:off x="6317831" y="4800564"/>
          <a:ext cx="844901" cy="990574"/>
        </p:xfrm>
        <a:graphic>
          <a:graphicData uri="http://schemas.openxmlformats.org/presentationml/2006/ole">
            <p:oleObj spid="_x0000_s73732" name="公式" r:id="rId4" imgW="368280" imgH="431640" progId="Equation.3">
              <p:embed/>
            </p:oleObj>
          </a:graphicData>
        </a:graphic>
      </p:graphicFrame>
      <p:sp>
        <p:nvSpPr>
          <p:cNvPr id="13" name="椭圆 12"/>
          <p:cNvSpPr/>
          <p:nvPr/>
        </p:nvSpPr>
        <p:spPr bwMode="auto">
          <a:xfrm>
            <a:off x="1143090" y="4724366"/>
            <a:ext cx="990574" cy="990574"/>
          </a:xfrm>
          <a:prstGeom prst="ellipse">
            <a:avLst/>
          </a:prstGeom>
          <a:ln>
            <a:headEnd type="none" w="med" len="med"/>
            <a:tailEnd type="none" w="med" len="med"/>
          </a:ln>
        </p:spPr>
        <p:style>
          <a:lnRef idx="3">
            <a:schemeClr val="lt1"/>
          </a:lnRef>
          <a:fillRef idx="1">
            <a:schemeClr val="accent1"/>
          </a:fillRef>
          <a:effectRef idx="1">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zh-CN" altLang="en-US" b="1" dirty="0" smtClean="0">
                <a:solidFill>
                  <a:schemeClr val="tx1"/>
                </a:solidFill>
                <a:latin typeface="Arial" pitchFamily="34" charset="0"/>
              </a:rPr>
              <a:t>电压源</a:t>
            </a:r>
            <a:endParaRPr kumimoji="0" lang="zh-CN" altLang="en-US" sz="2400" b="1" i="0" u="none" strike="noStrike" cap="none" normalizeH="0" baseline="0" dirty="0" smtClean="0">
              <a:ln>
                <a:noFill/>
              </a:ln>
              <a:solidFill>
                <a:schemeClr val="tx1"/>
              </a:solidFill>
              <a:effectLst/>
              <a:latin typeface="Arial" pitchFamily="34" charset="0"/>
            </a:endParaRPr>
          </a:p>
        </p:txBody>
      </p:sp>
      <p:sp>
        <p:nvSpPr>
          <p:cNvPr id="14" name="椭圆 13"/>
          <p:cNvSpPr/>
          <p:nvPr/>
        </p:nvSpPr>
        <p:spPr bwMode="auto">
          <a:xfrm>
            <a:off x="3429030" y="4724366"/>
            <a:ext cx="990574" cy="990574"/>
          </a:xfrm>
          <a:prstGeom prst="ellipse">
            <a:avLst/>
          </a:prstGeom>
          <a:ln>
            <a:headEnd type="none" w="med" len="med"/>
            <a:tailEnd type="none" w="med" len="med"/>
          </a:ln>
        </p:spPr>
        <p:style>
          <a:lnRef idx="3">
            <a:schemeClr val="lt1"/>
          </a:lnRef>
          <a:fillRef idx="1">
            <a:schemeClr val="accent1"/>
          </a:fillRef>
          <a:effectRef idx="1">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zh-CN" altLang="en-US" sz="2400" b="1" i="0" u="none" strike="noStrike" cap="none" normalizeH="0" baseline="0" dirty="0" smtClean="0">
                <a:ln>
                  <a:noFill/>
                </a:ln>
                <a:solidFill>
                  <a:schemeClr val="tx1"/>
                </a:solidFill>
                <a:effectLst/>
                <a:latin typeface="Arial" pitchFamily="34" charset="0"/>
              </a:rPr>
              <a:t>电流源</a:t>
            </a:r>
            <a:endParaRPr kumimoji="0" lang="zh-CN" altLang="en-US" sz="2400" b="1" i="0" u="none" strike="noStrike" cap="none" normalizeH="0" baseline="0" dirty="0" smtClean="0">
              <a:ln>
                <a:noFill/>
              </a:ln>
              <a:solidFill>
                <a:schemeClr val="tx1"/>
              </a:solidFill>
              <a:effectLst/>
              <a:latin typeface="Arial" pitchFamily="34" charset="0"/>
            </a:endParaRPr>
          </a:p>
        </p:txBody>
      </p:sp>
      <p:sp>
        <p:nvSpPr>
          <p:cNvPr id="15" name="左右箭头 14"/>
          <p:cNvSpPr/>
          <p:nvPr/>
        </p:nvSpPr>
        <p:spPr bwMode="auto">
          <a:xfrm>
            <a:off x="2209862" y="4952960"/>
            <a:ext cx="1142970" cy="609584"/>
          </a:xfrm>
          <a:prstGeom prst="leftRightArrow">
            <a:avLst/>
          </a:prstGeom>
          <a:ln>
            <a:headEnd type="none" w="med" len="med"/>
            <a:tailEnd type="none" w="med" len="med"/>
          </a:ln>
        </p:spPr>
        <p:style>
          <a:lnRef idx="3">
            <a:schemeClr val="lt1"/>
          </a:lnRef>
          <a:fillRef idx="1">
            <a:schemeClr val="accent3"/>
          </a:fillRef>
          <a:effectRef idx="1">
            <a:schemeClr val="accent3"/>
          </a:effectRef>
          <a:fontRef idx="minor">
            <a:schemeClr val="lt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zh-CN" altLang="en-US" sz="2400" b="0" i="0" u="none" strike="noStrike" cap="none" normalizeH="0" baseline="0" smtClean="0">
              <a:ln>
                <a:noFill/>
              </a:ln>
              <a:solidFill>
                <a:schemeClr val="tx1"/>
              </a:solidFill>
              <a:effectLst/>
              <a:latin typeface="Arial" pitchFamily="34" charset="0"/>
            </a:endParaRP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descr="7.jpg"/>
          <p:cNvPicPr>
            <a:picLocks noChangeAspect="1"/>
          </p:cNvPicPr>
          <p:nvPr/>
        </p:nvPicPr>
        <p:blipFill>
          <a:blip r:embed="rId2" cstate="print"/>
          <a:srcRect b="11767"/>
          <a:stretch>
            <a:fillRect/>
          </a:stretch>
        </p:blipFill>
        <p:spPr>
          <a:xfrm>
            <a:off x="0" y="3429090"/>
            <a:ext cx="3943961" cy="3428910"/>
          </a:xfrm>
          <a:prstGeom prst="rect">
            <a:avLst/>
          </a:prstGeom>
        </p:spPr>
      </p:pic>
      <p:sp>
        <p:nvSpPr>
          <p:cNvPr id="3" name="内容占位符 2"/>
          <p:cNvSpPr>
            <a:spLocks noGrp="1"/>
          </p:cNvSpPr>
          <p:nvPr>
            <p:ph idx="1"/>
          </p:nvPr>
        </p:nvSpPr>
        <p:spPr>
          <a:xfrm>
            <a:off x="1905070" y="2209832"/>
            <a:ext cx="6553028" cy="3505108"/>
          </a:xfrm>
          <a:solidFill>
            <a:schemeClr val="bg1">
              <a:alpha val="76000"/>
            </a:schemeClr>
          </a:solidFill>
          <a:ln>
            <a:noFill/>
          </a:ln>
        </p:spPr>
        <p:style>
          <a:lnRef idx="1">
            <a:schemeClr val="accent6"/>
          </a:lnRef>
          <a:fillRef idx="3">
            <a:schemeClr val="accent6"/>
          </a:fillRef>
          <a:effectRef idx="2">
            <a:schemeClr val="accent6"/>
          </a:effectRef>
          <a:fontRef idx="minor">
            <a:schemeClr val="lt1"/>
          </a:fontRef>
        </p:style>
        <p:txBody>
          <a:bodyPr anchor="ctr"/>
          <a:lstStyle/>
          <a:p>
            <a:pPr marL="0" indent="0">
              <a:spcBef>
                <a:spcPts val="0"/>
              </a:spcBef>
              <a:buNone/>
            </a:pPr>
            <a:r>
              <a:rPr lang="zh-CN" altLang="en-US" sz="2000" dirty="0" smtClean="0">
                <a:solidFill>
                  <a:schemeClr val="tx1"/>
                </a:solidFill>
              </a:rPr>
              <a:t>　　</a:t>
            </a:r>
            <a:r>
              <a:rPr lang="en-US" altLang="zh-CN" sz="2000" dirty="0" smtClean="0">
                <a:solidFill>
                  <a:schemeClr val="tx1"/>
                </a:solidFill>
              </a:rPr>
              <a:t>1</a:t>
            </a:r>
            <a:r>
              <a:rPr lang="en-US" altLang="zh-CN" sz="2000" dirty="0" smtClean="0">
                <a:solidFill>
                  <a:schemeClr val="tx1"/>
                </a:solidFill>
              </a:rPr>
              <a:t>.</a:t>
            </a:r>
            <a:r>
              <a:rPr lang="zh-CN" altLang="zh-CN" sz="2000" dirty="0" smtClean="0">
                <a:solidFill>
                  <a:schemeClr val="tx1"/>
                </a:solidFill>
              </a:rPr>
              <a:t>电阻的串联，是将多个负载做串联联接的一种方法，它的特性广泛应用在工程实践中。如应用它的串联分压、分功率的特点，可将一个高压大功率的负载均分，由低压小功率的器件来承受。</a:t>
            </a:r>
          </a:p>
          <a:p>
            <a:pPr marL="0" indent="0">
              <a:spcBef>
                <a:spcPts val="0"/>
              </a:spcBef>
              <a:buNone/>
            </a:pPr>
            <a:r>
              <a:rPr lang="zh-CN" altLang="en-US" sz="2000" dirty="0" smtClean="0">
                <a:solidFill>
                  <a:schemeClr val="tx1"/>
                </a:solidFill>
              </a:rPr>
              <a:t>　　</a:t>
            </a:r>
            <a:r>
              <a:rPr lang="en-US" altLang="zh-CN" sz="2000" dirty="0" smtClean="0">
                <a:solidFill>
                  <a:schemeClr val="tx1"/>
                </a:solidFill>
              </a:rPr>
              <a:t>2</a:t>
            </a:r>
            <a:r>
              <a:rPr lang="en-US" altLang="zh-CN" sz="2000" dirty="0" smtClean="0">
                <a:solidFill>
                  <a:schemeClr val="tx1"/>
                </a:solidFill>
              </a:rPr>
              <a:t>.</a:t>
            </a:r>
            <a:r>
              <a:rPr lang="zh-CN" altLang="zh-CN" sz="2000" dirty="0" smtClean="0">
                <a:solidFill>
                  <a:schemeClr val="tx1"/>
                </a:solidFill>
              </a:rPr>
              <a:t>电阻的并联，其并联特性也得到广泛的应用。如我们的低压电网，提供</a:t>
            </a:r>
            <a:r>
              <a:rPr lang="en-US" altLang="zh-CN" sz="2000" dirty="0" smtClean="0">
                <a:solidFill>
                  <a:schemeClr val="tx1"/>
                </a:solidFill>
              </a:rPr>
              <a:t>380V</a:t>
            </a:r>
            <a:r>
              <a:rPr lang="zh-CN" altLang="zh-CN" sz="2000" dirty="0" smtClean="0">
                <a:solidFill>
                  <a:schemeClr val="tx1"/>
                </a:solidFill>
              </a:rPr>
              <a:t>或</a:t>
            </a:r>
            <a:r>
              <a:rPr lang="en-US" altLang="zh-CN" sz="2000" dirty="0" smtClean="0">
                <a:solidFill>
                  <a:schemeClr val="tx1"/>
                </a:solidFill>
              </a:rPr>
              <a:t>220V</a:t>
            </a:r>
            <a:r>
              <a:rPr lang="zh-CN" altLang="zh-CN" sz="2000" dirty="0" smtClean="0">
                <a:solidFill>
                  <a:schemeClr val="tx1"/>
                </a:solidFill>
              </a:rPr>
              <a:t>的固定电压，负载都是并联工作，这就为负载提供了一个统一的电压额定标准，负载只要在这个电网上，到那都能用。</a:t>
            </a:r>
          </a:p>
          <a:p>
            <a:pPr marL="0" indent="0">
              <a:spcBef>
                <a:spcPts val="0"/>
              </a:spcBef>
              <a:buNone/>
            </a:pPr>
            <a:r>
              <a:rPr lang="zh-CN" altLang="en-US" sz="2000" dirty="0" smtClean="0">
                <a:solidFill>
                  <a:schemeClr val="tx1"/>
                </a:solidFill>
              </a:rPr>
              <a:t>　　</a:t>
            </a:r>
            <a:r>
              <a:rPr lang="en-US" altLang="zh-CN" sz="2000" dirty="0" smtClean="0">
                <a:solidFill>
                  <a:schemeClr val="tx1"/>
                </a:solidFill>
              </a:rPr>
              <a:t>3</a:t>
            </a:r>
            <a:r>
              <a:rPr lang="en-US" altLang="zh-CN" sz="2000" dirty="0" smtClean="0">
                <a:solidFill>
                  <a:schemeClr val="tx1"/>
                </a:solidFill>
              </a:rPr>
              <a:t>.</a:t>
            </a:r>
            <a:r>
              <a:rPr lang="zh-CN" altLang="zh-CN" sz="2000" dirty="0" smtClean="0">
                <a:solidFill>
                  <a:schemeClr val="tx1"/>
                </a:solidFill>
              </a:rPr>
              <a:t>电源的等效互换。在工程中，电源的分析和计算，有时采用电压源表示比较方便，有时采用电流源表示比较方便。通过等效互换，又可以将两种方法统一起来</a:t>
            </a:r>
            <a:r>
              <a:rPr lang="zh-CN" altLang="zh-CN" sz="2000" dirty="0" smtClean="0">
                <a:solidFill>
                  <a:schemeClr val="tx1"/>
                </a:solidFill>
              </a:rPr>
              <a:t>。</a:t>
            </a:r>
            <a:endParaRPr lang="en-US" altLang="zh-CN" sz="2000" dirty="0" smtClean="0">
              <a:solidFill>
                <a:schemeClr val="tx1"/>
              </a:solidFill>
            </a:endParaRPr>
          </a:p>
        </p:txBody>
      </p:sp>
      <p:sp>
        <p:nvSpPr>
          <p:cNvPr id="6" name="标题 1"/>
          <p:cNvSpPr txBox="1">
            <a:spLocks/>
          </p:cNvSpPr>
          <p:nvPr/>
        </p:nvSpPr>
        <p:spPr bwMode="auto">
          <a:xfrm>
            <a:off x="457200" y="7628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l" eaLnBrk="0" hangingPunct="0"/>
            <a:r>
              <a:rPr lang="zh-CN" altLang="en-US" sz="44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rPr>
              <a:t>小结</a:t>
            </a:r>
            <a:endParaRPr lang="zh-CN" altLang="zh-CN" sz="44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endParaRP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竖排文字占位符 7"/>
          <p:cNvSpPr>
            <a:spLocks noGrp="1"/>
          </p:cNvSpPr>
          <p:nvPr>
            <p:ph idx="1"/>
          </p:nvPr>
        </p:nvSpPr>
        <p:spPr>
          <a:xfrm>
            <a:off x="990600" y="3749649"/>
            <a:ext cx="7315200" cy="2651073"/>
          </a:xfrm>
        </p:spPr>
        <p:txBody>
          <a:bodyPr/>
          <a:lstStyle/>
          <a:p>
            <a:pPr>
              <a:buNone/>
            </a:pPr>
            <a:r>
              <a:rPr lang="zh-CN" altLang="en-US" dirty="0" smtClean="0">
                <a:solidFill>
                  <a:schemeClr val="bg1"/>
                </a:solidFill>
                <a:latin typeface="微软雅黑" pitchFamily="34" charset="-122"/>
                <a:ea typeface="微软雅黑" pitchFamily="34" charset="-122"/>
              </a:rPr>
              <a:t>　</a:t>
            </a:r>
            <a:r>
              <a:rPr lang="zh-CN" altLang="zh-CN" dirty="0" smtClean="0">
                <a:solidFill>
                  <a:schemeClr val="bg1"/>
                </a:solidFill>
                <a:latin typeface="微软雅黑" pitchFamily="34" charset="-122"/>
                <a:ea typeface="微软雅黑" pitchFamily="34" charset="-122"/>
              </a:rPr>
              <a:t>课题</a:t>
            </a:r>
            <a:r>
              <a:rPr lang="en-US" altLang="zh-CN" smtClean="0">
                <a:solidFill>
                  <a:schemeClr val="bg1"/>
                </a:solidFill>
                <a:latin typeface="微软雅黑" pitchFamily="34" charset="-122"/>
                <a:ea typeface="微软雅黑" pitchFamily="34" charset="-122"/>
              </a:rPr>
              <a:t>4</a:t>
            </a:r>
            <a:endParaRPr lang="en-US" altLang="zh-CN" dirty="0" smtClean="0">
              <a:solidFill>
                <a:schemeClr val="bg1"/>
              </a:solidFill>
              <a:latin typeface="微软雅黑" pitchFamily="34" charset="-122"/>
              <a:ea typeface="微软雅黑" pitchFamily="34" charset="-122"/>
            </a:endParaRPr>
          </a:p>
          <a:p>
            <a:pPr>
              <a:buFont typeface="Wingdings" pitchFamily="2" charset="2"/>
              <a:buChar char="l"/>
            </a:pPr>
            <a:r>
              <a:rPr lang="en-US" altLang="zh-CN" dirty="0" smtClean="0">
                <a:solidFill>
                  <a:schemeClr val="bg1"/>
                </a:solidFill>
                <a:latin typeface="微软雅黑" pitchFamily="34" charset="-122"/>
                <a:ea typeface="微软雅黑" pitchFamily="34" charset="-122"/>
              </a:rPr>
              <a:t>1.8</a:t>
            </a:r>
            <a:r>
              <a:rPr lang="zh-CN" altLang="zh-CN" dirty="0" smtClean="0">
                <a:solidFill>
                  <a:schemeClr val="bg1"/>
                </a:solidFill>
                <a:latin typeface="微软雅黑" pitchFamily="34" charset="-122"/>
                <a:ea typeface="微软雅黑" pitchFamily="34" charset="-122"/>
              </a:rPr>
              <a:t>基尔霍夫定律</a:t>
            </a:r>
          </a:p>
          <a:p>
            <a:pPr>
              <a:buFont typeface="Wingdings" pitchFamily="2" charset="2"/>
              <a:buChar char="l"/>
            </a:pPr>
            <a:r>
              <a:rPr lang="en-US" altLang="zh-CN" dirty="0" smtClean="0">
                <a:solidFill>
                  <a:schemeClr val="bg1"/>
                </a:solidFill>
                <a:latin typeface="微软雅黑" pitchFamily="34" charset="-122"/>
                <a:ea typeface="微软雅黑" pitchFamily="34" charset="-122"/>
              </a:rPr>
              <a:t>1.9</a:t>
            </a:r>
            <a:r>
              <a:rPr lang="zh-CN" altLang="zh-CN" dirty="0" smtClean="0">
                <a:solidFill>
                  <a:schemeClr val="bg1"/>
                </a:solidFill>
                <a:latin typeface="微软雅黑" pitchFamily="34" charset="-122"/>
                <a:ea typeface="微软雅黑" pitchFamily="34" charset="-122"/>
              </a:rPr>
              <a:t>电容器</a:t>
            </a:r>
            <a:r>
              <a:rPr lang="zh-CN" altLang="zh-CN" dirty="0" smtClean="0">
                <a:solidFill>
                  <a:schemeClr val="bg1"/>
                </a:solidFill>
                <a:latin typeface="微软雅黑" pitchFamily="34" charset="-122"/>
                <a:ea typeface="微软雅黑" pitchFamily="34" charset="-122"/>
              </a:rPr>
              <a:t>应用</a:t>
            </a:r>
            <a:endParaRPr lang="en-US" altLang="zh-CN" dirty="0" smtClean="0">
              <a:solidFill>
                <a:schemeClr val="bg1"/>
              </a:solidFill>
              <a:latin typeface="微软雅黑" pitchFamily="34" charset="-122"/>
              <a:ea typeface="微软雅黑" pitchFamily="34" charset="-122"/>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标题 9"/>
          <p:cNvSpPr>
            <a:spLocks noGrp="1"/>
          </p:cNvSpPr>
          <p:nvPr>
            <p:ph type="title"/>
          </p:nvPr>
        </p:nvSpPr>
        <p:spPr/>
        <p:txBody>
          <a:bodyPr/>
          <a:lstStyle/>
          <a:p>
            <a:pPr>
              <a:buClr>
                <a:srgbClr val="7030A0"/>
              </a:buClr>
              <a:buFont typeface="Webdings" pitchFamily="18" charset="2"/>
              <a:buChar char=""/>
            </a:pPr>
            <a:r>
              <a:rPr lang="en-US" altLang="zh-CN" sz="3200" dirty="0">
                <a:latin typeface="微软雅黑" pitchFamily="34" charset="-122"/>
                <a:ea typeface="微软雅黑" pitchFamily="34" charset="-122"/>
                <a:cs typeface="+mn-cs"/>
              </a:rPr>
              <a:t>1.1.2</a:t>
            </a:r>
            <a:r>
              <a:rPr lang="zh-CN" altLang="zh-CN" sz="3200" dirty="0">
                <a:latin typeface="微软雅黑" pitchFamily="34" charset="-122"/>
                <a:ea typeface="微软雅黑" pitchFamily="34" charset="-122"/>
                <a:cs typeface="+mn-cs"/>
              </a:rPr>
              <a:t>电路图和回路</a:t>
            </a:r>
          </a:p>
        </p:txBody>
      </p:sp>
      <p:sp>
        <p:nvSpPr>
          <p:cNvPr id="14" name="内容占位符 13"/>
          <p:cNvSpPr>
            <a:spLocks noGrp="1"/>
          </p:cNvSpPr>
          <p:nvPr>
            <p:ph idx="1"/>
          </p:nvPr>
        </p:nvSpPr>
        <p:spPr>
          <a:xfrm>
            <a:off x="990694" y="2590823"/>
            <a:ext cx="7315200" cy="457188"/>
          </a:xfrm>
        </p:spPr>
        <p:txBody>
          <a:bodyPr/>
          <a:lstStyle/>
          <a:p>
            <a:r>
              <a:rPr lang="zh-CN" altLang="zh-CN" sz="2400" kern="100" dirty="0" smtClean="0">
                <a:latin typeface="Times New Roman"/>
                <a:ea typeface="宋体"/>
              </a:rPr>
              <a:t>①电路图</a:t>
            </a:r>
            <a:endParaRPr lang="en-US" altLang="zh-CN" sz="2400" dirty="0" smtClean="0">
              <a:solidFill>
                <a:schemeClr val="tx1"/>
              </a:solidFill>
              <a:latin typeface="+mn-lt"/>
              <a:ea typeface="+mn-ea"/>
              <a:cs typeface="+mn-cs"/>
            </a:endParaRPr>
          </a:p>
          <a:p>
            <a:pPr>
              <a:buNone/>
            </a:pPr>
            <a:endParaRPr lang="en-US" altLang="zh-CN" sz="1800" dirty="0" smtClean="0">
              <a:solidFill>
                <a:schemeClr val="tx1"/>
              </a:solidFill>
              <a:latin typeface="+mn-lt"/>
              <a:ea typeface="+mn-ea"/>
              <a:cs typeface="+mn-cs"/>
            </a:endParaRPr>
          </a:p>
          <a:p>
            <a:pPr>
              <a:buNone/>
            </a:pPr>
            <a:endParaRPr lang="en-US" altLang="zh-CN" sz="1800" dirty="0" smtClean="0">
              <a:solidFill>
                <a:schemeClr val="tx1"/>
              </a:solidFill>
              <a:latin typeface="+mn-lt"/>
              <a:ea typeface="+mn-ea"/>
              <a:cs typeface="+mn-cs"/>
            </a:endParaRPr>
          </a:p>
          <a:p>
            <a:pPr>
              <a:buNone/>
            </a:pPr>
            <a:endParaRPr lang="en-US" altLang="zh-CN" sz="1800" dirty="0"/>
          </a:p>
          <a:p>
            <a:pPr>
              <a:buNone/>
            </a:pPr>
            <a:endParaRPr lang="en-US" altLang="zh-CN" sz="1800" dirty="0" smtClean="0">
              <a:solidFill>
                <a:schemeClr val="tx1"/>
              </a:solidFill>
              <a:latin typeface="+mn-lt"/>
              <a:ea typeface="+mn-ea"/>
              <a:cs typeface="+mn-cs"/>
            </a:endParaRPr>
          </a:p>
          <a:p>
            <a:pPr>
              <a:buNone/>
            </a:pPr>
            <a:endParaRPr lang="en-US" altLang="zh-CN" sz="1800" dirty="0"/>
          </a:p>
          <a:p>
            <a:pPr>
              <a:buNone/>
            </a:pPr>
            <a:endParaRPr lang="en-US" altLang="zh-CN" sz="1800" dirty="0" smtClean="0">
              <a:solidFill>
                <a:schemeClr val="tx1"/>
              </a:solidFill>
              <a:latin typeface="+mn-lt"/>
              <a:ea typeface="+mn-ea"/>
              <a:cs typeface="+mn-cs"/>
            </a:endParaRPr>
          </a:p>
          <a:p>
            <a:pPr marL="0" indent="0">
              <a:spcBef>
                <a:spcPts val="0"/>
              </a:spcBef>
              <a:buNone/>
            </a:pPr>
            <a:endParaRPr lang="en-US" altLang="zh-CN" sz="1800" dirty="0" smtClean="0">
              <a:solidFill>
                <a:schemeClr val="tx1"/>
              </a:solidFill>
              <a:latin typeface="+mn-lt"/>
              <a:ea typeface="+mn-ea"/>
              <a:cs typeface="+mn-cs"/>
            </a:endParaRPr>
          </a:p>
        </p:txBody>
      </p:sp>
      <p:pic>
        <p:nvPicPr>
          <p:cNvPr id="10242" name="Picture 2" descr="e11"/>
          <p:cNvPicPr>
            <a:picLocks noChangeAspect="1" noChangeArrowheads="1"/>
          </p:cNvPicPr>
          <p:nvPr/>
        </p:nvPicPr>
        <p:blipFill>
          <a:blip r:embed="rId3" cstate="print"/>
          <a:srcRect/>
          <a:stretch>
            <a:fillRect/>
          </a:stretch>
        </p:blipFill>
        <p:spPr bwMode="auto">
          <a:xfrm>
            <a:off x="762100" y="3200406"/>
            <a:ext cx="3766653" cy="2362138"/>
          </a:xfrm>
          <a:prstGeom prst="rect">
            <a:avLst/>
          </a:prstGeom>
          <a:noFill/>
          <a:ln w="9525">
            <a:noFill/>
            <a:miter lim="800000"/>
            <a:headEnd/>
            <a:tailEnd/>
          </a:ln>
        </p:spPr>
      </p:pic>
      <p:pic>
        <p:nvPicPr>
          <p:cNvPr id="10243" name="Picture 3" descr="e12"/>
          <p:cNvPicPr>
            <a:picLocks noChangeAspect="1" noChangeArrowheads="1"/>
          </p:cNvPicPr>
          <p:nvPr/>
        </p:nvPicPr>
        <p:blipFill>
          <a:blip r:embed="rId4" cstate="print"/>
          <a:srcRect/>
          <a:stretch>
            <a:fillRect/>
          </a:stretch>
        </p:blipFill>
        <p:spPr bwMode="auto">
          <a:xfrm>
            <a:off x="4724396" y="3200406"/>
            <a:ext cx="4068632" cy="2057346"/>
          </a:xfrm>
          <a:prstGeom prst="rect">
            <a:avLst/>
          </a:prstGeom>
          <a:noFill/>
          <a:ln w="9525">
            <a:noFill/>
            <a:miter lim="800000"/>
            <a:headEnd/>
            <a:tailEnd/>
          </a:ln>
        </p:spPr>
      </p:pic>
      <p:sp>
        <p:nvSpPr>
          <p:cNvPr id="17" name="标题 1"/>
          <p:cNvSpPr txBox="1">
            <a:spLocks/>
          </p:cNvSpPr>
          <p:nvPr/>
        </p:nvSpPr>
        <p:spPr bwMode="auto">
          <a:xfrm>
            <a:off x="457200" y="7628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l" eaLnBrk="0" hangingPunct="0"/>
            <a:r>
              <a:rPr lang="en-US" altLang="zh-CN" sz="44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rPr>
              <a:t>1.1 </a:t>
            </a:r>
            <a:r>
              <a:rPr lang="zh-CN" altLang="zh-CN" sz="4400" kern="0" dirty="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rPr>
              <a:t>电路的概念</a:t>
            </a:r>
            <a:endParaRPr lang="zh-CN" altLang="en-US" sz="4400" kern="0" dirty="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endParaRPr>
          </a:p>
        </p:txBody>
      </p:sp>
      <p:sp>
        <p:nvSpPr>
          <p:cNvPr id="18" name="矩形 17"/>
          <p:cNvSpPr/>
          <p:nvPr/>
        </p:nvSpPr>
        <p:spPr>
          <a:xfrm>
            <a:off x="1402721" y="5867336"/>
            <a:ext cx="2198038" cy="369332"/>
          </a:xfrm>
          <a:prstGeom prst="rect">
            <a:avLst/>
          </a:prstGeom>
        </p:spPr>
        <p:txBody>
          <a:bodyPr wrap="none">
            <a:spAutoFit/>
          </a:bodyPr>
          <a:lstStyle/>
          <a:p>
            <a:r>
              <a:rPr lang="zh-CN" altLang="zh-CN" sz="1800" dirty="0"/>
              <a:t>图</a:t>
            </a:r>
            <a:r>
              <a:rPr lang="en-US" altLang="zh-CN" sz="1800" dirty="0"/>
              <a:t>1-1 </a:t>
            </a:r>
            <a:r>
              <a:rPr lang="zh-CN" altLang="zh-CN" sz="1800" dirty="0"/>
              <a:t>电器模型符号</a:t>
            </a:r>
          </a:p>
        </p:txBody>
      </p:sp>
      <p:sp>
        <p:nvSpPr>
          <p:cNvPr id="10244" name="Rectangle 4"/>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266700" algn="ctr" defTabSz="914400" rtl="0" eaLnBrk="0" fontAlgn="base" latinLnBrk="0" hangingPunct="0">
              <a:lnSpc>
                <a:spcPct val="100000"/>
              </a:lnSpc>
              <a:spcBef>
                <a:spcPct val="0"/>
              </a:spcBef>
              <a:spcAft>
                <a:spcPct val="0"/>
              </a:spcAft>
              <a:buClrTx/>
              <a:buSzTx/>
              <a:buFontTx/>
              <a:buNone/>
              <a:tabLst/>
            </a:pPr>
            <a:r>
              <a:rPr kumimoji="0" lang="zh-CN" altLang="en-US" sz="10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图</a:t>
            </a:r>
            <a:r>
              <a:rPr kumimoji="0" lang="en-US" altLang="zh-CN" sz="10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1-2 </a:t>
            </a:r>
            <a:r>
              <a:rPr kumimoji="0" lang="zh-CN" altLang="en-US" sz="10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电路原理图</a:t>
            </a:r>
            <a:endParaRPr kumimoji="0" lang="zh-CN" altLang="en-US" sz="2400" b="0" i="0" u="none" strike="noStrike" cap="none" normalizeH="0" baseline="0" smtClean="0">
              <a:ln>
                <a:noFill/>
              </a:ln>
              <a:solidFill>
                <a:schemeClr val="tx1"/>
              </a:solidFill>
              <a:effectLst/>
              <a:latin typeface="Arial" pitchFamily="34" charset="0"/>
            </a:endParaRPr>
          </a:p>
        </p:txBody>
      </p:sp>
      <p:sp>
        <p:nvSpPr>
          <p:cNvPr id="10245"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266700" algn="ctr" defTabSz="914400" rtl="0" eaLnBrk="0" fontAlgn="base" latinLnBrk="0" hangingPunct="0">
              <a:lnSpc>
                <a:spcPct val="100000"/>
              </a:lnSpc>
              <a:spcBef>
                <a:spcPct val="0"/>
              </a:spcBef>
              <a:spcAft>
                <a:spcPct val="0"/>
              </a:spcAft>
              <a:buClrTx/>
              <a:buSzTx/>
              <a:buFontTx/>
              <a:buNone/>
              <a:tabLst/>
            </a:pPr>
            <a:r>
              <a:rPr kumimoji="0" lang="zh-CN" altLang="en-US" sz="10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图</a:t>
            </a:r>
            <a:r>
              <a:rPr kumimoji="0" lang="en-US" altLang="zh-CN" sz="10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1-2 </a:t>
            </a:r>
            <a:r>
              <a:rPr kumimoji="0" lang="zh-CN" altLang="en-US" sz="10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电路原理图</a:t>
            </a:r>
            <a:endParaRPr kumimoji="0" lang="zh-CN" altLang="en-US" sz="2400" b="0" i="0" u="none" strike="noStrike" cap="none" normalizeH="0" baseline="0" smtClean="0">
              <a:ln>
                <a:noFill/>
              </a:ln>
              <a:solidFill>
                <a:schemeClr val="tx1"/>
              </a:solidFill>
              <a:effectLst/>
              <a:latin typeface="Arial" pitchFamily="34" charset="0"/>
            </a:endParaRPr>
          </a:p>
        </p:txBody>
      </p:sp>
      <p:sp>
        <p:nvSpPr>
          <p:cNvPr id="10246" name="Rectangle 6"/>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266700" algn="ctr" defTabSz="914400" rtl="0" eaLnBrk="0" fontAlgn="base" latinLnBrk="0" hangingPunct="0">
              <a:lnSpc>
                <a:spcPct val="100000"/>
              </a:lnSpc>
              <a:spcBef>
                <a:spcPct val="0"/>
              </a:spcBef>
              <a:spcAft>
                <a:spcPct val="0"/>
              </a:spcAft>
              <a:buClrTx/>
              <a:buSzTx/>
              <a:buFontTx/>
              <a:buNone/>
              <a:tabLst/>
            </a:pPr>
            <a:r>
              <a:rPr kumimoji="0" lang="zh-CN" altLang="en-US" sz="10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图</a:t>
            </a:r>
            <a:r>
              <a:rPr kumimoji="0" lang="en-US" altLang="zh-CN" sz="10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1-2 </a:t>
            </a:r>
            <a:r>
              <a:rPr kumimoji="0" lang="zh-CN" altLang="en-US" sz="10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电路原理图</a:t>
            </a:r>
            <a:endParaRPr kumimoji="0" lang="zh-CN" altLang="en-US" sz="2400" b="0" i="0" u="none" strike="noStrike" cap="none" normalizeH="0" baseline="0" smtClean="0">
              <a:ln>
                <a:noFill/>
              </a:ln>
              <a:solidFill>
                <a:schemeClr val="tx1"/>
              </a:solidFill>
              <a:effectLst/>
              <a:latin typeface="Arial" pitchFamily="34" charset="0"/>
            </a:endParaRPr>
          </a:p>
        </p:txBody>
      </p:sp>
      <p:sp>
        <p:nvSpPr>
          <p:cNvPr id="22" name="TextBox 21"/>
          <p:cNvSpPr txBox="1"/>
          <p:nvPr/>
        </p:nvSpPr>
        <p:spPr>
          <a:xfrm>
            <a:off x="6012327" y="5791138"/>
            <a:ext cx="1967205" cy="369332"/>
          </a:xfrm>
          <a:prstGeom prst="rect">
            <a:avLst/>
          </a:prstGeom>
          <a:noFill/>
        </p:spPr>
        <p:txBody>
          <a:bodyPr wrap="none" rtlCol="0">
            <a:spAutoFit/>
          </a:bodyPr>
          <a:lstStyle/>
          <a:p>
            <a:r>
              <a:rPr lang="zh-CN" altLang="zh-CN" sz="1800" dirty="0"/>
              <a:t>图</a:t>
            </a:r>
            <a:r>
              <a:rPr lang="en-US" altLang="zh-CN" sz="1800" dirty="0"/>
              <a:t>1-2 </a:t>
            </a:r>
            <a:r>
              <a:rPr lang="zh-CN" altLang="zh-CN" sz="1800" dirty="0"/>
              <a:t>电路</a:t>
            </a:r>
            <a:r>
              <a:rPr lang="zh-CN" altLang="zh-CN" sz="1800" dirty="0" smtClean="0"/>
              <a:t>原理图</a:t>
            </a:r>
            <a:endParaRPr lang="zh-CN" altLang="zh-CN" sz="1800" dirty="0"/>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1600278" y="381080"/>
            <a:ext cx="7315200" cy="715962"/>
          </a:xfrm>
        </p:spPr>
        <p:txBody>
          <a:bodyPr/>
          <a:lstStyle/>
          <a:p>
            <a:pPr algn="ctr">
              <a:spcAft>
                <a:spcPts val="0"/>
              </a:spcAft>
            </a:pPr>
            <a:r>
              <a:rPr lang="zh-CN" altLang="zh-CN" dirty="0" smtClean="0">
                <a:solidFill>
                  <a:srgbClr val="B40940">
                    <a:lumMod val="60000"/>
                    <a:lumOff val="40000"/>
                  </a:srgbClr>
                </a:solidFill>
                <a:latin typeface="华文琥珀" pitchFamily="2" charset="-122"/>
                <a:ea typeface="华文琥珀" pitchFamily="2" charset="-122"/>
                <a:cs typeface="+mn-cs"/>
              </a:rPr>
              <a:t>教学目标</a:t>
            </a:r>
          </a:p>
        </p:txBody>
      </p:sp>
      <p:sp>
        <p:nvSpPr>
          <p:cNvPr id="5" name="内容占位符 4"/>
          <p:cNvSpPr>
            <a:spLocks noGrp="1"/>
          </p:cNvSpPr>
          <p:nvPr>
            <p:ph idx="1"/>
          </p:nvPr>
        </p:nvSpPr>
        <p:spPr>
          <a:xfrm>
            <a:off x="1904998" y="1219258"/>
            <a:ext cx="6934090" cy="1219168"/>
          </a:xfrm>
        </p:spPr>
        <p:txBody>
          <a:bodyPr/>
          <a:lstStyle/>
          <a:p>
            <a:pPr>
              <a:buClr>
                <a:srgbClr val="B40940">
                  <a:lumMod val="60000"/>
                  <a:lumOff val="40000"/>
                </a:srgbClr>
              </a:buClr>
              <a:buFont typeface="Webdings" pitchFamily="18" charset="2"/>
              <a:buChar char=""/>
            </a:pPr>
            <a:r>
              <a:rPr lang="en-US" altLang="zh-CN" sz="2000" kern="1200" dirty="0" smtClean="0">
                <a:solidFill>
                  <a:srgbClr val="4D4D4D"/>
                </a:solidFill>
                <a:latin typeface="楷体_GB2312" pitchFamily="49" charset="-122"/>
                <a:ea typeface="楷体_GB2312" pitchFamily="49" charset="-122"/>
              </a:rPr>
              <a:t>1.</a:t>
            </a:r>
            <a:r>
              <a:rPr lang="zh-CN" altLang="zh-CN" sz="2000" kern="1200" dirty="0" smtClean="0">
                <a:solidFill>
                  <a:srgbClr val="4D4D4D"/>
                </a:solidFill>
                <a:latin typeface="楷体_GB2312" pitchFamily="49" charset="-122"/>
                <a:ea typeface="楷体_GB2312" pitchFamily="49" charset="-122"/>
              </a:rPr>
              <a:t>掌握电压回路的平衡原理</a:t>
            </a:r>
          </a:p>
          <a:p>
            <a:pPr>
              <a:buClr>
                <a:srgbClr val="B40940">
                  <a:lumMod val="60000"/>
                  <a:lumOff val="40000"/>
                </a:srgbClr>
              </a:buClr>
              <a:buFont typeface="Webdings" pitchFamily="18" charset="2"/>
              <a:buChar char=""/>
            </a:pPr>
            <a:r>
              <a:rPr lang="en-US" altLang="zh-CN" sz="2000" kern="1200" dirty="0" smtClean="0">
                <a:solidFill>
                  <a:srgbClr val="4D4D4D"/>
                </a:solidFill>
                <a:latin typeface="楷体_GB2312" pitchFamily="49" charset="-122"/>
                <a:ea typeface="楷体_GB2312" pitchFamily="49" charset="-122"/>
              </a:rPr>
              <a:t>2.</a:t>
            </a:r>
            <a:r>
              <a:rPr lang="zh-CN" altLang="zh-CN" sz="2000" kern="1200" dirty="0" smtClean="0">
                <a:solidFill>
                  <a:srgbClr val="4D4D4D"/>
                </a:solidFill>
                <a:latin typeface="楷体_GB2312" pitchFamily="49" charset="-122"/>
                <a:ea typeface="楷体_GB2312" pitchFamily="49" charset="-122"/>
              </a:rPr>
              <a:t>了解复杂电路的分析方法</a:t>
            </a:r>
          </a:p>
          <a:p>
            <a:pPr>
              <a:buClr>
                <a:srgbClr val="B40940">
                  <a:lumMod val="60000"/>
                  <a:lumOff val="40000"/>
                </a:srgbClr>
              </a:buClr>
              <a:buFont typeface="Webdings" pitchFamily="18" charset="2"/>
              <a:buChar char=""/>
            </a:pPr>
            <a:r>
              <a:rPr lang="en-US" altLang="zh-CN" sz="2000" kern="1200" dirty="0" smtClean="0">
                <a:solidFill>
                  <a:srgbClr val="4D4D4D"/>
                </a:solidFill>
                <a:latin typeface="楷体_GB2312" pitchFamily="49" charset="-122"/>
                <a:ea typeface="楷体_GB2312" pitchFamily="49" charset="-122"/>
              </a:rPr>
              <a:t>3.</a:t>
            </a:r>
            <a:r>
              <a:rPr lang="zh-CN" altLang="zh-CN" sz="2000" kern="1200" dirty="0" smtClean="0">
                <a:solidFill>
                  <a:srgbClr val="4D4D4D"/>
                </a:solidFill>
                <a:latin typeface="楷体_GB2312" pitchFamily="49" charset="-122"/>
                <a:ea typeface="楷体_GB2312" pitchFamily="49" charset="-122"/>
              </a:rPr>
              <a:t>掌握电容器件的特性、工作原理、</a:t>
            </a:r>
            <a:r>
              <a:rPr lang="zh-CN" altLang="zh-CN" sz="2000" kern="1200" dirty="0" smtClean="0">
                <a:solidFill>
                  <a:srgbClr val="4D4D4D"/>
                </a:solidFill>
                <a:latin typeface="楷体_GB2312" pitchFamily="49" charset="-122"/>
                <a:ea typeface="楷体_GB2312" pitchFamily="49" charset="-122"/>
              </a:rPr>
              <a:t>应用</a:t>
            </a:r>
            <a:endParaRPr lang="en-US" altLang="zh-CN" sz="2000" kern="1200" dirty="0" smtClean="0">
              <a:solidFill>
                <a:srgbClr val="4D4D4D"/>
              </a:solidFill>
              <a:latin typeface="楷体_GB2312" pitchFamily="49" charset="-122"/>
              <a:ea typeface="楷体_GB2312" pitchFamily="49" charset="-122"/>
            </a:endParaRPr>
          </a:p>
        </p:txBody>
      </p:sp>
      <p:sp>
        <p:nvSpPr>
          <p:cNvPr id="6" name="矩形 5"/>
          <p:cNvSpPr/>
          <p:nvPr/>
        </p:nvSpPr>
        <p:spPr>
          <a:xfrm>
            <a:off x="1905070" y="3280801"/>
            <a:ext cx="7010216" cy="1138773"/>
          </a:xfrm>
          <a:prstGeom prst="rect">
            <a:avLst/>
          </a:prstGeom>
        </p:spPr>
        <p:txBody>
          <a:bodyPr wrap="square">
            <a:spAutoFit/>
          </a:bodyPr>
          <a:lstStyle/>
          <a:p>
            <a:pPr marL="342900" indent="-342900" algn="l" eaLnBrk="0" hangingPunct="0">
              <a:spcBef>
                <a:spcPct val="20000"/>
              </a:spcBef>
              <a:buClr>
                <a:srgbClr val="B40940">
                  <a:lumMod val="60000"/>
                  <a:lumOff val="40000"/>
                </a:srgbClr>
              </a:buClr>
              <a:buFont typeface="Webdings" pitchFamily="18" charset="2"/>
              <a:buChar char=""/>
            </a:pPr>
            <a:r>
              <a:rPr lang="en-US" altLang="zh-CN" sz="2000" dirty="0" smtClean="0">
                <a:solidFill>
                  <a:srgbClr val="4D4D4D"/>
                </a:solidFill>
                <a:latin typeface="楷体_GB2312" pitchFamily="49" charset="-122"/>
                <a:ea typeface="楷体_GB2312" pitchFamily="49" charset="-122"/>
              </a:rPr>
              <a:t>1.</a:t>
            </a:r>
            <a:r>
              <a:rPr lang="zh-CN" altLang="zh-CN" sz="2000" dirty="0" smtClean="0">
                <a:solidFill>
                  <a:srgbClr val="4D4D4D"/>
                </a:solidFill>
                <a:latin typeface="楷体_GB2312" pitchFamily="49" charset="-122"/>
                <a:ea typeface="楷体_GB2312" pitchFamily="49" charset="-122"/>
              </a:rPr>
              <a:t>电压回路平衡原理的概念</a:t>
            </a:r>
          </a:p>
          <a:p>
            <a:pPr marL="342900" indent="-342900" algn="l" eaLnBrk="0" hangingPunct="0">
              <a:spcBef>
                <a:spcPct val="20000"/>
              </a:spcBef>
              <a:buClr>
                <a:srgbClr val="B40940">
                  <a:lumMod val="60000"/>
                  <a:lumOff val="40000"/>
                </a:srgbClr>
              </a:buClr>
              <a:buFont typeface="Webdings" pitchFamily="18" charset="2"/>
              <a:buChar char=""/>
            </a:pPr>
            <a:r>
              <a:rPr lang="en-US" altLang="zh-CN" sz="2000" dirty="0" smtClean="0">
                <a:solidFill>
                  <a:srgbClr val="4D4D4D"/>
                </a:solidFill>
                <a:latin typeface="楷体_GB2312" pitchFamily="49" charset="-122"/>
                <a:ea typeface="楷体_GB2312" pitchFamily="49" charset="-122"/>
              </a:rPr>
              <a:t>2.</a:t>
            </a:r>
            <a:r>
              <a:rPr lang="zh-CN" altLang="zh-CN" sz="2000" dirty="0" smtClean="0">
                <a:solidFill>
                  <a:srgbClr val="4D4D4D"/>
                </a:solidFill>
                <a:latin typeface="楷体_GB2312" pitchFamily="49" charset="-122"/>
                <a:ea typeface="楷体_GB2312" pitchFamily="49" charset="-122"/>
              </a:rPr>
              <a:t>复杂电路的分析方法</a:t>
            </a:r>
          </a:p>
          <a:p>
            <a:pPr marL="342900" indent="-342900" algn="l" eaLnBrk="0" hangingPunct="0">
              <a:spcBef>
                <a:spcPct val="20000"/>
              </a:spcBef>
              <a:buClr>
                <a:srgbClr val="B40940">
                  <a:lumMod val="60000"/>
                  <a:lumOff val="40000"/>
                </a:srgbClr>
              </a:buClr>
              <a:buFont typeface="Webdings" pitchFamily="18" charset="2"/>
              <a:buChar char=""/>
            </a:pPr>
            <a:r>
              <a:rPr lang="en-US" altLang="zh-CN" sz="2000" dirty="0" smtClean="0">
                <a:solidFill>
                  <a:srgbClr val="4D4D4D"/>
                </a:solidFill>
                <a:latin typeface="楷体_GB2312" pitchFamily="49" charset="-122"/>
                <a:ea typeface="楷体_GB2312" pitchFamily="49" charset="-122"/>
              </a:rPr>
              <a:t>3.</a:t>
            </a:r>
            <a:r>
              <a:rPr lang="zh-CN" altLang="zh-CN" sz="2000" dirty="0" smtClean="0">
                <a:solidFill>
                  <a:srgbClr val="4D4D4D"/>
                </a:solidFill>
                <a:latin typeface="楷体_GB2312" pitchFamily="49" charset="-122"/>
                <a:ea typeface="楷体_GB2312" pitchFamily="49" charset="-122"/>
              </a:rPr>
              <a:t>电容器件的特性、工作原理、</a:t>
            </a:r>
            <a:r>
              <a:rPr lang="zh-CN" altLang="zh-CN" sz="2000" dirty="0" smtClean="0">
                <a:solidFill>
                  <a:srgbClr val="4D4D4D"/>
                </a:solidFill>
                <a:latin typeface="楷体_GB2312" pitchFamily="49" charset="-122"/>
                <a:ea typeface="楷体_GB2312" pitchFamily="49" charset="-122"/>
              </a:rPr>
              <a:t>应用</a:t>
            </a:r>
            <a:endParaRPr lang="en-US" altLang="zh-CN" sz="2000" dirty="0" smtClean="0">
              <a:solidFill>
                <a:srgbClr val="4D4D4D"/>
              </a:solidFill>
              <a:latin typeface="楷体_GB2312" pitchFamily="49" charset="-122"/>
              <a:ea typeface="楷体_GB2312" pitchFamily="49" charset="-122"/>
            </a:endParaRPr>
          </a:p>
        </p:txBody>
      </p:sp>
      <p:sp>
        <p:nvSpPr>
          <p:cNvPr id="7" name="Rectangle 2"/>
          <p:cNvSpPr txBox="1">
            <a:spLocks noChangeArrowheads="1"/>
          </p:cNvSpPr>
          <p:nvPr/>
        </p:nvSpPr>
        <p:spPr bwMode="auto">
          <a:xfrm>
            <a:off x="1600278" y="2438426"/>
            <a:ext cx="7315200" cy="715962"/>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eaLnBrk="0" hangingPunct="0">
              <a:spcAft>
                <a:spcPts val="0"/>
              </a:spcAft>
            </a:pPr>
            <a:r>
              <a:rPr lang="zh-CN" altLang="zh-CN" sz="4400" kern="0" dirty="0">
                <a:solidFill>
                  <a:srgbClr val="B40940">
                    <a:lumMod val="60000"/>
                    <a:lumOff val="40000"/>
                  </a:srgbClr>
                </a:solidFill>
                <a:latin typeface="华文琥珀" pitchFamily="2" charset="-122"/>
                <a:ea typeface="华文琥珀" pitchFamily="2" charset="-122"/>
              </a:rPr>
              <a:t>教学重点</a:t>
            </a:r>
          </a:p>
        </p:txBody>
      </p:sp>
      <p:sp>
        <p:nvSpPr>
          <p:cNvPr id="8" name="Rectangle 2"/>
          <p:cNvSpPr txBox="1">
            <a:spLocks noChangeArrowheads="1"/>
          </p:cNvSpPr>
          <p:nvPr/>
        </p:nvSpPr>
        <p:spPr bwMode="auto">
          <a:xfrm>
            <a:off x="1600086" y="4530132"/>
            <a:ext cx="7315200" cy="715962"/>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eaLnBrk="0" hangingPunct="0">
              <a:spcAft>
                <a:spcPts val="0"/>
              </a:spcAft>
            </a:pPr>
            <a:r>
              <a:rPr lang="zh-CN" altLang="zh-CN" sz="4400" kern="0" dirty="0" smtClean="0">
                <a:solidFill>
                  <a:srgbClr val="B40940">
                    <a:lumMod val="60000"/>
                    <a:lumOff val="40000"/>
                  </a:srgbClr>
                </a:solidFill>
                <a:latin typeface="华文琥珀" pitchFamily="2" charset="-122"/>
                <a:ea typeface="华文琥珀" pitchFamily="2" charset="-122"/>
              </a:rPr>
              <a:t>教学</a:t>
            </a:r>
            <a:r>
              <a:rPr lang="zh-CN" altLang="en-US" sz="4400" kern="0" dirty="0" smtClean="0">
                <a:solidFill>
                  <a:srgbClr val="B40940">
                    <a:lumMod val="60000"/>
                    <a:lumOff val="40000"/>
                  </a:srgbClr>
                </a:solidFill>
                <a:latin typeface="华文琥珀" pitchFamily="2" charset="-122"/>
                <a:ea typeface="华文琥珀" pitchFamily="2" charset="-122"/>
              </a:rPr>
              <a:t>难</a:t>
            </a:r>
            <a:r>
              <a:rPr lang="zh-CN" altLang="zh-CN" sz="4400" kern="0" dirty="0" smtClean="0">
                <a:solidFill>
                  <a:srgbClr val="B40940">
                    <a:lumMod val="60000"/>
                    <a:lumOff val="40000"/>
                  </a:srgbClr>
                </a:solidFill>
                <a:latin typeface="华文琥珀" pitchFamily="2" charset="-122"/>
                <a:ea typeface="华文琥珀" pitchFamily="2" charset="-122"/>
              </a:rPr>
              <a:t>点</a:t>
            </a:r>
            <a:endParaRPr lang="zh-CN" altLang="zh-CN" sz="4400" kern="0" dirty="0">
              <a:solidFill>
                <a:srgbClr val="B40940">
                  <a:lumMod val="60000"/>
                  <a:lumOff val="40000"/>
                </a:srgbClr>
              </a:solidFill>
              <a:latin typeface="华文琥珀" pitchFamily="2" charset="-122"/>
              <a:ea typeface="华文琥珀" pitchFamily="2" charset="-122"/>
            </a:endParaRPr>
          </a:p>
        </p:txBody>
      </p:sp>
      <p:sp>
        <p:nvSpPr>
          <p:cNvPr id="9" name="矩形 8"/>
          <p:cNvSpPr/>
          <p:nvPr/>
        </p:nvSpPr>
        <p:spPr>
          <a:xfrm>
            <a:off x="1905070" y="5326489"/>
            <a:ext cx="7010216" cy="769441"/>
          </a:xfrm>
          <a:prstGeom prst="rect">
            <a:avLst/>
          </a:prstGeom>
        </p:spPr>
        <p:txBody>
          <a:bodyPr wrap="square">
            <a:spAutoFit/>
          </a:bodyPr>
          <a:lstStyle/>
          <a:p>
            <a:pPr marL="342900" indent="-342900" algn="l" eaLnBrk="0" hangingPunct="0">
              <a:spcBef>
                <a:spcPct val="20000"/>
              </a:spcBef>
              <a:buClr>
                <a:srgbClr val="B40940">
                  <a:lumMod val="60000"/>
                  <a:lumOff val="40000"/>
                </a:srgbClr>
              </a:buClr>
              <a:buFont typeface="Webdings" pitchFamily="18" charset="2"/>
              <a:buChar char=""/>
            </a:pPr>
            <a:r>
              <a:rPr lang="en-US" altLang="zh-CN" sz="2000" dirty="0" smtClean="0">
                <a:solidFill>
                  <a:srgbClr val="4D4D4D"/>
                </a:solidFill>
                <a:latin typeface="楷体_GB2312" pitchFamily="49" charset="-122"/>
                <a:ea typeface="楷体_GB2312" pitchFamily="49" charset="-122"/>
              </a:rPr>
              <a:t>1.</a:t>
            </a:r>
            <a:r>
              <a:rPr lang="zh-CN" altLang="zh-CN" sz="2000" dirty="0" smtClean="0">
                <a:solidFill>
                  <a:srgbClr val="4D4D4D"/>
                </a:solidFill>
                <a:latin typeface="楷体_GB2312" pitchFamily="49" charset="-122"/>
                <a:ea typeface="楷体_GB2312" pitchFamily="49" charset="-122"/>
              </a:rPr>
              <a:t>负载电路的分析</a:t>
            </a:r>
          </a:p>
          <a:p>
            <a:pPr marL="342900" indent="-342900" algn="l" eaLnBrk="0" hangingPunct="0">
              <a:spcBef>
                <a:spcPct val="20000"/>
              </a:spcBef>
              <a:buClr>
                <a:srgbClr val="B40940">
                  <a:lumMod val="60000"/>
                  <a:lumOff val="40000"/>
                </a:srgbClr>
              </a:buClr>
              <a:buFont typeface="Webdings" pitchFamily="18" charset="2"/>
              <a:buChar char=""/>
            </a:pPr>
            <a:r>
              <a:rPr lang="en-US" altLang="zh-CN" sz="2000" dirty="0" smtClean="0">
                <a:solidFill>
                  <a:srgbClr val="4D4D4D"/>
                </a:solidFill>
                <a:latin typeface="楷体_GB2312" pitchFamily="49" charset="-122"/>
                <a:ea typeface="楷体_GB2312" pitchFamily="49" charset="-122"/>
              </a:rPr>
              <a:t>2.</a:t>
            </a:r>
            <a:r>
              <a:rPr lang="zh-CN" altLang="zh-CN" sz="2000" dirty="0" smtClean="0">
                <a:solidFill>
                  <a:srgbClr val="4D4D4D"/>
                </a:solidFill>
                <a:latin typeface="楷体_GB2312" pitchFamily="49" charset="-122"/>
                <a:ea typeface="楷体_GB2312" pitchFamily="49" charset="-122"/>
              </a:rPr>
              <a:t>电容器的充放电</a:t>
            </a:r>
            <a:r>
              <a:rPr lang="zh-CN" altLang="zh-CN" sz="2000" dirty="0" smtClean="0">
                <a:solidFill>
                  <a:srgbClr val="4D4D4D"/>
                </a:solidFill>
                <a:latin typeface="楷体_GB2312" pitchFamily="49" charset="-122"/>
                <a:ea typeface="楷体_GB2312" pitchFamily="49" charset="-122"/>
              </a:rPr>
              <a:t>分析</a:t>
            </a:r>
            <a:endParaRPr lang="en-US" altLang="zh-CN" sz="2000" dirty="0" smtClean="0">
              <a:solidFill>
                <a:srgbClr val="4D4D4D"/>
              </a:solidFill>
              <a:latin typeface="楷体_GB2312" pitchFamily="49" charset="-122"/>
              <a:ea typeface="楷体_GB2312" pitchFamily="49" charset="-122"/>
            </a:endParaRP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lstStyle/>
          <a:p>
            <a:pPr>
              <a:buClr>
                <a:srgbClr val="7030A0"/>
              </a:buClr>
              <a:buFont typeface="Webdings" pitchFamily="18" charset="2"/>
              <a:buChar char=""/>
            </a:pPr>
            <a:r>
              <a:rPr lang="en-US" altLang="zh-CN" sz="3200" dirty="0" smtClean="0">
                <a:latin typeface="微软雅黑" pitchFamily="34" charset="-122"/>
                <a:ea typeface="微软雅黑" pitchFamily="34" charset="-122"/>
                <a:cs typeface="+mn-cs"/>
              </a:rPr>
              <a:t>1.8.1</a:t>
            </a:r>
            <a:r>
              <a:rPr lang="zh-CN" altLang="zh-CN" sz="3200" dirty="0" smtClean="0">
                <a:latin typeface="微软雅黑" pitchFamily="34" charset="-122"/>
                <a:ea typeface="微软雅黑" pitchFamily="34" charset="-122"/>
                <a:cs typeface="+mn-cs"/>
              </a:rPr>
              <a:t>简单电路和复杂</a:t>
            </a:r>
            <a:r>
              <a:rPr lang="zh-CN" altLang="zh-CN" sz="3200" dirty="0" smtClean="0">
                <a:latin typeface="微软雅黑" pitchFamily="34" charset="-122"/>
                <a:ea typeface="微软雅黑" pitchFamily="34" charset="-122"/>
                <a:cs typeface="+mn-cs"/>
              </a:rPr>
              <a:t>电路</a:t>
            </a:r>
            <a:endParaRPr lang="zh-CN" altLang="en-US" sz="3200" dirty="0" smtClean="0">
              <a:latin typeface="微软雅黑" pitchFamily="34" charset="-122"/>
              <a:ea typeface="微软雅黑" pitchFamily="34" charset="-122"/>
              <a:cs typeface="+mn-cs"/>
            </a:endParaRPr>
          </a:p>
        </p:txBody>
      </p:sp>
      <p:sp>
        <p:nvSpPr>
          <p:cNvPr id="8195" name="Rectangle 3"/>
          <p:cNvSpPr>
            <a:spLocks noGrp="1" noChangeArrowheads="1"/>
          </p:cNvSpPr>
          <p:nvPr>
            <p:ph sz="half" idx="1"/>
          </p:nvPr>
        </p:nvSpPr>
        <p:spPr/>
        <p:txBody>
          <a:bodyPr/>
          <a:lstStyle/>
          <a:p>
            <a:r>
              <a:rPr lang="en-US" altLang="zh-CN" sz="2000" dirty="0" smtClean="0"/>
              <a:t>1.</a:t>
            </a:r>
            <a:r>
              <a:rPr lang="zh-CN" altLang="zh-CN" sz="2000" dirty="0" smtClean="0"/>
              <a:t>简单电路</a:t>
            </a:r>
          </a:p>
          <a:p>
            <a:r>
              <a:rPr lang="zh-CN" altLang="zh-CN" sz="2000" dirty="0" smtClean="0"/>
              <a:t>能应用电阻的串并联等方法进行化简，用欧姆定律解出电流和电压关系的电路称为简单电路。</a:t>
            </a:r>
            <a:endParaRPr lang="zh-CN" altLang="zh-CN" sz="2000" dirty="0"/>
          </a:p>
        </p:txBody>
      </p:sp>
      <p:sp>
        <p:nvSpPr>
          <p:cNvPr id="7" name="内容占位符 6"/>
          <p:cNvSpPr>
            <a:spLocks noGrp="1"/>
          </p:cNvSpPr>
          <p:nvPr>
            <p:ph sz="half" idx="2"/>
          </p:nvPr>
        </p:nvSpPr>
        <p:spPr/>
        <p:txBody>
          <a:bodyPr/>
          <a:lstStyle/>
          <a:p>
            <a:r>
              <a:rPr lang="en-US" altLang="zh-CN" sz="2000" dirty="0" smtClean="0"/>
              <a:t>2.</a:t>
            </a:r>
            <a:r>
              <a:rPr lang="zh-CN" altLang="zh-CN" sz="2000" dirty="0" smtClean="0"/>
              <a:t>复杂电路</a:t>
            </a:r>
          </a:p>
          <a:p>
            <a:r>
              <a:rPr lang="zh-CN" altLang="zh-CN" sz="2000" dirty="0" smtClean="0"/>
              <a:t>应用以上方法不能解出电路的结果，这一类电路称为复杂电路。</a:t>
            </a:r>
            <a:endParaRPr lang="zh-CN" altLang="en-US" sz="2000" dirty="0"/>
          </a:p>
        </p:txBody>
      </p:sp>
      <p:sp>
        <p:nvSpPr>
          <p:cNvPr id="5" name="标题 1"/>
          <p:cNvSpPr txBox="1">
            <a:spLocks/>
          </p:cNvSpPr>
          <p:nvPr/>
        </p:nvSpPr>
        <p:spPr bwMode="auto">
          <a:xfrm>
            <a:off x="457200" y="7628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l" eaLnBrk="0" hangingPunct="0"/>
            <a:r>
              <a:rPr lang="en-US" altLang="zh-CN" sz="32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rPr>
              <a:t>1.8  </a:t>
            </a:r>
            <a:r>
              <a:rPr lang="zh-CN" altLang="zh-CN" sz="32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rPr>
              <a:t>基尔霍夫定律及支路电流法</a:t>
            </a:r>
          </a:p>
        </p:txBody>
      </p:sp>
      <p:sp>
        <p:nvSpPr>
          <p:cNvPr id="73730"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pic>
        <p:nvPicPr>
          <p:cNvPr id="81925" name="Picture 5" descr="d123"/>
          <p:cNvPicPr>
            <a:picLocks noChangeAspect="1" noChangeArrowheads="1"/>
          </p:cNvPicPr>
          <p:nvPr/>
        </p:nvPicPr>
        <p:blipFill>
          <a:blip r:embed="rId2" cstate="print"/>
          <a:srcRect/>
          <a:stretch>
            <a:fillRect/>
          </a:stretch>
        </p:blipFill>
        <p:spPr bwMode="auto">
          <a:xfrm>
            <a:off x="5105386" y="4343376"/>
            <a:ext cx="2809628" cy="182875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lstStyle/>
          <a:p>
            <a:pPr>
              <a:buClr>
                <a:srgbClr val="7030A0"/>
              </a:buClr>
              <a:buFont typeface="Webdings" pitchFamily="18" charset="2"/>
              <a:buChar char=""/>
            </a:pPr>
            <a:r>
              <a:rPr lang="en-US" altLang="zh-CN" sz="3200" dirty="0" smtClean="0">
                <a:latin typeface="微软雅黑" pitchFamily="34" charset="-122"/>
                <a:ea typeface="微软雅黑" pitchFamily="34" charset="-122"/>
                <a:cs typeface="+mn-cs"/>
              </a:rPr>
              <a:t>1.8.2 </a:t>
            </a:r>
            <a:r>
              <a:rPr lang="zh-CN" altLang="zh-CN" sz="3200" dirty="0" smtClean="0">
                <a:latin typeface="微软雅黑" pitchFamily="34" charset="-122"/>
                <a:ea typeface="微软雅黑" pitchFamily="34" charset="-122"/>
                <a:cs typeface="+mn-cs"/>
              </a:rPr>
              <a:t>基尔霍夫定律</a:t>
            </a:r>
            <a:endParaRPr lang="zh-CN" altLang="en-US" sz="3200" dirty="0" smtClean="0">
              <a:latin typeface="微软雅黑" pitchFamily="34" charset="-122"/>
              <a:ea typeface="微软雅黑" pitchFamily="34" charset="-122"/>
              <a:cs typeface="+mn-cs"/>
            </a:endParaRPr>
          </a:p>
        </p:txBody>
      </p:sp>
      <p:sp>
        <p:nvSpPr>
          <p:cNvPr id="8195" name="Rectangle 3"/>
          <p:cNvSpPr>
            <a:spLocks noGrp="1" noChangeArrowheads="1"/>
          </p:cNvSpPr>
          <p:nvPr>
            <p:ph sz="half" idx="1"/>
          </p:nvPr>
        </p:nvSpPr>
        <p:spPr/>
        <p:txBody>
          <a:bodyPr/>
          <a:lstStyle/>
          <a:p>
            <a:r>
              <a:rPr lang="en-US" altLang="zh-CN" sz="2000" dirty="0" smtClean="0"/>
              <a:t>1. </a:t>
            </a:r>
            <a:r>
              <a:rPr lang="zh-CN" altLang="zh-CN" sz="2000" dirty="0" smtClean="0"/>
              <a:t>基尔霍夫电流</a:t>
            </a:r>
            <a:r>
              <a:rPr lang="zh-CN" altLang="zh-CN" sz="2000" dirty="0" smtClean="0"/>
              <a:t>定律</a:t>
            </a:r>
            <a:endParaRPr lang="zh-CN" altLang="zh-CN" sz="2000" dirty="0" smtClean="0"/>
          </a:p>
          <a:p>
            <a:r>
              <a:rPr lang="zh-CN" altLang="zh-CN" sz="2000" dirty="0" smtClean="0"/>
              <a:t>基尔霍夫电流定律也称为节点电流定律，它确定了节点电流之间的关系。基尔霍夫电流定律可叙述为：在任意时刻流入节点的电流等于流出节点的</a:t>
            </a:r>
            <a:r>
              <a:rPr lang="zh-CN" altLang="zh-CN" sz="2000" dirty="0" smtClean="0"/>
              <a:t>电流</a:t>
            </a:r>
            <a:r>
              <a:rPr lang="zh-CN" altLang="zh-CN" sz="2000" dirty="0" smtClean="0"/>
              <a:t>，即</a:t>
            </a:r>
          </a:p>
          <a:p>
            <a:pPr algn="ctr">
              <a:buNone/>
            </a:pPr>
            <a:r>
              <a:rPr lang="zh-CN" altLang="zh-CN" sz="2000" dirty="0" smtClean="0"/>
              <a:t>∑</a:t>
            </a:r>
            <a:r>
              <a:rPr lang="en-US" altLang="zh-CN" sz="2000" i="1" dirty="0" smtClean="0"/>
              <a:t>I</a:t>
            </a:r>
            <a:r>
              <a:rPr lang="zh-CN" altLang="zh-CN" sz="2000" baseline="-25000" dirty="0" smtClean="0"/>
              <a:t>入</a:t>
            </a:r>
            <a:r>
              <a:rPr lang="en-US" altLang="zh-CN" sz="2000" dirty="0" smtClean="0"/>
              <a:t>=</a:t>
            </a:r>
            <a:r>
              <a:rPr lang="zh-CN" altLang="zh-CN" sz="2000" dirty="0" smtClean="0"/>
              <a:t>∑</a:t>
            </a:r>
            <a:r>
              <a:rPr lang="en-US" altLang="zh-CN" sz="2000" i="1" dirty="0" smtClean="0"/>
              <a:t>I</a:t>
            </a:r>
            <a:r>
              <a:rPr lang="zh-CN" altLang="zh-CN" sz="2000" baseline="-25000" dirty="0" smtClean="0"/>
              <a:t>出</a:t>
            </a:r>
            <a:r>
              <a:rPr lang="en-US" altLang="zh-CN" sz="2000" baseline="-25000" dirty="0" smtClean="0"/>
              <a:t> </a:t>
            </a:r>
            <a:endParaRPr lang="zh-CN" altLang="zh-CN" sz="2000" dirty="0"/>
          </a:p>
        </p:txBody>
      </p:sp>
      <p:sp>
        <p:nvSpPr>
          <p:cNvPr id="7" name="内容占位符 6"/>
          <p:cNvSpPr>
            <a:spLocks noGrp="1"/>
          </p:cNvSpPr>
          <p:nvPr>
            <p:ph sz="half" idx="2"/>
          </p:nvPr>
        </p:nvSpPr>
        <p:spPr/>
        <p:txBody>
          <a:bodyPr/>
          <a:lstStyle/>
          <a:p>
            <a:r>
              <a:rPr lang="en-US" altLang="zh-CN" sz="2000" dirty="0" smtClean="0"/>
              <a:t>2.</a:t>
            </a:r>
            <a:r>
              <a:rPr lang="zh-CN" altLang="zh-CN" sz="2000" dirty="0" smtClean="0"/>
              <a:t>基尔霍夫电压定律</a:t>
            </a:r>
          </a:p>
          <a:p>
            <a:r>
              <a:rPr lang="zh-CN" altLang="zh-CN" sz="2000" dirty="0" smtClean="0"/>
              <a:t>基尔霍夫电压定律是说明在任意闭合电路中各支路段的电压的相互关系。其内容为：在任意时刻，沿回路绕行一周，回路中所有的电动势的代数和等于回路中所有电阻电压降的代数和，数学表达式为：</a:t>
            </a:r>
          </a:p>
          <a:p>
            <a:pPr algn="ctr">
              <a:buNone/>
            </a:pPr>
            <a:r>
              <a:rPr lang="zh-CN" altLang="zh-CN" sz="2000" dirty="0" smtClean="0"/>
              <a:t>∑</a:t>
            </a:r>
            <a:r>
              <a:rPr lang="en-US" altLang="zh-CN" sz="2000" i="1" dirty="0" smtClean="0"/>
              <a:t>E </a:t>
            </a:r>
            <a:r>
              <a:rPr lang="en-US" altLang="zh-CN" sz="2000" dirty="0" smtClean="0"/>
              <a:t>=</a:t>
            </a:r>
            <a:r>
              <a:rPr lang="zh-CN" altLang="zh-CN" sz="2000" dirty="0" smtClean="0"/>
              <a:t>∑</a:t>
            </a:r>
            <a:r>
              <a:rPr lang="en-US" altLang="zh-CN" sz="2000" i="1" dirty="0" smtClean="0"/>
              <a:t>IR</a:t>
            </a:r>
            <a:r>
              <a:rPr lang="en-US" altLang="zh-CN" sz="2000" dirty="0" smtClean="0"/>
              <a:t> </a:t>
            </a:r>
            <a:endParaRPr lang="zh-CN" altLang="en-US" sz="2000" dirty="0"/>
          </a:p>
        </p:txBody>
      </p:sp>
      <p:sp>
        <p:nvSpPr>
          <p:cNvPr id="5" name="标题 1"/>
          <p:cNvSpPr txBox="1">
            <a:spLocks/>
          </p:cNvSpPr>
          <p:nvPr/>
        </p:nvSpPr>
        <p:spPr bwMode="auto">
          <a:xfrm>
            <a:off x="457200" y="7628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l" eaLnBrk="0" hangingPunct="0"/>
            <a:r>
              <a:rPr lang="en-US" altLang="zh-CN" sz="32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rPr>
              <a:t>1.8  </a:t>
            </a:r>
            <a:r>
              <a:rPr lang="zh-CN" altLang="zh-CN" sz="32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rPr>
              <a:t>基尔霍夫定律及支路电流法</a:t>
            </a:r>
          </a:p>
        </p:txBody>
      </p:sp>
      <p:sp>
        <p:nvSpPr>
          <p:cNvPr id="73730"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lstStyle/>
          <a:p>
            <a:pPr>
              <a:buClr>
                <a:srgbClr val="7030A0"/>
              </a:buClr>
              <a:buFont typeface="Webdings" pitchFamily="18" charset="2"/>
              <a:buChar char=""/>
            </a:pPr>
            <a:r>
              <a:rPr lang="en-US" altLang="zh-CN" sz="3200" dirty="0" smtClean="0">
                <a:latin typeface="微软雅黑" pitchFamily="34" charset="-122"/>
                <a:ea typeface="微软雅黑" pitchFamily="34" charset="-122"/>
                <a:cs typeface="+mn-cs"/>
              </a:rPr>
              <a:t>1.8.3 </a:t>
            </a:r>
            <a:r>
              <a:rPr lang="zh-CN" altLang="zh-CN" sz="3200" dirty="0" smtClean="0">
                <a:latin typeface="微软雅黑" pitchFamily="34" charset="-122"/>
                <a:ea typeface="微软雅黑" pitchFamily="34" charset="-122"/>
                <a:cs typeface="+mn-cs"/>
              </a:rPr>
              <a:t>支路电流</a:t>
            </a:r>
            <a:r>
              <a:rPr lang="zh-CN" altLang="zh-CN" sz="3200" dirty="0" smtClean="0">
                <a:latin typeface="微软雅黑" pitchFamily="34" charset="-122"/>
                <a:ea typeface="微软雅黑" pitchFamily="34" charset="-122"/>
                <a:cs typeface="+mn-cs"/>
              </a:rPr>
              <a:t>法</a:t>
            </a:r>
            <a:endParaRPr lang="zh-CN" altLang="en-US" sz="3200" dirty="0" smtClean="0">
              <a:latin typeface="微软雅黑" pitchFamily="34" charset="-122"/>
              <a:ea typeface="微软雅黑" pitchFamily="34" charset="-122"/>
              <a:cs typeface="+mn-cs"/>
            </a:endParaRPr>
          </a:p>
        </p:txBody>
      </p:sp>
      <p:sp>
        <p:nvSpPr>
          <p:cNvPr id="8195" name="Rectangle 3"/>
          <p:cNvSpPr>
            <a:spLocks noGrp="1" noChangeArrowheads="1"/>
          </p:cNvSpPr>
          <p:nvPr>
            <p:ph idx="1"/>
          </p:nvPr>
        </p:nvSpPr>
        <p:spPr/>
        <p:txBody>
          <a:bodyPr/>
          <a:lstStyle/>
          <a:p>
            <a:r>
              <a:rPr lang="zh-CN" altLang="zh-CN" sz="2000" dirty="0" smtClean="0"/>
              <a:t>支路电流法是以支路电流为未知量进行求解的一种方法。</a:t>
            </a:r>
          </a:p>
          <a:p>
            <a:r>
              <a:rPr lang="zh-CN" altLang="zh-CN" sz="2000" dirty="0" smtClean="0"/>
              <a:t>以下图为</a:t>
            </a:r>
            <a:r>
              <a:rPr lang="zh-CN" altLang="zh-CN" sz="2000" dirty="0" smtClean="0"/>
              <a:t>例来说明支路电流法的解题过程。</a:t>
            </a:r>
            <a:endParaRPr lang="zh-CN" altLang="zh-CN" sz="2000" dirty="0"/>
          </a:p>
        </p:txBody>
      </p:sp>
      <p:sp>
        <p:nvSpPr>
          <p:cNvPr id="5" name="标题 1"/>
          <p:cNvSpPr txBox="1">
            <a:spLocks/>
          </p:cNvSpPr>
          <p:nvPr/>
        </p:nvSpPr>
        <p:spPr bwMode="auto">
          <a:xfrm>
            <a:off x="457200" y="7628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l" eaLnBrk="0" hangingPunct="0"/>
            <a:r>
              <a:rPr lang="en-US" altLang="zh-CN" sz="32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rPr>
              <a:t>1.8  </a:t>
            </a:r>
            <a:r>
              <a:rPr lang="zh-CN" altLang="zh-CN" sz="32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rPr>
              <a:t>基尔霍夫定律及支路电流法</a:t>
            </a:r>
          </a:p>
        </p:txBody>
      </p:sp>
      <p:sp>
        <p:nvSpPr>
          <p:cNvPr id="73730"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pic>
        <p:nvPicPr>
          <p:cNvPr id="82946" name="Picture 2" descr="d125"/>
          <p:cNvPicPr>
            <a:picLocks noChangeAspect="1" noChangeArrowheads="1"/>
          </p:cNvPicPr>
          <p:nvPr/>
        </p:nvPicPr>
        <p:blipFill>
          <a:blip r:embed="rId2" cstate="print"/>
          <a:srcRect/>
          <a:stretch>
            <a:fillRect/>
          </a:stretch>
        </p:blipFill>
        <p:spPr bwMode="auto">
          <a:xfrm>
            <a:off x="2133664" y="3657594"/>
            <a:ext cx="4724276" cy="303703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lstStyle/>
          <a:p>
            <a:pPr>
              <a:buClr>
                <a:srgbClr val="7030A0"/>
              </a:buClr>
              <a:buFont typeface="Webdings" pitchFamily="18" charset="2"/>
              <a:buChar char=""/>
            </a:pPr>
            <a:r>
              <a:rPr lang="en-US" altLang="zh-CN" sz="3200" dirty="0" smtClean="0">
                <a:latin typeface="微软雅黑" pitchFamily="34" charset="-122"/>
                <a:ea typeface="微软雅黑" pitchFamily="34" charset="-122"/>
                <a:cs typeface="+mn-cs"/>
              </a:rPr>
              <a:t>1.9.1.</a:t>
            </a:r>
            <a:r>
              <a:rPr lang="zh-CN" altLang="zh-CN" sz="3200" dirty="0" smtClean="0">
                <a:latin typeface="微软雅黑" pitchFamily="34" charset="-122"/>
                <a:ea typeface="微软雅黑" pitchFamily="34" charset="-122"/>
                <a:cs typeface="+mn-cs"/>
              </a:rPr>
              <a:t>电容器</a:t>
            </a:r>
            <a:r>
              <a:rPr lang="zh-CN" altLang="zh-CN" sz="3200" dirty="0" smtClean="0">
                <a:latin typeface="微软雅黑" pitchFamily="34" charset="-122"/>
                <a:ea typeface="微软雅黑" pitchFamily="34" charset="-122"/>
                <a:cs typeface="+mn-cs"/>
              </a:rPr>
              <a:t>结构</a:t>
            </a:r>
            <a:endParaRPr lang="zh-CN" altLang="en-US" sz="3200" dirty="0" smtClean="0">
              <a:latin typeface="微软雅黑" pitchFamily="34" charset="-122"/>
              <a:ea typeface="微软雅黑" pitchFamily="34" charset="-122"/>
              <a:cs typeface="+mn-cs"/>
            </a:endParaRPr>
          </a:p>
        </p:txBody>
      </p:sp>
      <p:sp>
        <p:nvSpPr>
          <p:cNvPr id="8195" name="Rectangle 3"/>
          <p:cNvSpPr>
            <a:spLocks noGrp="1" noChangeArrowheads="1"/>
          </p:cNvSpPr>
          <p:nvPr>
            <p:ph idx="1"/>
          </p:nvPr>
        </p:nvSpPr>
        <p:spPr/>
        <p:txBody>
          <a:bodyPr/>
          <a:lstStyle/>
          <a:p>
            <a:r>
              <a:rPr lang="zh-CN" altLang="zh-CN" sz="2000" dirty="0" smtClean="0"/>
              <a:t>彼此靠近的两个导体就存在电容，由两块彼此绝缘的平行金属板就构成一个电容器。</a:t>
            </a:r>
          </a:p>
          <a:p>
            <a:endParaRPr lang="zh-CN" altLang="zh-CN" sz="2000" dirty="0"/>
          </a:p>
        </p:txBody>
      </p:sp>
      <p:sp>
        <p:nvSpPr>
          <p:cNvPr id="5" name="标题 1"/>
          <p:cNvSpPr txBox="1">
            <a:spLocks/>
          </p:cNvSpPr>
          <p:nvPr/>
        </p:nvSpPr>
        <p:spPr bwMode="auto">
          <a:xfrm>
            <a:off x="457200" y="7628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l" eaLnBrk="0" hangingPunct="0"/>
            <a:r>
              <a:rPr lang="en-US" altLang="zh-CN" sz="32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rPr>
              <a:t>1.9  </a:t>
            </a:r>
            <a:r>
              <a:rPr lang="zh-CN" altLang="zh-CN" sz="32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rPr>
              <a:t>电容器与</a:t>
            </a:r>
            <a:r>
              <a:rPr lang="zh-CN" altLang="zh-CN" sz="32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rPr>
              <a:t>应用</a:t>
            </a:r>
            <a:endParaRPr lang="zh-CN" altLang="zh-CN" sz="32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endParaRPr>
          </a:p>
        </p:txBody>
      </p:sp>
      <p:sp>
        <p:nvSpPr>
          <p:cNvPr id="73730"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83970"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83969" name="Object 1"/>
          <p:cNvGraphicFramePr>
            <a:graphicFrameLocks noChangeAspect="1"/>
          </p:cNvGraphicFramePr>
          <p:nvPr/>
        </p:nvGraphicFramePr>
        <p:xfrm>
          <a:off x="2362258" y="3657594"/>
          <a:ext cx="3733702" cy="2595622"/>
        </p:xfrm>
        <a:graphic>
          <a:graphicData uri="http://schemas.openxmlformats.org/presentationml/2006/ole">
            <p:oleObj spid="_x0000_s83969" name="位图图像" r:id="rId3" imgW="2723810" imgH="1895238" progId="Paint.Picture">
              <p:embed/>
            </p:oleObj>
          </a:graphicData>
        </a:graphic>
      </p:graphicFrame>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lstStyle/>
          <a:p>
            <a:pPr>
              <a:buClr>
                <a:srgbClr val="7030A0"/>
              </a:buClr>
              <a:buFont typeface="Webdings" pitchFamily="18" charset="2"/>
              <a:buChar char=""/>
            </a:pPr>
            <a:r>
              <a:rPr lang="en-US" altLang="zh-CN" sz="3200" dirty="0" smtClean="0">
                <a:latin typeface="微软雅黑" pitchFamily="34" charset="-122"/>
                <a:ea typeface="微软雅黑" pitchFamily="34" charset="-122"/>
                <a:cs typeface="+mn-cs"/>
              </a:rPr>
              <a:t>1.9.2</a:t>
            </a:r>
            <a:r>
              <a:rPr lang="zh-CN" altLang="zh-CN" sz="3200" dirty="0" smtClean="0">
                <a:latin typeface="微软雅黑" pitchFamily="34" charset="-122"/>
                <a:ea typeface="微软雅黑" pitchFamily="34" charset="-122"/>
                <a:cs typeface="+mn-cs"/>
              </a:rPr>
              <a:t>电容器和电容</a:t>
            </a:r>
            <a:r>
              <a:rPr lang="zh-CN" altLang="zh-CN" sz="3200" dirty="0" smtClean="0">
                <a:latin typeface="微软雅黑" pitchFamily="34" charset="-122"/>
                <a:ea typeface="微软雅黑" pitchFamily="34" charset="-122"/>
                <a:cs typeface="+mn-cs"/>
              </a:rPr>
              <a:t>元件</a:t>
            </a:r>
            <a:endParaRPr lang="zh-CN" altLang="en-US" sz="3200" dirty="0" smtClean="0">
              <a:latin typeface="微软雅黑" pitchFamily="34" charset="-122"/>
              <a:ea typeface="微软雅黑" pitchFamily="34" charset="-122"/>
              <a:cs typeface="+mn-cs"/>
            </a:endParaRPr>
          </a:p>
        </p:txBody>
      </p:sp>
      <p:sp>
        <p:nvSpPr>
          <p:cNvPr id="8195" name="Rectangle 3"/>
          <p:cNvSpPr>
            <a:spLocks noGrp="1" noChangeArrowheads="1"/>
          </p:cNvSpPr>
          <p:nvPr>
            <p:ph idx="1"/>
          </p:nvPr>
        </p:nvSpPr>
        <p:spPr/>
        <p:txBody>
          <a:bodyPr/>
          <a:lstStyle/>
          <a:p>
            <a:r>
              <a:rPr lang="zh-CN" altLang="zh-CN" sz="2000" dirty="0" smtClean="0"/>
              <a:t>电容器的最基本性能是储存电场能量。如果忽略电容器的损耗、漏电等次要因素，可用理想电路模型来代表电容器，这个理想电路模型称为电容元件，也简称电容。</a:t>
            </a:r>
            <a:endParaRPr lang="zh-CN" altLang="zh-CN" sz="2000" dirty="0"/>
          </a:p>
        </p:txBody>
      </p:sp>
      <p:sp>
        <p:nvSpPr>
          <p:cNvPr id="5" name="标题 1"/>
          <p:cNvSpPr txBox="1">
            <a:spLocks/>
          </p:cNvSpPr>
          <p:nvPr/>
        </p:nvSpPr>
        <p:spPr bwMode="auto">
          <a:xfrm>
            <a:off x="457200" y="7628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l" eaLnBrk="0" hangingPunct="0"/>
            <a:r>
              <a:rPr lang="en-US" altLang="zh-CN" sz="32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rPr>
              <a:t>1.9  </a:t>
            </a:r>
            <a:r>
              <a:rPr lang="zh-CN" altLang="zh-CN" sz="32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rPr>
              <a:t>电容器与</a:t>
            </a:r>
            <a:r>
              <a:rPr lang="zh-CN" altLang="zh-CN" sz="32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rPr>
              <a:t>应用</a:t>
            </a:r>
            <a:endParaRPr lang="zh-CN" altLang="zh-CN" sz="32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endParaRPr>
          </a:p>
        </p:txBody>
      </p:sp>
      <p:sp>
        <p:nvSpPr>
          <p:cNvPr id="73730"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83970"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pic>
        <p:nvPicPr>
          <p:cNvPr id="8" name="图片 7" descr="10.jpg"/>
          <p:cNvPicPr>
            <a:picLocks noChangeAspect="1"/>
          </p:cNvPicPr>
          <p:nvPr/>
        </p:nvPicPr>
        <p:blipFill>
          <a:blip r:embed="rId2" cstate="print"/>
          <a:stretch>
            <a:fillRect/>
          </a:stretch>
        </p:blipFill>
        <p:spPr>
          <a:xfrm>
            <a:off x="1371684" y="3809990"/>
            <a:ext cx="2686050" cy="2686050"/>
          </a:xfrm>
          <a:prstGeom prst="ellipse">
            <a:avLst/>
          </a:prstGeom>
          <a:ln>
            <a:noFill/>
          </a:ln>
          <a:effectLst>
            <a:softEdge rad="112500"/>
          </a:effectLst>
        </p:spPr>
      </p:pic>
      <p:sp>
        <p:nvSpPr>
          <p:cNvPr id="9" name="矩形 8"/>
          <p:cNvSpPr/>
          <p:nvPr/>
        </p:nvSpPr>
        <p:spPr>
          <a:xfrm>
            <a:off x="4800594" y="4419574"/>
            <a:ext cx="2819326" cy="830997"/>
          </a:xfrm>
          <a:prstGeom prst="rect">
            <a:avLst/>
          </a:prstGeom>
        </p:spPr>
        <p:txBody>
          <a:bodyPr wrap="square">
            <a:spAutoFit/>
          </a:bodyPr>
          <a:lstStyle/>
          <a:p>
            <a:pPr algn="l"/>
            <a:r>
              <a:rPr lang="zh-CN" altLang="zh-CN" b="1" dirty="0" smtClean="0">
                <a:solidFill>
                  <a:schemeClr val="accent2"/>
                </a:solidFill>
                <a:latin typeface="华文彩云" pitchFamily="2" charset="-122"/>
                <a:ea typeface="华文彩云" pitchFamily="2" charset="-122"/>
              </a:rPr>
              <a:t>电容元件的电容量用大写字母</a:t>
            </a:r>
            <a:r>
              <a:rPr lang="en-US" altLang="zh-CN" b="1" i="1" dirty="0" smtClean="0">
                <a:solidFill>
                  <a:schemeClr val="accent2"/>
                </a:solidFill>
                <a:latin typeface="华文彩云" pitchFamily="2" charset="-122"/>
                <a:ea typeface="华文彩云" pitchFamily="2" charset="-122"/>
              </a:rPr>
              <a:t>C</a:t>
            </a:r>
            <a:r>
              <a:rPr lang="zh-CN" altLang="zh-CN" b="1" dirty="0" smtClean="0">
                <a:solidFill>
                  <a:schemeClr val="accent2"/>
                </a:solidFill>
                <a:latin typeface="华文彩云" pitchFamily="2" charset="-122"/>
                <a:ea typeface="华文彩云" pitchFamily="2" charset="-122"/>
              </a:rPr>
              <a:t>表示</a:t>
            </a:r>
            <a:endParaRPr lang="zh-CN" altLang="en-US" b="1" dirty="0">
              <a:solidFill>
                <a:schemeClr val="accent2"/>
              </a:solidFill>
              <a:latin typeface="华文彩云" pitchFamily="2" charset="-122"/>
              <a:ea typeface="华文彩云" pitchFamily="2" charset="-122"/>
            </a:endParaRP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lstStyle/>
          <a:p>
            <a:pPr>
              <a:buClr>
                <a:srgbClr val="7030A0"/>
              </a:buClr>
              <a:buFont typeface="Webdings" pitchFamily="18" charset="2"/>
              <a:buChar char=""/>
            </a:pPr>
            <a:r>
              <a:rPr lang="en-US" altLang="zh-CN" sz="3200" dirty="0" smtClean="0">
                <a:latin typeface="微软雅黑" pitchFamily="34" charset="-122"/>
                <a:ea typeface="微软雅黑" pitchFamily="34" charset="-122"/>
                <a:cs typeface="+mn-cs"/>
              </a:rPr>
              <a:t>1.9.3 </a:t>
            </a:r>
            <a:r>
              <a:rPr lang="zh-CN" altLang="zh-CN" sz="3200" dirty="0" smtClean="0">
                <a:latin typeface="微软雅黑" pitchFamily="34" charset="-122"/>
                <a:ea typeface="微软雅黑" pitchFamily="34" charset="-122"/>
                <a:cs typeface="+mn-cs"/>
              </a:rPr>
              <a:t>电容的电压电流关系及</a:t>
            </a:r>
            <a:r>
              <a:rPr lang="zh-CN" altLang="zh-CN" sz="3200" dirty="0" smtClean="0">
                <a:latin typeface="微软雅黑" pitchFamily="34" charset="-122"/>
                <a:ea typeface="微软雅黑" pitchFamily="34" charset="-122"/>
                <a:cs typeface="+mn-cs"/>
              </a:rPr>
              <a:t>储能</a:t>
            </a:r>
            <a:endParaRPr lang="zh-CN" altLang="en-US" sz="3200" dirty="0" smtClean="0">
              <a:latin typeface="微软雅黑" pitchFamily="34" charset="-122"/>
              <a:ea typeface="微软雅黑" pitchFamily="34" charset="-122"/>
              <a:cs typeface="+mn-cs"/>
            </a:endParaRPr>
          </a:p>
        </p:txBody>
      </p:sp>
      <p:sp>
        <p:nvSpPr>
          <p:cNvPr id="8195" name="Rectangle 3"/>
          <p:cNvSpPr>
            <a:spLocks noGrp="1" noChangeArrowheads="1"/>
          </p:cNvSpPr>
          <p:nvPr>
            <p:ph idx="1"/>
          </p:nvPr>
        </p:nvSpPr>
        <p:spPr/>
        <p:txBody>
          <a:bodyPr/>
          <a:lstStyle/>
          <a:p>
            <a:r>
              <a:rPr lang="en-US" altLang="zh-CN" sz="2000" dirty="0" smtClean="0"/>
              <a:t>1</a:t>
            </a:r>
            <a:r>
              <a:rPr lang="zh-CN" altLang="zh-CN" sz="2000" dirty="0" smtClean="0"/>
              <a:t>．电压电流的关系</a:t>
            </a:r>
            <a:r>
              <a:rPr lang="en-US" altLang="zh-CN" sz="2000" dirty="0" smtClean="0"/>
              <a:t>	</a:t>
            </a:r>
            <a:endParaRPr lang="zh-CN" altLang="zh-CN" sz="2000" dirty="0" smtClean="0"/>
          </a:p>
          <a:p>
            <a:r>
              <a:rPr lang="zh-CN" altLang="zh-CN" sz="2000" dirty="0" smtClean="0"/>
              <a:t>当电容器两端加上电压时，电容两极板上要聚集等量异号的电荷。电容器两端电压发生变化时，极板上的电荷同时发生变化，电容中形成位移电流。</a:t>
            </a:r>
          </a:p>
          <a:p>
            <a:endParaRPr lang="en-US" altLang="zh-CN" sz="2000" dirty="0" smtClean="0"/>
          </a:p>
          <a:p>
            <a:r>
              <a:rPr lang="en-US" altLang="zh-CN" sz="2000" dirty="0" smtClean="0"/>
              <a:t>2</a:t>
            </a:r>
            <a:r>
              <a:rPr lang="zh-CN" altLang="zh-CN" sz="2000" dirty="0" smtClean="0"/>
              <a:t>．电容中的电场能量</a:t>
            </a:r>
            <a:r>
              <a:rPr lang="en-US" altLang="zh-CN" sz="2000" dirty="0" smtClean="0"/>
              <a:t>                          </a:t>
            </a:r>
            <a:endParaRPr lang="zh-CN" altLang="zh-CN" sz="2000" dirty="0" smtClean="0"/>
          </a:p>
          <a:p>
            <a:r>
              <a:rPr lang="zh-CN" altLang="zh-CN" sz="2000" dirty="0" smtClean="0"/>
              <a:t>电容在充电过程中，储存的电场能量</a:t>
            </a:r>
            <a:r>
              <a:rPr lang="en-US" altLang="zh-CN" sz="2000" i="1" dirty="0" smtClean="0"/>
              <a:t>W</a:t>
            </a:r>
            <a:r>
              <a:rPr lang="en-US" altLang="zh-CN" sz="2000" i="1" baseline="-25000" dirty="0" smtClean="0"/>
              <a:t>C</a:t>
            </a:r>
            <a:r>
              <a:rPr lang="zh-CN" altLang="zh-CN" sz="2000" dirty="0" smtClean="0"/>
              <a:t>为</a:t>
            </a:r>
            <a:endParaRPr lang="zh-CN" altLang="zh-CN" sz="2000" dirty="0"/>
          </a:p>
        </p:txBody>
      </p:sp>
      <p:sp>
        <p:nvSpPr>
          <p:cNvPr id="5" name="标题 1"/>
          <p:cNvSpPr txBox="1">
            <a:spLocks/>
          </p:cNvSpPr>
          <p:nvPr/>
        </p:nvSpPr>
        <p:spPr bwMode="auto">
          <a:xfrm>
            <a:off x="457200" y="7628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l" eaLnBrk="0" hangingPunct="0"/>
            <a:r>
              <a:rPr lang="en-US" altLang="zh-CN" sz="32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rPr>
              <a:t>1.9  </a:t>
            </a:r>
            <a:r>
              <a:rPr lang="zh-CN" altLang="zh-CN" sz="32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rPr>
              <a:t>电容器与</a:t>
            </a:r>
            <a:r>
              <a:rPr lang="zh-CN" altLang="zh-CN" sz="32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rPr>
              <a:t>应用</a:t>
            </a:r>
            <a:endParaRPr lang="zh-CN" altLang="zh-CN" sz="32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endParaRPr>
          </a:p>
        </p:txBody>
      </p:sp>
      <p:sp>
        <p:nvSpPr>
          <p:cNvPr id="73730"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83970"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90114" name="Object 2"/>
          <p:cNvGraphicFramePr>
            <a:graphicFrameLocks noChangeAspect="1"/>
          </p:cNvGraphicFramePr>
          <p:nvPr/>
        </p:nvGraphicFramePr>
        <p:xfrm>
          <a:off x="2743248" y="5486346"/>
          <a:ext cx="1676356" cy="851919"/>
        </p:xfrm>
        <a:graphic>
          <a:graphicData uri="http://schemas.openxmlformats.org/presentationml/2006/ole">
            <p:oleObj spid="_x0000_s90114" name="公式" r:id="rId3" imgW="774360" imgH="393480" progId="Equation.3">
              <p:embed/>
            </p:oleObj>
          </a:graphicData>
        </a:graphic>
      </p:graphicFrame>
      <p:cxnSp>
        <p:nvCxnSpPr>
          <p:cNvPr id="8" name="直接连接符 7"/>
          <p:cNvCxnSpPr/>
          <p:nvPr/>
        </p:nvCxnSpPr>
        <p:spPr bwMode="auto">
          <a:xfrm>
            <a:off x="914496" y="4343376"/>
            <a:ext cx="7315008" cy="0"/>
          </a:xfrm>
          <a:prstGeom prst="line">
            <a:avLst/>
          </a:prstGeom>
          <a:ln w="57150">
            <a:solidFill>
              <a:schemeClr val="accent3"/>
            </a:solidFill>
            <a:prstDash val="sysDot"/>
            <a:headEnd type="none" w="med" len="med"/>
            <a:tailEnd type="none" w="med" len="med"/>
          </a:ln>
        </p:spPr>
        <p:style>
          <a:lnRef idx="3">
            <a:schemeClr val="accent5"/>
          </a:lnRef>
          <a:fillRef idx="0">
            <a:schemeClr val="accent5"/>
          </a:fillRef>
          <a:effectRef idx="2">
            <a:schemeClr val="accent5"/>
          </a:effectRef>
          <a:fontRef idx="minor">
            <a:schemeClr val="tx1"/>
          </a:fontRef>
        </p:style>
      </p:cxn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lstStyle/>
          <a:p>
            <a:pPr>
              <a:buClr>
                <a:srgbClr val="7030A0"/>
              </a:buClr>
              <a:buFont typeface="Webdings" pitchFamily="18" charset="2"/>
              <a:buChar char=""/>
            </a:pPr>
            <a:r>
              <a:rPr lang="en-US" altLang="zh-CN" sz="3200" dirty="0" smtClean="0">
                <a:latin typeface="微软雅黑" pitchFamily="34" charset="-122"/>
                <a:ea typeface="微软雅黑" pitchFamily="34" charset="-122"/>
                <a:cs typeface="+mn-cs"/>
              </a:rPr>
              <a:t>1.9.4 </a:t>
            </a:r>
            <a:r>
              <a:rPr lang="zh-CN" altLang="zh-CN" sz="3200" dirty="0" smtClean="0">
                <a:latin typeface="微软雅黑" pitchFamily="34" charset="-122"/>
                <a:ea typeface="微软雅黑" pitchFamily="34" charset="-122"/>
                <a:cs typeface="+mn-cs"/>
              </a:rPr>
              <a:t>电容的并联和</a:t>
            </a:r>
            <a:r>
              <a:rPr lang="zh-CN" altLang="zh-CN" sz="3200" dirty="0" smtClean="0">
                <a:latin typeface="微软雅黑" pitchFamily="34" charset="-122"/>
                <a:ea typeface="微软雅黑" pitchFamily="34" charset="-122"/>
                <a:cs typeface="+mn-cs"/>
              </a:rPr>
              <a:t>串联</a:t>
            </a:r>
            <a:endParaRPr lang="zh-CN" altLang="en-US" sz="3200" dirty="0" smtClean="0">
              <a:latin typeface="微软雅黑" pitchFamily="34" charset="-122"/>
              <a:ea typeface="微软雅黑" pitchFamily="34" charset="-122"/>
              <a:cs typeface="+mn-cs"/>
            </a:endParaRPr>
          </a:p>
        </p:txBody>
      </p:sp>
      <p:sp>
        <p:nvSpPr>
          <p:cNvPr id="11" name="内容占位符 10"/>
          <p:cNvSpPr>
            <a:spLocks noGrp="1"/>
          </p:cNvSpPr>
          <p:nvPr>
            <p:ph sz="half" idx="1"/>
          </p:nvPr>
        </p:nvSpPr>
        <p:spPr/>
        <p:txBody>
          <a:bodyPr/>
          <a:lstStyle/>
          <a:p>
            <a:r>
              <a:rPr lang="en-US" altLang="zh-CN" sz="2400" dirty="0" smtClean="0"/>
              <a:t>1</a:t>
            </a:r>
            <a:r>
              <a:rPr lang="zh-CN" altLang="zh-CN" sz="2400" dirty="0" smtClean="0"/>
              <a:t>．电容并联</a:t>
            </a:r>
          </a:p>
          <a:p>
            <a:endParaRPr lang="zh-CN" altLang="en-US" dirty="0"/>
          </a:p>
        </p:txBody>
      </p:sp>
      <p:sp>
        <p:nvSpPr>
          <p:cNvPr id="12" name="内容占位符 11"/>
          <p:cNvSpPr>
            <a:spLocks noGrp="1"/>
          </p:cNvSpPr>
          <p:nvPr>
            <p:ph sz="half" idx="2"/>
          </p:nvPr>
        </p:nvSpPr>
        <p:spPr/>
        <p:txBody>
          <a:bodyPr/>
          <a:lstStyle/>
          <a:p>
            <a:r>
              <a:rPr lang="en-US" altLang="zh-CN" sz="2400" dirty="0" smtClean="0"/>
              <a:t>2</a:t>
            </a:r>
            <a:r>
              <a:rPr lang="zh-CN" altLang="zh-CN" sz="2400" dirty="0" smtClean="0"/>
              <a:t>．电容的串联</a:t>
            </a:r>
          </a:p>
          <a:p>
            <a:endParaRPr lang="zh-CN" altLang="en-US" dirty="0"/>
          </a:p>
        </p:txBody>
      </p:sp>
      <p:sp>
        <p:nvSpPr>
          <p:cNvPr id="5" name="标题 1"/>
          <p:cNvSpPr txBox="1">
            <a:spLocks/>
          </p:cNvSpPr>
          <p:nvPr/>
        </p:nvSpPr>
        <p:spPr bwMode="auto">
          <a:xfrm>
            <a:off x="457200" y="7628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l" eaLnBrk="0" hangingPunct="0"/>
            <a:r>
              <a:rPr lang="en-US" altLang="zh-CN" sz="32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rPr>
              <a:t>1.9  </a:t>
            </a:r>
            <a:r>
              <a:rPr lang="zh-CN" altLang="zh-CN" sz="32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rPr>
              <a:t>电容器与</a:t>
            </a:r>
            <a:r>
              <a:rPr lang="zh-CN" altLang="zh-CN" sz="32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rPr>
              <a:t>应用</a:t>
            </a:r>
            <a:endParaRPr lang="zh-CN" altLang="zh-CN" sz="32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endParaRPr>
          </a:p>
        </p:txBody>
      </p:sp>
      <p:sp>
        <p:nvSpPr>
          <p:cNvPr id="73730"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83970"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pic>
        <p:nvPicPr>
          <p:cNvPr id="91139" name="Picture 3" descr="d128"/>
          <p:cNvPicPr>
            <a:picLocks noChangeAspect="1" noChangeArrowheads="1"/>
          </p:cNvPicPr>
          <p:nvPr/>
        </p:nvPicPr>
        <p:blipFill>
          <a:blip r:embed="rId2" cstate="print"/>
          <a:srcRect/>
          <a:stretch>
            <a:fillRect/>
          </a:stretch>
        </p:blipFill>
        <p:spPr bwMode="auto">
          <a:xfrm>
            <a:off x="990694" y="3809990"/>
            <a:ext cx="2999795" cy="1676356"/>
          </a:xfrm>
          <a:prstGeom prst="rect">
            <a:avLst/>
          </a:prstGeom>
          <a:noFill/>
          <a:ln w="9525">
            <a:noFill/>
            <a:miter lim="800000"/>
            <a:headEnd/>
            <a:tailEnd/>
          </a:ln>
        </p:spPr>
      </p:pic>
      <p:pic>
        <p:nvPicPr>
          <p:cNvPr id="91140" name="Picture 4" descr="d129"/>
          <p:cNvPicPr>
            <a:picLocks noChangeAspect="1" noChangeArrowheads="1"/>
          </p:cNvPicPr>
          <p:nvPr/>
        </p:nvPicPr>
        <p:blipFill>
          <a:blip r:embed="rId3" cstate="print"/>
          <a:srcRect/>
          <a:stretch>
            <a:fillRect/>
          </a:stretch>
        </p:blipFill>
        <p:spPr bwMode="auto">
          <a:xfrm>
            <a:off x="4572000" y="3886188"/>
            <a:ext cx="3472683" cy="1600158"/>
          </a:xfrm>
          <a:prstGeom prst="rect">
            <a:avLst/>
          </a:prstGeom>
          <a:noFill/>
          <a:ln w="9525">
            <a:noFill/>
            <a:miter lim="800000"/>
            <a:headEnd/>
            <a:tailEnd/>
          </a:ln>
        </p:spPr>
      </p:pic>
      <p:cxnSp>
        <p:nvCxnSpPr>
          <p:cNvPr id="16" name="直接连接符 15"/>
          <p:cNvCxnSpPr/>
          <p:nvPr/>
        </p:nvCxnSpPr>
        <p:spPr bwMode="auto">
          <a:xfrm>
            <a:off x="4267208" y="2590822"/>
            <a:ext cx="0" cy="3581306"/>
          </a:xfrm>
          <a:prstGeom prst="line">
            <a:avLst/>
          </a:prstGeom>
          <a:ln w="57150">
            <a:solidFill>
              <a:srgbClr val="7030A0"/>
            </a:solidFill>
            <a:prstDash val="sysDot"/>
            <a:headEnd type="none" w="med" len="med"/>
            <a:tailEnd type="none" w="med" len="med"/>
          </a:ln>
        </p:spPr>
        <p:style>
          <a:lnRef idx="3">
            <a:schemeClr val="accent2"/>
          </a:lnRef>
          <a:fillRef idx="0">
            <a:schemeClr val="accent2"/>
          </a:fillRef>
          <a:effectRef idx="2">
            <a:schemeClr val="accent2"/>
          </a:effectRef>
          <a:fontRef idx="minor">
            <a:schemeClr val="tx1"/>
          </a:fontRef>
        </p:style>
      </p:cxn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lstStyle/>
          <a:p>
            <a:pPr>
              <a:buClr>
                <a:srgbClr val="7030A0"/>
              </a:buClr>
              <a:buFont typeface="Webdings" pitchFamily="18" charset="2"/>
              <a:buChar char=""/>
            </a:pPr>
            <a:r>
              <a:rPr lang="en-US" altLang="zh-CN" sz="3200" dirty="0" smtClean="0">
                <a:latin typeface="微软雅黑" pitchFamily="34" charset="-122"/>
                <a:ea typeface="微软雅黑" pitchFamily="34" charset="-122"/>
                <a:cs typeface="+mn-cs"/>
              </a:rPr>
              <a:t>1.9.5 </a:t>
            </a:r>
            <a:r>
              <a:rPr lang="zh-CN" altLang="zh-CN" sz="3200" dirty="0" smtClean="0">
                <a:latin typeface="微软雅黑" pitchFamily="34" charset="-122"/>
                <a:ea typeface="微软雅黑" pitchFamily="34" charset="-122"/>
                <a:cs typeface="+mn-cs"/>
              </a:rPr>
              <a:t>电容器的工程</a:t>
            </a:r>
            <a:r>
              <a:rPr lang="zh-CN" altLang="zh-CN" sz="3200" dirty="0" smtClean="0">
                <a:latin typeface="微软雅黑" pitchFamily="34" charset="-122"/>
                <a:ea typeface="微软雅黑" pitchFamily="34" charset="-122"/>
                <a:cs typeface="+mn-cs"/>
              </a:rPr>
              <a:t>应用</a:t>
            </a:r>
            <a:endParaRPr lang="zh-CN" altLang="en-US" sz="3200" dirty="0" smtClean="0">
              <a:latin typeface="微软雅黑" pitchFamily="34" charset="-122"/>
              <a:ea typeface="微软雅黑" pitchFamily="34" charset="-122"/>
              <a:cs typeface="+mn-cs"/>
            </a:endParaRPr>
          </a:p>
        </p:txBody>
      </p:sp>
      <p:sp>
        <p:nvSpPr>
          <p:cNvPr id="11" name="内容占位符 10"/>
          <p:cNvSpPr>
            <a:spLocks noGrp="1"/>
          </p:cNvSpPr>
          <p:nvPr>
            <p:ph sz="half" idx="1"/>
          </p:nvPr>
        </p:nvSpPr>
        <p:spPr>
          <a:xfrm>
            <a:off x="533506" y="2743218"/>
            <a:ext cx="3581400" cy="3870325"/>
          </a:xfrm>
        </p:spPr>
        <p:txBody>
          <a:bodyPr/>
          <a:lstStyle/>
          <a:p>
            <a:r>
              <a:rPr lang="zh-CN" altLang="zh-CN" sz="2400" dirty="0" smtClean="0"/>
              <a:t>电容器是电工电路的基础器件，用途广用量</a:t>
            </a:r>
            <a:r>
              <a:rPr lang="zh-CN" altLang="zh-CN" sz="2400" dirty="0" smtClean="0"/>
              <a:t>大</a:t>
            </a:r>
            <a:endParaRPr lang="zh-CN" altLang="zh-CN" sz="2400" dirty="0" smtClean="0"/>
          </a:p>
          <a:p>
            <a:r>
              <a:rPr lang="en-US" altLang="zh-CN" sz="2400" dirty="0" smtClean="0"/>
              <a:t>1. </a:t>
            </a:r>
            <a:r>
              <a:rPr lang="zh-CN" altLang="zh-CN" sz="2400" dirty="0" smtClean="0"/>
              <a:t>隔直通</a:t>
            </a:r>
            <a:r>
              <a:rPr lang="zh-CN" altLang="zh-CN" sz="2400" dirty="0" smtClean="0"/>
              <a:t>交</a:t>
            </a:r>
            <a:endParaRPr lang="en-US" altLang="zh-CN" sz="2400" dirty="0" smtClean="0"/>
          </a:p>
          <a:p>
            <a:r>
              <a:rPr lang="zh-CN" altLang="zh-CN" sz="2400" dirty="0" smtClean="0"/>
              <a:t>在电子电路中，把交直流混合信号中的直流隔断，取出交流</a:t>
            </a:r>
            <a:r>
              <a:rPr lang="zh-CN" altLang="zh-CN" sz="2400" dirty="0" smtClean="0"/>
              <a:t>信号。</a:t>
            </a:r>
            <a:endParaRPr lang="zh-CN" altLang="zh-CN" sz="2400" dirty="0" smtClean="0"/>
          </a:p>
          <a:p>
            <a:endParaRPr lang="zh-CN" altLang="en-US" dirty="0"/>
          </a:p>
        </p:txBody>
      </p:sp>
      <p:sp>
        <p:nvSpPr>
          <p:cNvPr id="5" name="标题 1"/>
          <p:cNvSpPr txBox="1">
            <a:spLocks/>
          </p:cNvSpPr>
          <p:nvPr/>
        </p:nvSpPr>
        <p:spPr bwMode="auto">
          <a:xfrm>
            <a:off x="457200" y="7628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l" eaLnBrk="0" hangingPunct="0"/>
            <a:r>
              <a:rPr lang="en-US" altLang="zh-CN" sz="32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rPr>
              <a:t>1.9  </a:t>
            </a:r>
            <a:r>
              <a:rPr lang="zh-CN" altLang="zh-CN" sz="32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rPr>
              <a:t>电容器与</a:t>
            </a:r>
            <a:r>
              <a:rPr lang="zh-CN" altLang="zh-CN" sz="32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rPr>
              <a:t>应用</a:t>
            </a:r>
            <a:endParaRPr lang="zh-CN" altLang="zh-CN" sz="32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endParaRPr>
          </a:p>
        </p:txBody>
      </p:sp>
      <p:sp>
        <p:nvSpPr>
          <p:cNvPr id="73730"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83970"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92164"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92163" name="Object 3"/>
          <p:cNvGraphicFramePr>
            <a:graphicFrameLocks noChangeAspect="1"/>
          </p:cNvGraphicFramePr>
          <p:nvPr/>
        </p:nvGraphicFramePr>
        <p:xfrm>
          <a:off x="6324554" y="2362228"/>
          <a:ext cx="2666930" cy="1219168"/>
        </p:xfrm>
        <a:graphic>
          <a:graphicData uri="http://schemas.openxmlformats.org/presentationml/2006/ole">
            <p:oleObj spid="_x0000_s92163" name="位图图像" r:id="rId3" imgW="2752381" imgH="1257476" progId="Paint.Picture">
              <p:embed/>
            </p:oleObj>
          </a:graphicData>
        </a:graphic>
      </p:graphicFrame>
      <p:sp>
        <p:nvSpPr>
          <p:cNvPr id="92166"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92165" name="Object 5"/>
          <p:cNvGraphicFramePr>
            <a:graphicFrameLocks noChangeAspect="1"/>
          </p:cNvGraphicFramePr>
          <p:nvPr/>
        </p:nvGraphicFramePr>
        <p:xfrm>
          <a:off x="4648198" y="3429000"/>
          <a:ext cx="2057346" cy="1729046"/>
        </p:xfrm>
        <a:graphic>
          <a:graphicData uri="http://schemas.openxmlformats.org/presentationml/2006/ole">
            <p:oleObj spid="_x0000_s92165" name="位图图像" r:id="rId4" imgW="1514686" imgH="1276190" progId="Paint.Picture">
              <p:embed/>
            </p:oleObj>
          </a:graphicData>
        </a:graphic>
      </p:graphicFrame>
      <p:sp>
        <p:nvSpPr>
          <p:cNvPr id="92168"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92167" name="Object 7"/>
          <p:cNvGraphicFramePr>
            <a:graphicFrameLocks noChangeAspect="1"/>
          </p:cNvGraphicFramePr>
          <p:nvPr/>
        </p:nvGraphicFramePr>
        <p:xfrm>
          <a:off x="6172158" y="5257752"/>
          <a:ext cx="2743128" cy="1227693"/>
        </p:xfrm>
        <a:graphic>
          <a:graphicData uri="http://schemas.openxmlformats.org/presentationml/2006/ole">
            <p:oleObj spid="_x0000_s92167" name="位图图像" r:id="rId5" imgW="2886478" imgH="1286055" progId="Paint.Picture">
              <p:embed/>
            </p:oleObj>
          </a:graphicData>
        </a:graphic>
      </p:graphicFrame>
      <p:sp>
        <p:nvSpPr>
          <p:cNvPr id="19" name="矩形 18"/>
          <p:cNvSpPr/>
          <p:nvPr/>
        </p:nvSpPr>
        <p:spPr>
          <a:xfrm>
            <a:off x="4114812" y="2819416"/>
            <a:ext cx="2390398" cy="369332"/>
          </a:xfrm>
          <a:prstGeom prst="rect">
            <a:avLst/>
          </a:prstGeom>
        </p:spPr>
        <p:txBody>
          <a:bodyPr wrap="none">
            <a:spAutoFit/>
          </a:bodyPr>
          <a:lstStyle/>
          <a:p>
            <a:r>
              <a:rPr lang="zh-CN" altLang="zh-CN" sz="1800" dirty="0" smtClean="0"/>
              <a:t>（</a:t>
            </a:r>
            <a:r>
              <a:rPr lang="en-US" altLang="zh-CN" sz="1800" dirty="0" smtClean="0"/>
              <a:t>a</a:t>
            </a:r>
            <a:r>
              <a:rPr lang="zh-CN" altLang="zh-CN" sz="1800" dirty="0" smtClean="0"/>
              <a:t>）交直流混合信号</a:t>
            </a:r>
            <a:endParaRPr lang="zh-CN" altLang="en-US" sz="1800" dirty="0"/>
          </a:p>
        </p:txBody>
      </p:sp>
      <p:sp>
        <p:nvSpPr>
          <p:cNvPr id="20" name="矩形 19"/>
          <p:cNvSpPr/>
          <p:nvPr/>
        </p:nvSpPr>
        <p:spPr>
          <a:xfrm>
            <a:off x="6934138" y="4343376"/>
            <a:ext cx="1762021" cy="369332"/>
          </a:xfrm>
          <a:prstGeom prst="rect">
            <a:avLst/>
          </a:prstGeom>
        </p:spPr>
        <p:txBody>
          <a:bodyPr wrap="none">
            <a:spAutoFit/>
          </a:bodyPr>
          <a:lstStyle/>
          <a:p>
            <a:r>
              <a:rPr lang="zh-CN" altLang="zh-CN" sz="1800" dirty="0" smtClean="0"/>
              <a:t>（</a:t>
            </a:r>
            <a:r>
              <a:rPr lang="en-US" altLang="zh-CN" sz="1800" dirty="0" smtClean="0"/>
              <a:t>b</a:t>
            </a:r>
            <a:r>
              <a:rPr lang="zh-CN" altLang="zh-CN" sz="1800" dirty="0" smtClean="0"/>
              <a:t>）电容电路 </a:t>
            </a:r>
            <a:endParaRPr lang="zh-CN" altLang="en-US" sz="1800" dirty="0"/>
          </a:p>
        </p:txBody>
      </p:sp>
      <p:sp>
        <p:nvSpPr>
          <p:cNvPr id="92171" name="Rectangle 11"/>
          <p:cNvSpPr>
            <a:spLocks noChangeArrowheads="1"/>
          </p:cNvSpPr>
          <p:nvPr/>
        </p:nvSpPr>
        <p:spPr bwMode="auto">
          <a:xfrm>
            <a:off x="3886218" y="5791138"/>
            <a:ext cx="2285940" cy="36933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133350" algn="l" defTabSz="914400" rtl="0" eaLnBrk="1" fontAlgn="base" latinLnBrk="0" hangingPunct="1">
              <a:lnSpc>
                <a:spcPct val="100000"/>
              </a:lnSpc>
              <a:spcBef>
                <a:spcPct val="0"/>
              </a:spcBef>
              <a:spcAft>
                <a:spcPct val="0"/>
              </a:spcAft>
              <a:buClrTx/>
              <a:buSzTx/>
              <a:buFontTx/>
              <a:buNone/>
              <a:tabLst/>
            </a:pPr>
            <a:r>
              <a:rPr kumimoji="0" lang="zh-CN" sz="18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a:t>
            </a:r>
            <a:r>
              <a:rPr kumimoji="0" lang="en-US" altLang="zh-CN" sz="18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c</a:t>
            </a:r>
            <a:r>
              <a:rPr kumimoji="0" lang="zh-CN" altLang="en-US" sz="18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）取出交流信号</a:t>
            </a:r>
            <a:endParaRPr kumimoji="0" lang="zh-CN" altLang="en-US" sz="1800" b="0" i="0" u="none" strike="noStrike" cap="none" normalizeH="0" baseline="0" dirty="0" smtClean="0">
              <a:ln>
                <a:noFill/>
              </a:ln>
              <a:solidFill>
                <a:schemeClr val="tx1"/>
              </a:solidFill>
              <a:effectLst/>
              <a:latin typeface="Arial" pitchFamily="34" charset="0"/>
              <a:ea typeface="宋体" pitchFamily="2" charset="-122"/>
            </a:endParaRPr>
          </a:p>
        </p:txBody>
      </p:sp>
      <p:cxnSp>
        <p:nvCxnSpPr>
          <p:cNvPr id="25" name="直接连接符 24"/>
          <p:cNvCxnSpPr/>
          <p:nvPr/>
        </p:nvCxnSpPr>
        <p:spPr bwMode="auto">
          <a:xfrm>
            <a:off x="4343406" y="3581396"/>
            <a:ext cx="4571880" cy="0"/>
          </a:xfrm>
          <a:prstGeom prst="line">
            <a:avLst/>
          </a:prstGeom>
          <a:ln>
            <a:prstDash val="dashDot"/>
            <a:headEnd type="none" w="med" len="med"/>
            <a:tailEnd type="none" w="med" len="med"/>
          </a:ln>
        </p:spPr>
        <p:style>
          <a:lnRef idx="2">
            <a:schemeClr val="accent5"/>
          </a:lnRef>
          <a:fillRef idx="0">
            <a:schemeClr val="accent5"/>
          </a:fillRef>
          <a:effectRef idx="1">
            <a:schemeClr val="accent5"/>
          </a:effectRef>
          <a:fontRef idx="minor">
            <a:schemeClr val="tx1"/>
          </a:fontRef>
        </p:style>
      </p:cxnSp>
      <p:cxnSp>
        <p:nvCxnSpPr>
          <p:cNvPr id="27" name="直接连接符 26"/>
          <p:cNvCxnSpPr/>
          <p:nvPr/>
        </p:nvCxnSpPr>
        <p:spPr bwMode="auto">
          <a:xfrm>
            <a:off x="4343406" y="5333950"/>
            <a:ext cx="4571880" cy="0"/>
          </a:xfrm>
          <a:prstGeom prst="line">
            <a:avLst/>
          </a:prstGeom>
          <a:ln>
            <a:prstDash val="dashDot"/>
            <a:headEnd type="none" w="med" len="med"/>
            <a:tailEnd type="none" w="med" len="med"/>
          </a:ln>
        </p:spPr>
        <p:style>
          <a:lnRef idx="2">
            <a:schemeClr val="accent5"/>
          </a:lnRef>
          <a:fillRef idx="0">
            <a:schemeClr val="accent5"/>
          </a:fillRef>
          <a:effectRef idx="1">
            <a:schemeClr val="accent5"/>
          </a:effectRef>
          <a:fontRef idx="minor">
            <a:schemeClr val="tx1"/>
          </a:fontRef>
        </p:style>
      </p:cxn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lstStyle/>
          <a:p>
            <a:pPr>
              <a:buClr>
                <a:srgbClr val="7030A0"/>
              </a:buClr>
              <a:buFont typeface="Webdings" pitchFamily="18" charset="2"/>
              <a:buChar char=""/>
            </a:pPr>
            <a:r>
              <a:rPr lang="en-US" altLang="zh-CN" sz="3200" dirty="0" smtClean="0">
                <a:latin typeface="微软雅黑" pitchFamily="34" charset="-122"/>
                <a:ea typeface="微软雅黑" pitchFamily="34" charset="-122"/>
                <a:cs typeface="+mn-cs"/>
              </a:rPr>
              <a:t>1.9.5 </a:t>
            </a:r>
            <a:r>
              <a:rPr lang="zh-CN" altLang="zh-CN" sz="3200" dirty="0" smtClean="0">
                <a:latin typeface="微软雅黑" pitchFamily="34" charset="-122"/>
                <a:ea typeface="微软雅黑" pitchFamily="34" charset="-122"/>
                <a:cs typeface="+mn-cs"/>
              </a:rPr>
              <a:t>电容器的工程</a:t>
            </a:r>
            <a:r>
              <a:rPr lang="zh-CN" altLang="zh-CN" sz="3200" dirty="0" smtClean="0">
                <a:latin typeface="微软雅黑" pitchFamily="34" charset="-122"/>
                <a:ea typeface="微软雅黑" pitchFamily="34" charset="-122"/>
                <a:cs typeface="+mn-cs"/>
              </a:rPr>
              <a:t>应用</a:t>
            </a:r>
            <a:endParaRPr lang="zh-CN" altLang="en-US" sz="3200" dirty="0" smtClean="0">
              <a:latin typeface="微软雅黑" pitchFamily="34" charset="-122"/>
              <a:ea typeface="微软雅黑" pitchFamily="34" charset="-122"/>
              <a:cs typeface="+mn-cs"/>
            </a:endParaRPr>
          </a:p>
        </p:txBody>
      </p:sp>
      <p:sp>
        <p:nvSpPr>
          <p:cNvPr id="11" name="内容占位符 10"/>
          <p:cNvSpPr>
            <a:spLocks noGrp="1"/>
          </p:cNvSpPr>
          <p:nvPr>
            <p:ph sz="half" idx="1"/>
          </p:nvPr>
        </p:nvSpPr>
        <p:spPr/>
        <p:txBody>
          <a:bodyPr/>
          <a:lstStyle/>
          <a:p>
            <a:r>
              <a:rPr lang="en-US" altLang="zh-CN" sz="2400" dirty="0" smtClean="0"/>
              <a:t>2. </a:t>
            </a:r>
            <a:r>
              <a:rPr lang="zh-CN" altLang="zh-CN" sz="2400" dirty="0" smtClean="0"/>
              <a:t>电路</a:t>
            </a:r>
            <a:r>
              <a:rPr lang="zh-CN" altLang="zh-CN" sz="2400" dirty="0" smtClean="0"/>
              <a:t>滤波</a:t>
            </a:r>
            <a:endParaRPr lang="zh-CN" altLang="zh-CN" sz="2400" dirty="0" smtClean="0"/>
          </a:p>
        </p:txBody>
      </p:sp>
      <p:sp>
        <p:nvSpPr>
          <p:cNvPr id="5" name="标题 1"/>
          <p:cNvSpPr txBox="1">
            <a:spLocks/>
          </p:cNvSpPr>
          <p:nvPr/>
        </p:nvSpPr>
        <p:spPr bwMode="auto">
          <a:xfrm>
            <a:off x="457200" y="7628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l" eaLnBrk="0" hangingPunct="0"/>
            <a:r>
              <a:rPr lang="en-US" altLang="zh-CN" sz="32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rPr>
              <a:t>1.9  </a:t>
            </a:r>
            <a:r>
              <a:rPr lang="zh-CN" altLang="zh-CN" sz="32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rPr>
              <a:t>电容器与</a:t>
            </a:r>
            <a:r>
              <a:rPr lang="zh-CN" altLang="zh-CN" sz="32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rPr>
              <a:t>应用</a:t>
            </a:r>
            <a:endParaRPr lang="zh-CN" altLang="zh-CN" sz="32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endParaRPr>
          </a:p>
        </p:txBody>
      </p:sp>
      <p:sp>
        <p:nvSpPr>
          <p:cNvPr id="73730"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83970"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92164"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92166"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92168"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93190"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93189" name="Object 5"/>
          <p:cNvGraphicFramePr>
            <a:graphicFrameLocks noChangeAspect="1"/>
          </p:cNvGraphicFramePr>
          <p:nvPr/>
        </p:nvGraphicFramePr>
        <p:xfrm>
          <a:off x="457308" y="3809990"/>
          <a:ext cx="8038470" cy="1828752"/>
        </p:xfrm>
        <a:graphic>
          <a:graphicData uri="http://schemas.openxmlformats.org/presentationml/2006/ole">
            <p:oleObj spid="_x0000_s93189" name="位图图像" r:id="rId3" imgW="6335009" imgH="1448002" progId="Paint.Picture">
              <p:embed/>
            </p:oleObj>
          </a:graphicData>
        </a:graphic>
      </p:graphicFrame>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5.jpg"/>
          <p:cNvPicPr>
            <a:picLocks noChangeAspect="1"/>
          </p:cNvPicPr>
          <p:nvPr/>
        </p:nvPicPr>
        <p:blipFill>
          <a:blip r:embed="rId2" cstate="print"/>
          <a:stretch>
            <a:fillRect/>
          </a:stretch>
        </p:blipFill>
        <p:spPr>
          <a:xfrm>
            <a:off x="1219288" y="1828842"/>
            <a:ext cx="6705543" cy="5029158"/>
          </a:xfrm>
          <a:prstGeom prst="rect">
            <a:avLst/>
          </a:prstGeom>
        </p:spPr>
      </p:pic>
      <p:sp>
        <p:nvSpPr>
          <p:cNvPr id="3" name="内容占位符 2"/>
          <p:cNvSpPr>
            <a:spLocks noGrp="1"/>
          </p:cNvSpPr>
          <p:nvPr>
            <p:ph idx="1"/>
          </p:nvPr>
        </p:nvSpPr>
        <p:spPr>
          <a:xfrm>
            <a:off x="990600" y="1920813"/>
            <a:ext cx="7315200" cy="3184543"/>
          </a:xfrm>
          <a:solidFill>
            <a:schemeClr val="bg1">
              <a:alpha val="47000"/>
            </a:schemeClr>
          </a:solidFill>
        </p:spPr>
        <p:txBody>
          <a:bodyPr/>
          <a:lstStyle/>
          <a:p>
            <a:r>
              <a:rPr lang="zh-CN" altLang="zh-CN" sz="2000" dirty="0">
                <a:solidFill>
                  <a:schemeClr val="tx1"/>
                </a:solidFill>
                <a:latin typeface="+mn-lt"/>
                <a:ea typeface="+mn-ea"/>
                <a:cs typeface="+mn-cs"/>
              </a:rPr>
              <a:t>②回路</a:t>
            </a:r>
          </a:p>
          <a:p>
            <a:r>
              <a:rPr lang="zh-CN" altLang="zh-CN" sz="2000" dirty="0">
                <a:solidFill>
                  <a:schemeClr val="tx1"/>
                </a:solidFill>
                <a:latin typeface="+mn-lt"/>
                <a:ea typeface="+mn-ea"/>
                <a:cs typeface="+mn-cs"/>
              </a:rPr>
              <a:t>学习电路，必须建立回路的概念。电路只有构成回路，电流才能在回路中流动</a:t>
            </a:r>
            <a:r>
              <a:rPr lang="zh-CN" altLang="zh-CN" sz="2000" dirty="0" smtClean="0">
                <a:solidFill>
                  <a:schemeClr val="tx1"/>
                </a:solidFill>
                <a:latin typeface="+mn-lt"/>
                <a:ea typeface="+mn-ea"/>
                <a:cs typeface="+mn-cs"/>
              </a:rPr>
              <a:t>。</a:t>
            </a:r>
            <a:endParaRPr lang="en-US" altLang="zh-CN" sz="2000" dirty="0" smtClean="0">
              <a:solidFill>
                <a:schemeClr val="tx1"/>
              </a:solidFill>
              <a:latin typeface="+mn-lt"/>
              <a:ea typeface="+mn-ea"/>
              <a:cs typeface="+mn-cs"/>
            </a:endParaRPr>
          </a:p>
          <a:p>
            <a:endParaRPr lang="en-US" altLang="zh-CN" sz="2000" dirty="0" smtClean="0">
              <a:solidFill>
                <a:schemeClr val="accent2"/>
              </a:solidFill>
              <a:latin typeface="华文彩云" pitchFamily="2" charset="-122"/>
              <a:ea typeface="华文彩云" pitchFamily="2" charset="-122"/>
            </a:endParaRPr>
          </a:p>
          <a:p>
            <a:r>
              <a:rPr lang="zh-CN" altLang="zh-CN" sz="2400" b="1" dirty="0" smtClean="0">
                <a:solidFill>
                  <a:schemeClr val="accent2"/>
                </a:solidFill>
                <a:latin typeface="华文彩云" pitchFamily="2" charset="-122"/>
                <a:ea typeface="华文彩云" pitchFamily="2" charset="-122"/>
              </a:rPr>
              <a:t>电路</a:t>
            </a:r>
            <a:r>
              <a:rPr lang="zh-CN" altLang="zh-CN" sz="2400" b="1" dirty="0">
                <a:solidFill>
                  <a:schemeClr val="accent2"/>
                </a:solidFill>
                <a:latin typeface="华文彩云" pitchFamily="2" charset="-122"/>
                <a:ea typeface="华文彩云" pitchFamily="2" charset="-122"/>
              </a:rPr>
              <a:t>中为什么要设开关</a:t>
            </a:r>
            <a:r>
              <a:rPr lang="zh-CN" altLang="zh-CN" sz="2400" b="1" dirty="0" smtClean="0">
                <a:solidFill>
                  <a:schemeClr val="accent2"/>
                </a:solidFill>
                <a:latin typeface="华文彩云" pitchFamily="2" charset="-122"/>
                <a:ea typeface="华文彩云" pitchFamily="2" charset="-122"/>
              </a:rPr>
              <a:t>？</a:t>
            </a:r>
            <a:endParaRPr lang="en-US" altLang="zh-CN" sz="2400" b="1" dirty="0" smtClean="0">
              <a:solidFill>
                <a:schemeClr val="accent2"/>
              </a:solidFill>
              <a:latin typeface="华文彩云" pitchFamily="2" charset="-122"/>
              <a:ea typeface="华文彩云" pitchFamily="2" charset="-122"/>
            </a:endParaRPr>
          </a:p>
          <a:p>
            <a:pPr marL="400050" lvl="1" indent="0">
              <a:spcBef>
                <a:spcPts val="0"/>
              </a:spcBef>
              <a:buNone/>
            </a:pPr>
            <a:r>
              <a:rPr lang="zh-CN" altLang="zh-CN" sz="2000" dirty="0" smtClean="0">
                <a:solidFill>
                  <a:schemeClr val="tx1"/>
                </a:solidFill>
                <a:latin typeface="+mn-lt"/>
                <a:ea typeface="+mn-ea"/>
                <a:cs typeface="+mn-cs"/>
              </a:rPr>
              <a:t>控制</a:t>
            </a:r>
            <a:r>
              <a:rPr lang="zh-CN" altLang="zh-CN" sz="2000" dirty="0">
                <a:solidFill>
                  <a:schemeClr val="tx1"/>
                </a:solidFill>
                <a:latin typeface="+mn-lt"/>
                <a:ea typeface="+mn-ea"/>
                <a:cs typeface="+mn-cs"/>
              </a:rPr>
              <a:t>电流的通断。开关断开，电路不通，开关闭合，电路接通，负载工作。有了这个概念，当电路的开关闭合了，可负载不工作，不就是回路有断的地方吗（电路出了故障），这就需要电路故障的排除。</a:t>
            </a:r>
            <a:r>
              <a:rPr lang="en-US" altLang="zh-CN" sz="2000" dirty="0">
                <a:solidFill>
                  <a:schemeClr val="tx1"/>
                </a:solidFill>
                <a:latin typeface="+mn-lt"/>
                <a:ea typeface="+mn-ea"/>
                <a:cs typeface="+mn-cs"/>
              </a:rPr>
              <a:t> </a:t>
            </a:r>
            <a:endParaRPr lang="zh-CN" altLang="en-US" sz="2000" dirty="0"/>
          </a:p>
        </p:txBody>
      </p:sp>
      <p:sp>
        <p:nvSpPr>
          <p:cNvPr id="4" name="标题 1"/>
          <p:cNvSpPr txBox="1">
            <a:spLocks/>
          </p:cNvSpPr>
          <p:nvPr/>
        </p:nvSpPr>
        <p:spPr bwMode="auto">
          <a:xfrm>
            <a:off x="457200" y="7628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l" eaLnBrk="0" hangingPunct="0"/>
            <a:r>
              <a:rPr lang="en-US" altLang="zh-CN" sz="44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rPr>
              <a:t>1.1 </a:t>
            </a:r>
            <a:r>
              <a:rPr lang="zh-CN" altLang="zh-CN" sz="4400" kern="0" dirty="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rPr>
              <a:t>电路的概念</a:t>
            </a:r>
            <a:endParaRPr lang="zh-CN" altLang="en-US" sz="4400" kern="0" dirty="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endParaRP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lstStyle/>
          <a:p>
            <a:pPr>
              <a:buClr>
                <a:srgbClr val="7030A0"/>
              </a:buClr>
              <a:buFont typeface="Webdings" pitchFamily="18" charset="2"/>
              <a:buChar char=""/>
            </a:pPr>
            <a:r>
              <a:rPr lang="en-US" altLang="zh-CN" sz="3200" dirty="0" smtClean="0">
                <a:latin typeface="微软雅黑" pitchFamily="34" charset="-122"/>
                <a:ea typeface="微软雅黑" pitchFamily="34" charset="-122"/>
                <a:cs typeface="+mn-cs"/>
              </a:rPr>
              <a:t>1.9.5 </a:t>
            </a:r>
            <a:r>
              <a:rPr lang="zh-CN" altLang="zh-CN" sz="3200" dirty="0" smtClean="0">
                <a:latin typeface="微软雅黑" pitchFamily="34" charset="-122"/>
                <a:ea typeface="微软雅黑" pitchFamily="34" charset="-122"/>
                <a:cs typeface="+mn-cs"/>
              </a:rPr>
              <a:t>电容器的工程</a:t>
            </a:r>
            <a:r>
              <a:rPr lang="zh-CN" altLang="zh-CN" sz="3200" dirty="0" smtClean="0">
                <a:latin typeface="微软雅黑" pitchFamily="34" charset="-122"/>
                <a:ea typeface="微软雅黑" pitchFamily="34" charset="-122"/>
                <a:cs typeface="+mn-cs"/>
              </a:rPr>
              <a:t>应用</a:t>
            </a:r>
            <a:endParaRPr lang="zh-CN" altLang="en-US" sz="3200" dirty="0" smtClean="0">
              <a:latin typeface="微软雅黑" pitchFamily="34" charset="-122"/>
              <a:ea typeface="微软雅黑" pitchFamily="34" charset="-122"/>
              <a:cs typeface="+mn-cs"/>
            </a:endParaRPr>
          </a:p>
        </p:txBody>
      </p:sp>
      <p:sp>
        <p:nvSpPr>
          <p:cNvPr id="11" name="内容占位符 10"/>
          <p:cNvSpPr>
            <a:spLocks noGrp="1"/>
          </p:cNvSpPr>
          <p:nvPr>
            <p:ph sz="half" idx="1"/>
          </p:nvPr>
        </p:nvSpPr>
        <p:spPr/>
        <p:txBody>
          <a:bodyPr/>
          <a:lstStyle/>
          <a:p>
            <a:r>
              <a:rPr lang="en-US" altLang="zh-CN" sz="2400" dirty="0" smtClean="0"/>
              <a:t>3.</a:t>
            </a:r>
            <a:r>
              <a:rPr lang="zh-CN" altLang="zh-CN" sz="2400" dirty="0" smtClean="0"/>
              <a:t>储能焊接</a:t>
            </a:r>
          </a:p>
        </p:txBody>
      </p:sp>
      <p:sp>
        <p:nvSpPr>
          <p:cNvPr id="5" name="标题 1"/>
          <p:cNvSpPr txBox="1">
            <a:spLocks/>
          </p:cNvSpPr>
          <p:nvPr/>
        </p:nvSpPr>
        <p:spPr bwMode="auto">
          <a:xfrm>
            <a:off x="457200" y="7628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l" eaLnBrk="0" hangingPunct="0"/>
            <a:r>
              <a:rPr lang="en-US" altLang="zh-CN" sz="32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rPr>
              <a:t>1.9  </a:t>
            </a:r>
            <a:r>
              <a:rPr lang="zh-CN" altLang="zh-CN" sz="32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rPr>
              <a:t>电容器与</a:t>
            </a:r>
            <a:r>
              <a:rPr lang="zh-CN" altLang="zh-CN" sz="32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rPr>
              <a:t>应用</a:t>
            </a:r>
            <a:endParaRPr lang="zh-CN" altLang="zh-CN" sz="32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endParaRPr>
          </a:p>
        </p:txBody>
      </p:sp>
      <p:sp>
        <p:nvSpPr>
          <p:cNvPr id="73730"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83970"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92164"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92166"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92168"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93190"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94212"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94211" name="Object 3"/>
          <p:cNvGraphicFramePr>
            <a:graphicFrameLocks noChangeAspect="1"/>
          </p:cNvGraphicFramePr>
          <p:nvPr/>
        </p:nvGraphicFramePr>
        <p:xfrm>
          <a:off x="2133664" y="3733792"/>
          <a:ext cx="4742724" cy="2057346"/>
        </p:xfrm>
        <a:graphic>
          <a:graphicData uri="http://schemas.openxmlformats.org/presentationml/2006/ole">
            <p:oleObj spid="_x0000_s94211" name="位图图像" r:id="rId3" imgW="3505689" imgH="1514686" progId="Paint.Picture">
              <p:embed/>
            </p:oleObj>
          </a:graphicData>
        </a:graphic>
      </p:graphicFrame>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lstStyle/>
          <a:p>
            <a:pPr>
              <a:buClr>
                <a:srgbClr val="7030A0"/>
              </a:buClr>
              <a:buFont typeface="Webdings" pitchFamily="18" charset="2"/>
              <a:buChar char=""/>
            </a:pPr>
            <a:r>
              <a:rPr lang="en-US" altLang="zh-CN" sz="3200" dirty="0" smtClean="0">
                <a:latin typeface="微软雅黑" pitchFamily="34" charset="-122"/>
                <a:ea typeface="微软雅黑" pitchFamily="34" charset="-122"/>
                <a:cs typeface="+mn-cs"/>
              </a:rPr>
              <a:t>1.9.5 </a:t>
            </a:r>
            <a:r>
              <a:rPr lang="zh-CN" altLang="zh-CN" sz="3200" dirty="0" smtClean="0">
                <a:latin typeface="微软雅黑" pitchFamily="34" charset="-122"/>
                <a:ea typeface="微软雅黑" pitchFamily="34" charset="-122"/>
                <a:cs typeface="+mn-cs"/>
              </a:rPr>
              <a:t>电容器的工程</a:t>
            </a:r>
            <a:r>
              <a:rPr lang="zh-CN" altLang="zh-CN" sz="3200" dirty="0" smtClean="0">
                <a:latin typeface="微软雅黑" pitchFamily="34" charset="-122"/>
                <a:ea typeface="微软雅黑" pitchFamily="34" charset="-122"/>
                <a:cs typeface="+mn-cs"/>
              </a:rPr>
              <a:t>应用</a:t>
            </a:r>
            <a:endParaRPr lang="zh-CN" altLang="en-US" sz="3200" dirty="0" smtClean="0">
              <a:latin typeface="微软雅黑" pitchFamily="34" charset="-122"/>
              <a:ea typeface="微软雅黑" pitchFamily="34" charset="-122"/>
              <a:cs typeface="+mn-cs"/>
            </a:endParaRPr>
          </a:p>
        </p:txBody>
      </p:sp>
      <p:sp>
        <p:nvSpPr>
          <p:cNvPr id="11" name="内容占位符 10"/>
          <p:cNvSpPr>
            <a:spLocks noGrp="1"/>
          </p:cNvSpPr>
          <p:nvPr>
            <p:ph idx="1"/>
          </p:nvPr>
        </p:nvSpPr>
        <p:spPr>
          <a:xfrm>
            <a:off x="990600" y="2438426"/>
            <a:ext cx="7315200" cy="3870325"/>
          </a:xfrm>
        </p:spPr>
        <p:txBody>
          <a:bodyPr/>
          <a:lstStyle/>
          <a:p>
            <a:r>
              <a:rPr lang="en-US" altLang="zh-CN" sz="2400" dirty="0" smtClean="0"/>
              <a:t>4. </a:t>
            </a:r>
            <a:r>
              <a:rPr lang="zh-CN" altLang="zh-CN" sz="2400" dirty="0" smtClean="0"/>
              <a:t>电子定时</a:t>
            </a:r>
            <a:endParaRPr lang="en-US" altLang="zh-CN" sz="2400" dirty="0" smtClean="0"/>
          </a:p>
          <a:p>
            <a:endParaRPr lang="en-US" altLang="zh-CN" sz="2400" dirty="0" smtClean="0"/>
          </a:p>
          <a:p>
            <a:endParaRPr lang="en-US" altLang="zh-CN" sz="2400" dirty="0" smtClean="0"/>
          </a:p>
          <a:p>
            <a:endParaRPr lang="en-US" altLang="zh-CN" sz="2400" dirty="0" smtClean="0"/>
          </a:p>
          <a:p>
            <a:endParaRPr lang="en-US" altLang="zh-CN" sz="2400" dirty="0" smtClean="0"/>
          </a:p>
          <a:p>
            <a:endParaRPr lang="en-US" altLang="zh-CN" sz="2400" dirty="0" smtClean="0"/>
          </a:p>
          <a:p>
            <a:endParaRPr lang="en-US" altLang="zh-CN" sz="2400" dirty="0" smtClean="0"/>
          </a:p>
          <a:p>
            <a:r>
              <a:rPr lang="en-US" altLang="zh-CN" sz="2400" dirty="0" smtClean="0"/>
              <a:t>5</a:t>
            </a:r>
            <a:r>
              <a:rPr lang="en-US" altLang="zh-CN" sz="2400" dirty="0" smtClean="0"/>
              <a:t>.</a:t>
            </a:r>
            <a:r>
              <a:rPr lang="zh-CN" altLang="zh-CN" sz="2400" dirty="0" smtClean="0"/>
              <a:t>在交流电中组成功率因数补偿器，即利用电容器的充放电特性进行交流电路的功率因数补偿。</a:t>
            </a:r>
          </a:p>
          <a:p>
            <a:endParaRPr lang="zh-CN" altLang="zh-CN" sz="2400" dirty="0"/>
          </a:p>
        </p:txBody>
      </p:sp>
      <p:sp>
        <p:nvSpPr>
          <p:cNvPr id="5" name="标题 1"/>
          <p:cNvSpPr txBox="1">
            <a:spLocks/>
          </p:cNvSpPr>
          <p:nvPr/>
        </p:nvSpPr>
        <p:spPr bwMode="auto">
          <a:xfrm>
            <a:off x="457200" y="7628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l" eaLnBrk="0" hangingPunct="0"/>
            <a:r>
              <a:rPr lang="en-US" altLang="zh-CN" sz="32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rPr>
              <a:t>1.9  </a:t>
            </a:r>
            <a:r>
              <a:rPr lang="zh-CN" altLang="zh-CN" sz="32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rPr>
              <a:t>电容器与</a:t>
            </a:r>
            <a:r>
              <a:rPr lang="zh-CN" altLang="zh-CN" sz="32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rPr>
              <a:t>应用</a:t>
            </a:r>
            <a:endParaRPr lang="zh-CN" altLang="zh-CN" sz="32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endParaRPr>
          </a:p>
        </p:txBody>
      </p:sp>
      <p:sp>
        <p:nvSpPr>
          <p:cNvPr id="73730"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83970"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92164"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92166"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92168"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93190"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94212"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95236"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95235" name="Object 3"/>
          <p:cNvGraphicFramePr>
            <a:graphicFrameLocks noChangeAspect="1"/>
          </p:cNvGraphicFramePr>
          <p:nvPr/>
        </p:nvGraphicFramePr>
        <p:xfrm>
          <a:off x="1905070" y="3108351"/>
          <a:ext cx="1981148" cy="1648034"/>
        </p:xfrm>
        <a:graphic>
          <a:graphicData uri="http://schemas.openxmlformats.org/presentationml/2006/ole">
            <p:oleObj spid="_x0000_s95235" name="位图图像" r:id="rId3" imgW="1724266" imgH="1438095" progId="Paint.Picture">
              <p:embed/>
            </p:oleObj>
          </a:graphicData>
        </a:graphic>
      </p:graphicFrame>
      <p:sp>
        <p:nvSpPr>
          <p:cNvPr id="95238"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95237" name="Object 5"/>
          <p:cNvGraphicFramePr>
            <a:graphicFrameLocks noChangeAspect="1"/>
          </p:cNvGraphicFramePr>
          <p:nvPr/>
        </p:nvGraphicFramePr>
        <p:xfrm>
          <a:off x="5257782" y="2879757"/>
          <a:ext cx="2185390" cy="1827438"/>
        </p:xfrm>
        <a:graphic>
          <a:graphicData uri="http://schemas.openxmlformats.org/presentationml/2006/ole">
            <p:oleObj spid="_x0000_s95237" name="位图图像" r:id="rId4" imgW="1752381" imgH="1457143" progId="Paint.Picture">
              <p:embed/>
            </p:oleObj>
          </a:graphicData>
        </a:graphic>
      </p:graphicFrame>
      <p:sp>
        <p:nvSpPr>
          <p:cNvPr id="17" name="矩形 16"/>
          <p:cNvSpPr/>
          <p:nvPr/>
        </p:nvSpPr>
        <p:spPr>
          <a:xfrm>
            <a:off x="1827380" y="4937103"/>
            <a:ext cx="1236236" cy="369332"/>
          </a:xfrm>
          <a:prstGeom prst="rect">
            <a:avLst/>
          </a:prstGeom>
        </p:spPr>
        <p:txBody>
          <a:bodyPr wrap="none">
            <a:spAutoFit/>
          </a:bodyPr>
          <a:lstStyle/>
          <a:p>
            <a:r>
              <a:rPr lang="zh-CN" altLang="zh-CN" sz="1800" dirty="0" smtClean="0"/>
              <a:t>（</a:t>
            </a:r>
            <a:r>
              <a:rPr lang="en-US" altLang="zh-CN" sz="1800" dirty="0" smtClean="0"/>
              <a:t>a</a:t>
            </a:r>
            <a:r>
              <a:rPr lang="zh-CN" altLang="zh-CN" sz="1800" dirty="0" smtClean="0"/>
              <a:t>）电路</a:t>
            </a:r>
            <a:endParaRPr lang="zh-CN" altLang="en-US" sz="1800" dirty="0"/>
          </a:p>
        </p:txBody>
      </p:sp>
      <p:sp>
        <p:nvSpPr>
          <p:cNvPr id="18" name="矩形 17"/>
          <p:cNvSpPr/>
          <p:nvPr/>
        </p:nvSpPr>
        <p:spPr>
          <a:xfrm>
            <a:off x="5410178" y="4860905"/>
            <a:ext cx="2159566" cy="369332"/>
          </a:xfrm>
          <a:prstGeom prst="rect">
            <a:avLst/>
          </a:prstGeom>
        </p:spPr>
        <p:txBody>
          <a:bodyPr wrap="none">
            <a:spAutoFit/>
          </a:bodyPr>
          <a:lstStyle/>
          <a:p>
            <a:r>
              <a:rPr lang="zh-CN" altLang="zh-CN" sz="1800" dirty="0" smtClean="0"/>
              <a:t>（</a:t>
            </a:r>
            <a:r>
              <a:rPr lang="en-US" altLang="zh-CN" sz="1800" dirty="0" smtClean="0"/>
              <a:t>b</a:t>
            </a:r>
            <a:r>
              <a:rPr lang="zh-CN" altLang="zh-CN" sz="1800" dirty="0" smtClean="0"/>
              <a:t>）电容充电波形</a:t>
            </a:r>
            <a:endParaRPr lang="zh-CN" altLang="en-US" sz="1800" dirty="0"/>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descr="7.jpg"/>
          <p:cNvPicPr>
            <a:picLocks noChangeAspect="1"/>
          </p:cNvPicPr>
          <p:nvPr/>
        </p:nvPicPr>
        <p:blipFill>
          <a:blip r:embed="rId2" cstate="print"/>
          <a:srcRect b="11767"/>
          <a:stretch>
            <a:fillRect/>
          </a:stretch>
        </p:blipFill>
        <p:spPr>
          <a:xfrm>
            <a:off x="0" y="3429090"/>
            <a:ext cx="3943961" cy="3428910"/>
          </a:xfrm>
          <a:prstGeom prst="rect">
            <a:avLst/>
          </a:prstGeom>
        </p:spPr>
      </p:pic>
      <p:sp>
        <p:nvSpPr>
          <p:cNvPr id="3" name="内容占位符 2"/>
          <p:cNvSpPr>
            <a:spLocks noGrp="1"/>
          </p:cNvSpPr>
          <p:nvPr>
            <p:ph idx="1"/>
          </p:nvPr>
        </p:nvSpPr>
        <p:spPr>
          <a:xfrm>
            <a:off x="1905070" y="2590822"/>
            <a:ext cx="6553028" cy="2362138"/>
          </a:xfrm>
          <a:solidFill>
            <a:schemeClr val="bg1">
              <a:alpha val="76000"/>
            </a:schemeClr>
          </a:solidFill>
          <a:ln>
            <a:noFill/>
          </a:ln>
        </p:spPr>
        <p:style>
          <a:lnRef idx="1">
            <a:schemeClr val="accent6"/>
          </a:lnRef>
          <a:fillRef idx="3">
            <a:schemeClr val="accent6"/>
          </a:fillRef>
          <a:effectRef idx="2">
            <a:schemeClr val="accent6"/>
          </a:effectRef>
          <a:fontRef idx="minor">
            <a:schemeClr val="lt1"/>
          </a:fontRef>
        </p:style>
        <p:txBody>
          <a:bodyPr anchor="ctr"/>
          <a:lstStyle/>
          <a:p>
            <a:pPr marL="0" indent="0">
              <a:spcBef>
                <a:spcPts val="0"/>
              </a:spcBef>
              <a:buNone/>
            </a:pPr>
            <a:r>
              <a:rPr lang="zh-CN" altLang="en-US" sz="2000" dirty="0" smtClean="0">
                <a:solidFill>
                  <a:schemeClr val="tx1"/>
                </a:solidFill>
              </a:rPr>
              <a:t>　　</a:t>
            </a:r>
            <a:r>
              <a:rPr lang="en-US" altLang="zh-CN" sz="2000" dirty="0" smtClean="0">
                <a:solidFill>
                  <a:schemeClr val="tx1"/>
                </a:solidFill>
              </a:rPr>
              <a:t>1</a:t>
            </a:r>
            <a:r>
              <a:rPr lang="en-US" altLang="zh-CN" sz="2000" dirty="0" smtClean="0">
                <a:solidFill>
                  <a:schemeClr val="tx1"/>
                </a:solidFill>
              </a:rPr>
              <a:t>.</a:t>
            </a:r>
            <a:r>
              <a:rPr lang="zh-CN" altLang="zh-CN" sz="2000" dirty="0" smtClean="0">
                <a:solidFill>
                  <a:schemeClr val="tx1"/>
                </a:solidFill>
              </a:rPr>
              <a:t>基尔霍夫定律总结了电路的基本规律，为我们解决复杂电路提供了方法。基尔霍夫定律的基本概念在分析网络电路时也非常有用。</a:t>
            </a:r>
          </a:p>
          <a:p>
            <a:pPr marL="0" indent="0">
              <a:spcBef>
                <a:spcPts val="0"/>
              </a:spcBef>
              <a:buNone/>
            </a:pPr>
            <a:r>
              <a:rPr lang="zh-CN" altLang="en-US" sz="2000" dirty="0" smtClean="0">
                <a:solidFill>
                  <a:schemeClr val="tx1"/>
                </a:solidFill>
              </a:rPr>
              <a:t>　　</a:t>
            </a:r>
            <a:r>
              <a:rPr lang="en-US" altLang="zh-CN" sz="2000" dirty="0" smtClean="0">
                <a:solidFill>
                  <a:schemeClr val="tx1"/>
                </a:solidFill>
              </a:rPr>
              <a:t>2</a:t>
            </a:r>
            <a:r>
              <a:rPr lang="en-US" altLang="zh-CN" sz="2000" dirty="0" smtClean="0">
                <a:solidFill>
                  <a:schemeClr val="tx1"/>
                </a:solidFill>
              </a:rPr>
              <a:t>.</a:t>
            </a:r>
            <a:r>
              <a:rPr lang="zh-CN" altLang="zh-CN" sz="2000" dirty="0" smtClean="0">
                <a:solidFill>
                  <a:schemeClr val="tx1"/>
                </a:solidFill>
              </a:rPr>
              <a:t>电容器是电工电路的三大元件之一，有着非常广泛的应用。除了电容器件之外，广义的电容存在所有的电路中，在分析高频电路特性时，必不可少的要分析电路的分布电容造成的影响</a:t>
            </a:r>
            <a:r>
              <a:rPr lang="zh-CN" altLang="zh-CN" sz="2000" dirty="0" smtClean="0">
                <a:solidFill>
                  <a:schemeClr val="tx1"/>
                </a:solidFill>
              </a:rPr>
              <a:t>。</a:t>
            </a:r>
            <a:endParaRPr lang="zh-CN" altLang="zh-CN" sz="2000" dirty="0" smtClean="0">
              <a:solidFill>
                <a:schemeClr val="tx1"/>
              </a:solidFill>
            </a:endParaRPr>
          </a:p>
        </p:txBody>
      </p:sp>
      <p:sp>
        <p:nvSpPr>
          <p:cNvPr id="6" name="标题 1"/>
          <p:cNvSpPr txBox="1">
            <a:spLocks/>
          </p:cNvSpPr>
          <p:nvPr/>
        </p:nvSpPr>
        <p:spPr bwMode="auto">
          <a:xfrm>
            <a:off x="457200" y="7628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l" eaLnBrk="0" hangingPunct="0"/>
            <a:r>
              <a:rPr lang="zh-CN" altLang="en-US" sz="44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rPr>
              <a:t>小结</a:t>
            </a:r>
            <a:endParaRPr lang="zh-CN" altLang="zh-CN" sz="44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buClr>
                <a:srgbClr val="7030A0"/>
              </a:buClr>
              <a:buFont typeface="Webdings" pitchFamily="18" charset="2"/>
              <a:buChar char=""/>
            </a:pPr>
            <a:r>
              <a:rPr lang="en-US" altLang="zh-CN" sz="3200" dirty="0">
                <a:latin typeface="微软雅黑" pitchFamily="34" charset="-122"/>
                <a:ea typeface="微软雅黑" pitchFamily="34" charset="-122"/>
                <a:cs typeface="+mn-cs"/>
              </a:rPr>
              <a:t>1.2.1 </a:t>
            </a:r>
            <a:r>
              <a:rPr lang="zh-CN" altLang="zh-CN" sz="3200" dirty="0">
                <a:latin typeface="微软雅黑" pitchFamily="34" charset="-122"/>
                <a:ea typeface="微软雅黑" pitchFamily="34" charset="-122"/>
                <a:cs typeface="+mn-cs"/>
              </a:rPr>
              <a:t>电流</a:t>
            </a:r>
            <a:endParaRPr lang="zh-CN" altLang="en-US" sz="3200" dirty="0">
              <a:latin typeface="微软雅黑" pitchFamily="34" charset="-122"/>
              <a:ea typeface="微软雅黑" pitchFamily="34" charset="-122"/>
              <a:cs typeface="+mn-cs"/>
            </a:endParaRPr>
          </a:p>
        </p:txBody>
      </p:sp>
      <p:sp>
        <p:nvSpPr>
          <p:cNvPr id="3" name="内容占位符 2"/>
          <p:cNvSpPr>
            <a:spLocks noGrp="1"/>
          </p:cNvSpPr>
          <p:nvPr>
            <p:ph idx="1"/>
          </p:nvPr>
        </p:nvSpPr>
        <p:spPr>
          <a:xfrm>
            <a:off x="990600" y="2759075"/>
            <a:ext cx="4419578" cy="3870325"/>
          </a:xfrm>
        </p:spPr>
        <p:txBody>
          <a:bodyPr/>
          <a:lstStyle/>
          <a:p>
            <a:r>
              <a:rPr lang="zh-CN" altLang="zh-CN" sz="2400" dirty="0" smtClean="0">
                <a:solidFill>
                  <a:schemeClr val="tx1"/>
                </a:solidFill>
                <a:latin typeface="+mn-lt"/>
                <a:ea typeface="+mn-ea"/>
                <a:cs typeface="+mn-cs"/>
              </a:rPr>
              <a:t>带电粒子</a:t>
            </a:r>
            <a:r>
              <a:rPr lang="zh-CN" altLang="zh-CN" sz="2400" dirty="0">
                <a:solidFill>
                  <a:schemeClr val="tx1"/>
                </a:solidFill>
                <a:latin typeface="+mn-lt"/>
                <a:ea typeface="+mn-ea"/>
                <a:cs typeface="+mn-cs"/>
              </a:rPr>
              <a:t>在导体中的定向移动形成电流。金属中的自由电子、电解液中的正、负离子均称为带电粒子。</a:t>
            </a:r>
          </a:p>
          <a:p>
            <a:r>
              <a:rPr lang="zh-CN" altLang="zh-CN" sz="2400" dirty="0">
                <a:solidFill>
                  <a:schemeClr val="tx1"/>
                </a:solidFill>
                <a:latin typeface="+mn-lt"/>
                <a:ea typeface="+mn-ea"/>
                <a:cs typeface="+mn-cs"/>
              </a:rPr>
              <a:t>电流的大小，用单位时间内通过导体截面积电荷量的多少来表示，称为电流强度（简称为电流）。</a:t>
            </a:r>
            <a:endParaRPr lang="zh-CN" altLang="en-US" sz="2400" dirty="0"/>
          </a:p>
        </p:txBody>
      </p:sp>
      <p:sp>
        <p:nvSpPr>
          <p:cNvPr id="4" name="标题 1"/>
          <p:cNvSpPr txBox="1">
            <a:spLocks/>
          </p:cNvSpPr>
          <p:nvPr/>
        </p:nvSpPr>
        <p:spPr bwMode="auto">
          <a:xfrm>
            <a:off x="457200" y="7628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l" eaLnBrk="0" hangingPunct="0"/>
            <a:r>
              <a:rPr lang="en-US" altLang="zh-CN" sz="44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rPr>
              <a:t>1.2  </a:t>
            </a:r>
            <a:r>
              <a:rPr lang="zh-CN" altLang="zh-CN" sz="4400" kern="0" dirty="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rPr>
              <a:t>电路的基本物理量</a:t>
            </a:r>
          </a:p>
        </p:txBody>
      </p:sp>
      <p:pic>
        <p:nvPicPr>
          <p:cNvPr id="5" name="图片 4" descr="1.gif"/>
          <p:cNvPicPr>
            <a:picLocks noChangeAspect="1"/>
          </p:cNvPicPr>
          <p:nvPr/>
        </p:nvPicPr>
        <p:blipFill>
          <a:blip r:embed="rId2" cstate="print"/>
          <a:stretch>
            <a:fillRect/>
          </a:stretch>
        </p:blipFill>
        <p:spPr>
          <a:xfrm>
            <a:off x="5212377" y="2667020"/>
            <a:ext cx="3931623" cy="3124118"/>
          </a:xfrm>
          <a:prstGeom prst="rect">
            <a:avLst/>
          </a:prstGeom>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990600" y="1981238"/>
            <a:ext cx="7315200" cy="3870325"/>
          </a:xfrm>
        </p:spPr>
        <p:txBody>
          <a:bodyPr/>
          <a:lstStyle/>
          <a:p>
            <a:r>
              <a:rPr lang="zh-CN" altLang="zh-CN" sz="2400" dirty="0" smtClean="0"/>
              <a:t>①稳恒电流</a:t>
            </a:r>
          </a:p>
          <a:p>
            <a:r>
              <a:rPr lang="zh-CN" altLang="zh-CN" sz="2400" dirty="0" smtClean="0"/>
              <a:t>电流的大小和方向不随时间的变化而变化，则称为稳恒直流电流，简称为直流电。数学表达式为</a:t>
            </a:r>
          </a:p>
          <a:p>
            <a:pPr>
              <a:buNone/>
            </a:pPr>
            <a:endParaRPr lang="en-US" altLang="zh-CN" sz="2400" dirty="0" smtClean="0"/>
          </a:p>
          <a:p>
            <a:pPr>
              <a:buNone/>
            </a:pPr>
            <a:endParaRPr lang="en-US" altLang="zh-CN" sz="2400" dirty="0" smtClean="0"/>
          </a:p>
          <a:p>
            <a:pPr>
              <a:buNone/>
            </a:pPr>
            <a:r>
              <a:rPr lang="en-US" altLang="zh-CN" sz="2400" dirty="0" smtClean="0"/>
              <a:t>                                     </a:t>
            </a:r>
            <a:endParaRPr lang="zh-CN" altLang="zh-CN" sz="2400" dirty="0" smtClean="0"/>
          </a:p>
          <a:p>
            <a:r>
              <a:rPr lang="zh-CN" altLang="zh-CN" sz="2400" dirty="0" smtClean="0"/>
              <a:t>式中，</a:t>
            </a:r>
            <a:r>
              <a:rPr lang="en-US" altLang="zh-CN" sz="2400" i="1" dirty="0" smtClean="0"/>
              <a:t>I</a:t>
            </a:r>
            <a:r>
              <a:rPr lang="en-US" altLang="zh-CN" sz="2400" i="1" baseline="-25000" dirty="0" smtClean="0"/>
              <a:t> </a:t>
            </a:r>
            <a:r>
              <a:rPr lang="zh-CN" altLang="zh-CN" sz="2400" dirty="0" smtClean="0"/>
              <a:t>—</a:t>
            </a:r>
            <a:r>
              <a:rPr lang="zh-CN" altLang="zh-CN" sz="2400" baseline="30000" dirty="0" smtClean="0"/>
              <a:t> </a:t>
            </a:r>
            <a:r>
              <a:rPr lang="zh-CN" altLang="zh-CN" sz="2400" dirty="0" smtClean="0"/>
              <a:t>电流，单位为</a:t>
            </a:r>
            <a:r>
              <a:rPr lang="en-US" altLang="zh-CN" sz="2400" dirty="0" smtClean="0"/>
              <a:t>A</a:t>
            </a:r>
            <a:r>
              <a:rPr lang="zh-CN" altLang="zh-CN" sz="2400" dirty="0" smtClean="0"/>
              <a:t>（安）；</a:t>
            </a:r>
          </a:p>
          <a:p>
            <a:r>
              <a:rPr lang="en-US" altLang="zh-CN" sz="2400" dirty="0" smtClean="0"/>
              <a:t>  </a:t>
            </a:r>
            <a:r>
              <a:rPr lang="en-US" altLang="zh-CN" sz="2400" i="1" dirty="0" smtClean="0"/>
              <a:t>Q</a:t>
            </a:r>
            <a:r>
              <a:rPr lang="en-US" altLang="zh-CN" sz="2400" i="1" baseline="30000" dirty="0" smtClean="0"/>
              <a:t> </a:t>
            </a:r>
            <a:r>
              <a:rPr lang="zh-CN" altLang="zh-CN" sz="2400" dirty="0" smtClean="0"/>
              <a:t>—</a:t>
            </a:r>
            <a:r>
              <a:rPr lang="zh-CN" altLang="zh-CN" sz="2400" baseline="30000" dirty="0" smtClean="0"/>
              <a:t> </a:t>
            </a:r>
            <a:r>
              <a:rPr lang="zh-CN" altLang="zh-CN" sz="2400" dirty="0" smtClean="0"/>
              <a:t>电荷量，单位为</a:t>
            </a:r>
            <a:r>
              <a:rPr lang="en-US" altLang="zh-CN" sz="2400" dirty="0" smtClean="0"/>
              <a:t>C</a:t>
            </a:r>
            <a:r>
              <a:rPr lang="zh-CN" altLang="zh-CN" sz="2400" dirty="0" smtClean="0"/>
              <a:t>（库）；</a:t>
            </a:r>
          </a:p>
          <a:p>
            <a:r>
              <a:rPr lang="en-US" altLang="zh-CN" sz="2400" dirty="0" smtClean="0"/>
              <a:t>  </a:t>
            </a:r>
            <a:r>
              <a:rPr lang="en-US" altLang="zh-CN" sz="2400" i="1" dirty="0" smtClean="0"/>
              <a:t> t </a:t>
            </a:r>
            <a:r>
              <a:rPr lang="en-US" altLang="zh-CN" sz="2400" dirty="0" smtClean="0"/>
              <a:t>— </a:t>
            </a:r>
            <a:r>
              <a:rPr lang="zh-CN" altLang="zh-CN" sz="2400" dirty="0" smtClean="0"/>
              <a:t>时间，单位为</a:t>
            </a:r>
            <a:r>
              <a:rPr lang="en-US" altLang="zh-CN" sz="2400" dirty="0" smtClean="0"/>
              <a:t>s</a:t>
            </a:r>
            <a:r>
              <a:rPr lang="zh-CN" altLang="zh-CN" sz="2400" dirty="0" smtClean="0"/>
              <a:t>（秒）。</a:t>
            </a:r>
          </a:p>
          <a:p>
            <a:r>
              <a:rPr lang="zh-CN" altLang="zh-CN" sz="2400" dirty="0" smtClean="0"/>
              <a:t>如果电量为</a:t>
            </a:r>
            <a:r>
              <a:rPr lang="en-US" altLang="zh-CN" sz="2400" dirty="0" smtClean="0"/>
              <a:t>1C</a:t>
            </a:r>
            <a:r>
              <a:rPr lang="zh-CN" altLang="zh-CN" sz="2400" dirty="0" smtClean="0"/>
              <a:t>，时间为</a:t>
            </a:r>
            <a:r>
              <a:rPr lang="en-US" altLang="zh-CN" sz="2400" dirty="0" smtClean="0"/>
              <a:t>1s</a:t>
            </a:r>
            <a:r>
              <a:rPr lang="zh-CN" altLang="zh-CN" sz="2400" dirty="0" smtClean="0"/>
              <a:t>，则电流为</a:t>
            </a:r>
            <a:r>
              <a:rPr lang="en-US" altLang="zh-CN" sz="2400" dirty="0" smtClean="0"/>
              <a:t>1A</a:t>
            </a:r>
            <a:r>
              <a:rPr lang="zh-CN" altLang="zh-CN" sz="2400" dirty="0" smtClean="0"/>
              <a:t>。</a:t>
            </a:r>
            <a:endParaRPr lang="zh-CN" altLang="en-US" sz="2400" dirty="0"/>
          </a:p>
        </p:txBody>
      </p:sp>
      <p:sp>
        <p:nvSpPr>
          <p:cNvPr id="4098"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4097" name="Object 1"/>
          <p:cNvGraphicFramePr>
            <a:graphicFrameLocks noChangeAspect="1"/>
          </p:cNvGraphicFramePr>
          <p:nvPr/>
        </p:nvGraphicFramePr>
        <p:xfrm>
          <a:off x="0" y="0"/>
          <a:ext cx="419100" cy="390525"/>
        </p:xfrm>
        <a:graphic>
          <a:graphicData uri="http://schemas.openxmlformats.org/presentationml/2006/ole">
            <p:oleObj spid="_x0000_s4097" name="公式" r:id="rId3" imgW="418918" imgH="393529" progId="Equation.3">
              <p:embed/>
            </p:oleObj>
          </a:graphicData>
        </a:graphic>
      </p:graphicFrame>
      <p:sp>
        <p:nvSpPr>
          <p:cNvPr id="4100"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4099" name="Object 3"/>
          <p:cNvGraphicFramePr>
            <a:graphicFrameLocks noChangeAspect="1"/>
          </p:cNvGraphicFramePr>
          <p:nvPr/>
        </p:nvGraphicFramePr>
        <p:xfrm>
          <a:off x="0" y="0"/>
          <a:ext cx="419100" cy="390525"/>
        </p:xfrm>
        <a:graphic>
          <a:graphicData uri="http://schemas.openxmlformats.org/presentationml/2006/ole">
            <p:oleObj spid="_x0000_s4099" name="公式" r:id="rId4" imgW="418918" imgH="393529" progId="Equation.3">
              <p:embed/>
            </p:oleObj>
          </a:graphicData>
        </a:graphic>
      </p:graphicFrame>
      <p:graphicFrame>
        <p:nvGraphicFramePr>
          <p:cNvPr id="4101" name="Object 5"/>
          <p:cNvGraphicFramePr>
            <a:graphicFrameLocks noChangeAspect="1"/>
          </p:cNvGraphicFramePr>
          <p:nvPr/>
        </p:nvGraphicFramePr>
        <p:xfrm>
          <a:off x="3448050" y="3276600"/>
          <a:ext cx="1223963" cy="1187450"/>
        </p:xfrm>
        <a:graphic>
          <a:graphicData uri="http://schemas.openxmlformats.org/presentationml/2006/ole">
            <p:oleObj spid="_x0000_s4101" name="公式" r:id="rId5" imgW="406080" imgH="393480" progId="Equation.3">
              <p:embed/>
            </p:oleObj>
          </a:graphicData>
        </a:graphic>
      </p:graphicFrame>
      <p:sp>
        <p:nvSpPr>
          <p:cNvPr id="9" name="标题 1"/>
          <p:cNvSpPr txBox="1">
            <a:spLocks/>
          </p:cNvSpPr>
          <p:nvPr/>
        </p:nvSpPr>
        <p:spPr bwMode="auto">
          <a:xfrm>
            <a:off x="457200" y="7628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l" eaLnBrk="0" hangingPunct="0"/>
            <a:r>
              <a:rPr lang="en-US" altLang="zh-CN" sz="44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rPr>
              <a:t>1.2  </a:t>
            </a:r>
            <a:r>
              <a:rPr lang="zh-CN" altLang="zh-CN" sz="4400" kern="0" dirty="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rPr>
              <a:t>电路的基本物理量</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990600" y="1676446"/>
            <a:ext cx="7315200" cy="3870325"/>
          </a:xfrm>
        </p:spPr>
        <p:txBody>
          <a:bodyPr/>
          <a:lstStyle/>
          <a:p>
            <a:r>
              <a:rPr lang="zh-CN" altLang="zh-CN" sz="2000" dirty="0" smtClean="0"/>
              <a:t>②变动电流</a:t>
            </a:r>
          </a:p>
          <a:p>
            <a:r>
              <a:rPr lang="zh-CN" altLang="zh-CN" sz="2000" dirty="0" smtClean="0"/>
              <a:t>如果电流的大小和方向都随时间的变化而变化，则称为变动电流，变动电流的数学表达式为</a:t>
            </a:r>
          </a:p>
          <a:p>
            <a:endParaRPr lang="en-US" altLang="zh-CN" sz="2000" dirty="0" smtClean="0"/>
          </a:p>
          <a:p>
            <a:endParaRPr lang="en-US" altLang="zh-CN" sz="2000" dirty="0" smtClean="0"/>
          </a:p>
          <a:p>
            <a:endParaRPr lang="en-US" altLang="zh-CN" sz="2000" dirty="0" smtClean="0"/>
          </a:p>
          <a:p>
            <a:endParaRPr lang="en-US" altLang="zh-CN" sz="2000" dirty="0" smtClean="0"/>
          </a:p>
          <a:p>
            <a:r>
              <a:rPr lang="zh-CN" altLang="zh-CN" sz="2000" dirty="0" smtClean="0"/>
              <a:t>电流的常用单位还有</a:t>
            </a:r>
            <a:r>
              <a:rPr lang="en-US" altLang="zh-CN" sz="2000" dirty="0" smtClean="0"/>
              <a:t>kA</a:t>
            </a:r>
            <a:r>
              <a:rPr lang="zh-CN" altLang="zh-CN" sz="2000" dirty="0" smtClean="0"/>
              <a:t>、</a:t>
            </a:r>
            <a:r>
              <a:rPr lang="en-US" altLang="zh-CN" sz="2000" dirty="0" err="1" smtClean="0"/>
              <a:t>mA</a:t>
            </a:r>
            <a:r>
              <a:rPr lang="zh-CN" altLang="zh-CN" sz="2000" dirty="0" smtClean="0"/>
              <a:t>和</a:t>
            </a:r>
            <a:r>
              <a:rPr lang="en-US" altLang="zh-CN" sz="2000" i="1" dirty="0" err="1" smtClean="0"/>
              <a:t>μ</a:t>
            </a:r>
            <a:r>
              <a:rPr lang="en-US" altLang="zh-CN" sz="2000" dirty="0" err="1" smtClean="0"/>
              <a:t>A</a:t>
            </a:r>
            <a:r>
              <a:rPr lang="zh-CN" altLang="zh-CN" sz="2000" dirty="0" smtClean="0"/>
              <a:t>，它们之间的换算关系为</a:t>
            </a:r>
            <a:endParaRPr lang="en-US" altLang="zh-CN" sz="2000" dirty="0" smtClean="0"/>
          </a:p>
          <a:p>
            <a:r>
              <a:rPr lang="en-US" altLang="zh-CN" sz="2000" dirty="0" smtClean="0"/>
              <a:t>1 kA</a:t>
            </a:r>
            <a:r>
              <a:rPr lang="en-US" altLang="zh-CN" sz="2000" baseline="30000" dirty="0" smtClean="0"/>
              <a:t> </a:t>
            </a:r>
            <a:r>
              <a:rPr lang="en-US" altLang="zh-CN" sz="2000" dirty="0" smtClean="0"/>
              <a:t>=10</a:t>
            </a:r>
            <a:r>
              <a:rPr lang="en-US" altLang="zh-CN" sz="2000" baseline="30000" dirty="0" smtClean="0"/>
              <a:t>3 </a:t>
            </a:r>
            <a:r>
              <a:rPr lang="en-US" altLang="zh-CN" sz="2000" dirty="0" smtClean="0"/>
              <a:t>A</a:t>
            </a:r>
            <a:endParaRPr lang="zh-CN" altLang="zh-CN" sz="2000" dirty="0" smtClean="0"/>
          </a:p>
          <a:p>
            <a:r>
              <a:rPr lang="en-US" altLang="zh-CN" sz="2000" dirty="0" smtClean="0"/>
              <a:t>1 A = 10</a:t>
            </a:r>
            <a:r>
              <a:rPr lang="en-US" altLang="zh-CN" sz="2000" baseline="30000" dirty="0" smtClean="0"/>
              <a:t>3 </a:t>
            </a:r>
            <a:r>
              <a:rPr lang="en-US" altLang="zh-CN" sz="2000" dirty="0" err="1" smtClean="0"/>
              <a:t>mA</a:t>
            </a:r>
            <a:r>
              <a:rPr lang="en-US" altLang="zh-CN" sz="2000" baseline="30000" dirty="0" smtClean="0"/>
              <a:t> </a:t>
            </a:r>
            <a:r>
              <a:rPr lang="en-US" altLang="zh-CN" sz="2000" dirty="0" smtClean="0"/>
              <a:t>= 10</a:t>
            </a:r>
            <a:r>
              <a:rPr lang="en-US" altLang="zh-CN" sz="2000" baseline="30000" dirty="0" smtClean="0"/>
              <a:t>6 </a:t>
            </a:r>
            <a:r>
              <a:rPr lang="en-US" altLang="zh-CN" sz="2000" i="1" dirty="0" err="1" smtClean="0"/>
              <a:t>μ</a:t>
            </a:r>
            <a:r>
              <a:rPr lang="en-US" altLang="zh-CN" sz="2000" dirty="0" err="1" smtClean="0"/>
              <a:t>A</a:t>
            </a:r>
            <a:endParaRPr lang="zh-CN" altLang="zh-CN" sz="2000" dirty="0" smtClean="0"/>
          </a:p>
          <a:p>
            <a:r>
              <a:rPr lang="zh-CN" altLang="zh-CN" sz="2000" dirty="0" smtClean="0"/>
              <a:t>在变动的电流中，只大小变化、方向不变，称为直流；大小和方向作周期性变化，称为交流。</a:t>
            </a:r>
            <a:endParaRPr lang="zh-CN" altLang="en-US" sz="2000" dirty="0"/>
          </a:p>
        </p:txBody>
      </p:sp>
      <p:graphicFrame>
        <p:nvGraphicFramePr>
          <p:cNvPr id="3073" name="Object 1"/>
          <p:cNvGraphicFramePr>
            <a:graphicFrameLocks noChangeAspect="1"/>
          </p:cNvGraphicFramePr>
          <p:nvPr/>
        </p:nvGraphicFramePr>
        <p:xfrm>
          <a:off x="4343406" y="2753191"/>
          <a:ext cx="1023352" cy="1132997"/>
        </p:xfrm>
        <a:graphic>
          <a:graphicData uri="http://schemas.openxmlformats.org/presentationml/2006/ole">
            <p:oleObj spid="_x0000_s3073" name="公式" r:id="rId3" imgW="355320" imgH="393480" progId="Equation.3">
              <p:embed/>
            </p:oleObj>
          </a:graphicData>
        </a:graphic>
      </p:graphicFrame>
      <p:sp>
        <p:nvSpPr>
          <p:cNvPr id="6" name="矩形 5"/>
          <p:cNvSpPr/>
          <p:nvPr/>
        </p:nvSpPr>
        <p:spPr>
          <a:xfrm>
            <a:off x="3810020" y="3119731"/>
            <a:ext cx="457188" cy="461665"/>
          </a:xfrm>
          <a:prstGeom prst="rect">
            <a:avLst/>
          </a:prstGeom>
        </p:spPr>
        <p:txBody>
          <a:bodyPr wrap="square">
            <a:spAutoFit/>
          </a:bodyPr>
          <a:lstStyle/>
          <a:p>
            <a:r>
              <a:rPr lang="zh-CN" altLang="zh-CN" i="1" dirty="0" smtClean="0"/>
              <a:t> </a:t>
            </a:r>
            <a:r>
              <a:rPr lang="en-US" altLang="zh-CN" i="1" dirty="0" smtClean="0"/>
              <a:t>ί</a:t>
            </a:r>
            <a:endParaRPr lang="zh-CN" altLang="en-US" dirty="0"/>
          </a:p>
        </p:txBody>
      </p:sp>
      <p:sp>
        <p:nvSpPr>
          <p:cNvPr id="7" name="标题 1"/>
          <p:cNvSpPr txBox="1">
            <a:spLocks/>
          </p:cNvSpPr>
          <p:nvPr/>
        </p:nvSpPr>
        <p:spPr bwMode="auto">
          <a:xfrm>
            <a:off x="457200" y="7628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l" eaLnBrk="0" hangingPunct="0"/>
            <a:r>
              <a:rPr lang="en-US" altLang="zh-CN" sz="44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rPr>
              <a:t>1.2  </a:t>
            </a:r>
            <a:r>
              <a:rPr lang="zh-CN" altLang="zh-CN" sz="4400" kern="0" dirty="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rPr>
              <a:t>电路的基本物理量</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762100" y="2149407"/>
            <a:ext cx="7543602" cy="3870325"/>
          </a:xfrm>
        </p:spPr>
        <p:txBody>
          <a:bodyPr/>
          <a:lstStyle/>
          <a:p>
            <a:r>
              <a:rPr lang="zh-CN" altLang="zh-CN" sz="2000" dirty="0" smtClean="0"/>
              <a:t>③电流正方向的规定</a:t>
            </a:r>
            <a:endParaRPr lang="en-US" altLang="zh-CN" sz="2000" dirty="0" smtClean="0"/>
          </a:p>
          <a:p>
            <a:endParaRPr lang="en-US" altLang="zh-CN" sz="2000" dirty="0" smtClean="0"/>
          </a:p>
          <a:p>
            <a:endParaRPr lang="en-US" altLang="zh-CN" sz="2000" dirty="0" smtClean="0"/>
          </a:p>
          <a:p>
            <a:endParaRPr lang="en-US" altLang="zh-CN" sz="2000" dirty="0" smtClean="0"/>
          </a:p>
          <a:p>
            <a:endParaRPr lang="en-US" altLang="zh-CN" sz="2000" dirty="0" smtClean="0"/>
          </a:p>
          <a:p>
            <a:pPr>
              <a:buNone/>
            </a:pPr>
            <a:r>
              <a:rPr lang="en-US" altLang="zh-CN" sz="2000" dirty="0" smtClean="0"/>
              <a:t>                                                  </a:t>
            </a:r>
            <a:endParaRPr lang="zh-CN" altLang="zh-CN" sz="2000" dirty="0" smtClean="0"/>
          </a:p>
          <a:p>
            <a:endParaRPr lang="en-US" altLang="zh-CN" sz="2000" dirty="0" smtClean="0"/>
          </a:p>
          <a:p>
            <a:endParaRPr lang="en-US" altLang="zh-CN" sz="2000" dirty="0" smtClean="0"/>
          </a:p>
          <a:p>
            <a:endParaRPr lang="en-US" altLang="zh-CN" sz="2000" b="1" dirty="0" smtClean="0">
              <a:solidFill>
                <a:schemeClr val="accent2"/>
              </a:solidFill>
              <a:latin typeface="华文彩云" pitchFamily="2" charset="-122"/>
              <a:ea typeface="华文彩云" pitchFamily="2" charset="-122"/>
            </a:endParaRPr>
          </a:p>
          <a:p>
            <a:r>
              <a:rPr lang="zh-CN" altLang="zh-CN" sz="2400" b="1" dirty="0" smtClean="0">
                <a:solidFill>
                  <a:schemeClr val="accent2"/>
                </a:solidFill>
                <a:latin typeface="华文彩云" pitchFamily="2" charset="-122"/>
                <a:ea typeface="华文彩云" pitchFamily="2" charset="-122"/>
              </a:rPr>
              <a:t>正电荷的流动方向规定为电流的实际正方向。</a:t>
            </a:r>
          </a:p>
        </p:txBody>
      </p:sp>
      <p:pic>
        <p:nvPicPr>
          <p:cNvPr id="11266" name="Picture 2" descr="d13a"/>
          <p:cNvPicPr>
            <a:picLocks noChangeAspect="1" noChangeArrowheads="1"/>
          </p:cNvPicPr>
          <p:nvPr/>
        </p:nvPicPr>
        <p:blipFill>
          <a:blip r:embed="rId3" cstate="print"/>
          <a:srcRect/>
          <a:stretch>
            <a:fillRect/>
          </a:stretch>
        </p:blipFill>
        <p:spPr bwMode="auto">
          <a:xfrm>
            <a:off x="1447882" y="2606595"/>
            <a:ext cx="2438336" cy="1715866"/>
          </a:xfrm>
          <a:prstGeom prst="rect">
            <a:avLst/>
          </a:prstGeom>
          <a:noFill/>
          <a:ln w="9525">
            <a:noFill/>
            <a:miter lim="800000"/>
            <a:headEnd/>
            <a:tailEnd/>
          </a:ln>
        </p:spPr>
      </p:pic>
      <p:pic>
        <p:nvPicPr>
          <p:cNvPr id="11267" name="Picture 3" descr="d13b"/>
          <p:cNvPicPr>
            <a:picLocks noChangeAspect="1" noChangeArrowheads="1"/>
          </p:cNvPicPr>
          <p:nvPr/>
        </p:nvPicPr>
        <p:blipFill>
          <a:blip r:embed="rId4" cstate="print"/>
          <a:srcRect/>
          <a:stretch>
            <a:fillRect/>
          </a:stretch>
        </p:blipFill>
        <p:spPr bwMode="auto">
          <a:xfrm>
            <a:off x="4800594" y="2682793"/>
            <a:ext cx="2285940" cy="1608625"/>
          </a:xfrm>
          <a:prstGeom prst="rect">
            <a:avLst/>
          </a:prstGeom>
          <a:noFill/>
          <a:ln w="9525">
            <a:noFill/>
            <a:miter lim="800000"/>
            <a:headEnd/>
            <a:tailEnd/>
          </a:ln>
        </p:spPr>
      </p:pic>
      <p:sp>
        <p:nvSpPr>
          <p:cNvPr id="6" name="矩形 5"/>
          <p:cNvSpPr/>
          <p:nvPr/>
        </p:nvSpPr>
        <p:spPr>
          <a:xfrm>
            <a:off x="1143090" y="4523203"/>
            <a:ext cx="3200316" cy="369332"/>
          </a:xfrm>
          <a:prstGeom prst="rect">
            <a:avLst/>
          </a:prstGeom>
        </p:spPr>
        <p:txBody>
          <a:bodyPr wrap="square">
            <a:spAutoFit/>
          </a:bodyPr>
          <a:lstStyle/>
          <a:p>
            <a:r>
              <a:rPr lang="en-US" altLang="zh-CN" sz="1800" dirty="0" smtClean="0"/>
              <a:t>(a) </a:t>
            </a:r>
            <a:r>
              <a:rPr lang="zh-CN" altLang="zh-CN" sz="1800" dirty="0" smtClean="0"/>
              <a:t>参考方向与实际方向相同</a:t>
            </a:r>
          </a:p>
        </p:txBody>
      </p:sp>
      <p:sp>
        <p:nvSpPr>
          <p:cNvPr id="7" name="矩形 6"/>
          <p:cNvSpPr/>
          <p:nvPr/>
        </p:nvSpPr>
        <p:spPr>
          <a:xfrm>
            <a:off x="4495802" y="4511545"/>
            <a:ext cx="3070071" cy="369332"/>
          </a:xfrm>
          <a:prstGeom prst="rect">
            <a:avLst/>
          </a:prstGeom>
        </p:spPr>
        <p:txBody>
          <a:bodyPr wrap="none">
            <a:spAutoFit/>
          </a:bodyPr>
          <a:lstStyle/>
          <a:p>
            <a:r>
              <a:rPr lang="en-US" altLang="zh-CN" sz="1800" dirty="0" smtClean="0"/>
              <a:t>(b) </a:t>
            </a:r>
            <a:r>
              <a:rPr lang="zh-CN" altLang="zh-CN" sz="1800" dirty="0" smtClean="0"/>
              <a:t>参考方向与实际方向相反</a:t>
            </a:r>
            <a:endParaRPr lang="zh-CN" altLang="en-US" sz="1800" dirty="0"/>
          </a:p>
        </p:txBody>
      </p:sp>
      <p:sp>
        <p:nvSpPr>
          <p:cNvPr id="8" name="标题 1"/>
          <p:cNvSpPr txBox="1">
            <a:spLocks/>
          </p:cNvSpPr>
          <p:nvPr/>
        </p:nvSpPr>
        <p:spPr bwMode="auto">
          <a:xfrm>
            <a:off x="457200" y="7628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l" eaLnBrk="0" hangingPunct="0"/>
            <a:r>
              <a:rPr lang="en-US" altLang="zh-CN" sz="4400" kern="0" dirty="0" smtClean="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rPr>
              <a:t>1.2  </a:t>
            </a:r>
            <a:r>
              <a:rPr lang="zh-CN" altLang="zh-CN" sz="4400" kern="0" dirty="0">
                <a:solidFill>
                  <a:schemeClr val="bg1"/>
                </a:solidFill>
                <a:effectLst>
                  <a:outerShdw blurRad="38100" dist="38100" dir="2700000" algn="tl">
                    <a:srgbClr val="000000">
                      <a:alpha val="43137"/>
                    </a:srgbClr>
                  </a:outerShdw>
                </a:effectLst>
                <a:latin typeface="华文琥珀" pitchFamily="2" charset="-122"/>
                <a:ea typeface="华文琥珀" pitchFamily="2" charset="-122"/>
                <a:cs typeface="+mj-cs"/>
              </a:rPr>
              <a:t>电路的基本物理量</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powerpoint-template-24">
  <a:themeElements>
    <a:clrScheme name="穿越">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powerpoint-template-24">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gradFill rotWithShape="0">
          <a:gsLst>
            <a:gs pos="0">
              <a:schemeClr val="bg2">
                <a:gamma/>
                <a:tint val="26667"/>
                <a:invGamma/>
              </a:schemeClr>
            </a:gs>
            <a:gs pos="100000">
              <a:schemeClr val="bg2">
                <a:alpha val="14999"/>
              </a:schemeClr>
            </a:gs>
          </a:gsLst>
          <a:lin ang="5400000" scaled="1"/>
        </a:grad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gradFill rotWithShape="0">
          <a:gsLst>
            <a:gs pos="0">
              <a:schemeClr val="bg2">
                <a:gamma/>
                <a:tint val="26667"/>
                <a:invGamma/>
              </a:schemeClr>
            </a:gs>
            <a:gs pos="100000">
              <a:schemeClr val="bg2">
                <a:alpha val="14999"/>
              </a:schemeClr>
            </a:gs>
          </a:gsLst>
          <a:lin ang="5400000" scaled="1"/>
        </a:grad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pitchFamily="34" charset="0"/>
          </a:defRPr>
        </a:defPPr>
      </a:lstStyle>
    </a:lnDef>
  </a:objectDefaults>
  <a:extraClrSchemeLst>
    <a:extraClrScheme>
      <a:clrScheme name="powerpoint-template-24 1">
        <a:dk1>
          <a:srgbClr val="4D4D4D"/>
        </a:dk1>
        <a:lt1>
          <a:srgbClr val="FFFFFF"/>
        </a:lt1>
        <a:dk2>
          <a:srgbClr val="4D4D4D"/>
        </a:dk2>
        <a:lt2>
          <a:srgbClr val="0C209B"/>
        </a:lt2>
        <a:accent1>
          <a:srgbClr val="2167BF"/>
        </a:accent1>
        <a:accent2>
          <a:srgbClr val="C60C0D"/>
        </a:accent2>
        <a:accent3>
          <a:srgbClr val="FFFFFF"/>
        </a:accent3>
        <a:accent4>
          <a:srgbClr val="404040"/>
        </a:accent4>
        <a:accent5>
          <a:srgbClr val="ABB8DC"/>
        </a:accent5>
        <a:accent6>
          <a:srgbClr val="B30A0B"/>
        </a:accent6>
        <a:hlink>
          <a:srgbClr val="4793C7"/>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2">
        <a:dk1>
          <a:srgbClr val="4D4D4D"/>
        </a:dk1>
        <a:lt1>
          <a:srgbClr val="FFFFFF"/>
        </a:lt1>
        <a:dk2>
          <a:srgbClr val="4D4D4D"/>
        </a:dk2>
        <a:lt2>
          <a:srgbClr val="CC0000"/>
        </a:lt2>
        <a:accent1>
          <a:srgbClr val="FF9933"/>
        </a:accent1>
        <a:accent2>
          <a:srgbClr val="009900"/>
        </a:accent2>
        <a:accent3>
          <a:srgbClr val="FFFFFF"/>
        </a:accent3>
        <a:accent4>
          <a:srgbClr val="404040"/>
        </a:accent4>
        <a:accent5>
          <a:srgbClr val="FFCAAD"/>
        </a:accent5>
        <a:accent6>
          <a:srgbClr val="008A00"/>
        </a:accent6>
        <a:hlink>
          <a:srgbClr val="3366FF"/>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3">
        <a:dk1>
          <a:srgbClr val="4D4D4D"/>
        </a:dk1>
        <a:lt1>
          <a:srgbClr val="FFFFFF"/>
        </a:lt1>
        <a:dk2>
          <a:srgbClr val="4D4D4D"/>
        </a:dk2>
        <a:lt2>
          <a:srgbClr val="0E0F83"/>
        </a:lt2>
        <a:accent1>
          <a:srgbClr val="4049D2"/>
        </a:accent1>
        <a:accent2>
          <a:srgbClr val="494FD9"/>
        </a:accent2>
        <a:accent3>
          <a:srgbClr val="FFFFFF"/>
        </a:accent3>
        <a:accent4>
          <a:srgbClr val="404040"/>
        </a:accent4>
        <a:accent5>
          <a:srgbClr val="AFB1E5"/>
        </a:accent5>
        <a:accent6>
          <a:srgbClr val="4147C4"/>
        </a:accent6>
        <a:hlink>
          <a:srgbClr val="757DDF"/>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4">
        <a:dk1>
          <a:srgbClr val="4D4D4D"/>
        </a:dk1>
        <a:lt1>
          <a:srgbClr val="FFFFFF"/>
        </a:lt1>
        <a:dk2>
          <a:srgbClr val="4D4D4D"/>
        </a:dk2>
        <a:lt2>
          <a:srgbClr val="4B8ACD"/>
        </a:lt2>
        <a:accent1>
          <a:srgbClr val="5C98C2"/>
        </a:accent1>
        <a:accent2>
          <a:srgbClr val="93BAD6"/>
        </a:accent2>
        <a:accent3>
          <a:srgbClr val="FFFFFF"/>
        </a:accent3>
        <a:accent4>
          <a:srgbClr val="404040"/>
        </a:accent4>
        <a:accent5>
          <a:srgbClr val="B5CADD"/>
        </a:accent5>
        <a:accent6>
          <a:srgbClr val="85A8C2"/>
        </a:accent6>
        <a:hlink>
          <a:srgbClr val="AECDE1"/>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5">
        <a:dk1>
          <a:srgbClr val="4D4D4D"/>
        </a:dk1>
        <a:lt1>
          <a:srgbClr val="FFFFFF"/>
        </a:lt1>
        <a:dk2>
          <a:srgbClr val="4D4D4D"/>
        </a:dk2>
        <a:lt2>
          <a:srgbClr val="114682"/>
        </a:lt2>
        <a:accent1>
          <a:srgbClr val="295B99"/>
        </a:accent1>
        <a:accent2>
          <a:srgbClr val="406DA6"/>
        </a:accent2>
        <a:accent3>
          <a:srgbClr val="FFFFFF"/>
        </a:accent3>
        <a:accent4>
          <a:srgbClr val="404040"/>
        </a:accent4>
        <a:accent5>
          <a:srgbClr val="ACB5CA"/>
        </a:accent5>
        <a:accent6>
          <a:srgbClr val="396296"/>
        </a:accent6>
        <a:hlink>
          <a:srgbClr val="5F84B5"/>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6">
        <a:dk1>
          <a:srgbClr val="4D4D4D"/>
        </a:dk1>
        <a:lt1>
          <a:srgbClr val="FFFFFF"/>
        </a:lt1>
        <a:dk2>
          <a:srgbClr val="4D4D4D"/>
        </a:dk2>
        <a:lt2>
          <a:srgbClr val="1984CC"/>
        </a:lt2>
        <a:accent1>
          <a:srgbClr val="0960AF"/>
        </a:accent1>
        <a:accent2>
          <a:srgbClr val="05438C"/>
        </a:accent2>
        <a:accent3>
          <a:srgbClr val="FFFFFF"/>
        </a:accent3>
        <a:accent4>
          <a:srgbClr val="404040"/>
        </a:accent4>
        <a:accent5>
          <a:srgbClr val="AAB6D4"/>
        </a:accent5>
        <a:accent6>
          <a:srgbClr val="043C7E"/>
        </a:accent6>
        <a:hlink>
          <a:srgbClr val="023069"/>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7">
        <a:dk1>
          <a:srgbClr val="4D4D4D"/>
        </a:dk1>
        <a:lt1>
          <a:srgbClr val="FFFFFF"/>
        </a:lt1>
        <a:dk2>
          <a:srgbClr val="4D4D4D"/>
        </a:dk2>
        <a:lt2>
          <a:srgbClr val="116DE4"/>
        </a:lt2>
        <a:accent1>
          <a:srgbClr val="235CAF"/>
        </a:accent1>
        <a:accent2>
          <a:srgbClr val="54A1EE"/>
        </a:accent2>
        <a:accent3>
          <a:srgbClr val="FFFFFF"/>
        </a:accent3>
        <a:accent4>
          <a:srgbClr val="404040"/>
        </a:accent4>
        <a:accent5>
          <a:srgbClr val="ACB5D4"/>
        </a:accent5>
        <a:accent6>
          <a:srgbClr val="4B91D8"/>
        </a:accent6>
        <a:hlink>
          <a:srgbClr val="1391EF"/>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8">
        <a:dk1>
          <a:srgbClr val="4D4D4D"/>
        </a:dk1>
        <a:lt1>
          <a:srgbClr val="FFFFFF"/>
        </a:lt1>
        <a:dk2>
          <a:srgbClr val="4D4D4D"/>
        </a:dk2>
        <a:lt2>
          <a:srgbClr val="2A2637"/>
        </a:lt2>
        <a:accent1>
          <a:srgbClr val="382E46"/>
        </a:accent1>
        <a:accent2>
          <a:srgbClr val="D2A13B"/>
        </a:accent2>
        <a:accent3>
          <a:srgbClr val="FFFFFF"/>
        </a:accent3>
        <a:accent4>
          <a:srgbClr val="404040"/>
        </a:accent4>
        <a:accent5>
          <a:srgbClr val="AEADB0"/>
        </a:accent5>
        <a:accent6>
          <a:srgbClr val="BE9135"/>
        </a:accent6>
        <a:hlink>
          <a:srgbClr val="B41D40"/>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9">
        <a:dk1>
          <a:srgbClr val="4D4D4D"/>
        </a:dk1>
        <a:lt1>
          <a:srgbClr val="FFFFFF"/>
        </a:lt1>
        <a:dk2>
          <a:srgbClr val="4D4D4D"/>
        </a:dk2>
        <a:lt2>
          <a:srgbClr val="2A2637"/>
        </a:lt2>
        <a:accent1>
          <a:srgbClr val="382E46"/>
        </a:accent1>
        <a:accent2>
          <a:srgbClr val="D2A13B"/>
        </a:accent2>
        <a:accent3>
          <a:srgbClr val="FFFFFF"/>
        </a:accent3>
        <a:accent4>
          <a:srgbClr val="404040"/>
        </a:accent4>
        <a:accent5>
          <a:srgbClr val="AEADB0"/>
        </a:accent5>
        <a:accent6>
          <a:srgbClr val="BE9135"/>
        </a:accent6>
        <a:hlink>
          <a:srgbClr val="5A3D8D"/>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10">
        <a:dk1>
          <a:srgbClr val="4D4D4D"/>
        </a:dk1>
        <a:lt1>
          <a:srgbClr val="FFFFFF"/>
        </a:lt1>
        <a:dk2>
          <a:srgbClr val="4D4D4D"/>
        </a:dk2>
        <a:lt2>
          <a:srgbClr val="382E46"/>
        </a:lt2>
        <a:accent1>
          <a:srgbClr val="B40940"/>
        </a:accent1>
        <a:accent2>
          <a:srgbClr val="D2A13B"/>
        </a:accent2>
        <a:accent3>
          <a:srgbClr val="FFFFFF"/>
        </a:accent3>
        <a:accent4>
          <a:srgbClr val="404040"/>
        </a:accent4>
        <a:accent5>
          <a:srgbClr val="D6AAAF"/>
        </a:accent5>
        <a:accent6>
          <a:srgbClr val="BE9135"/>
        </a:accent6>
        <a:hlink>
          <a:srgbClr val="5A3D8D"/>
        </a:hlink>
        <a:folHlink>
          <a:srgbClr val="DDDDDD"/>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powerpoint-template-24">
  <a:themeElements>
    <a:clrScheme name="1_powerpoint-template-24 10">
      <a:dk1>
        <a:srgbClr val="4D4D4D"/>
      </a:dk1>
      <a:lt1>
        <a:srgbClr val="FFFFFF"/>
      </a:lt1>
      <a:dk2>
        <a:srgbClr val="4D4D4D"/>
      </a:dk2>
      <a:lt2>
        <a:srgbClr val="382E46"/>
      </a:lt2>
      <a:accent1>
        <a:srgbClr val="B40940"/>
      </a:accent1>
      <a:accent2>
        <a:srgbClr val="D2A13B"/>
      </a:accent2>
      <a:accent3>
        <a:srgbClr val="FFFFFF"/>
      </a:accent3>
      <a:accent4>
        <a:srgbClr val="404040"/>
      </a:accent4>
      <a:accent5>
        <a:srgbClr val="D6AAAF"/>
      </a:accent5>
      <a:accent6>
        <a:srgbClr val="BE9135"/>
      </a:accent6>
      <a:hlink>
        <a:srgbClr val="5A3D8D"/>
      </a:hlink>
      <a:folHlink>
        <a:srgbClr val="DDDDDD"/>
      </a:folHlink>
    </a:clrScheme>
    <a:fontScheme name="1_powerpoint-template-24">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gradFill rotWithShape="0">
          <a:gsLst>
            <a:gs pos="0">
              <a:schemeClr val="bg2">
                <a:gamma/>
                <a:tint val="26667"/>
                <a:invGamma/>
              </a:schemeClr>
            </a:gs>
            <a:gs pos="100000">
              <a:schemeClr val="bg2">
                <a:alpha val="14999"/>
              </a:schemeClr>
            </a:gs>
          </a:gsLst>
          <a:lin ang="5400000" scaled="1"/>
        </a:grad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gradFill rotWithShape="0">
          <a:gsLst>
            <a:gs pos="0">
              <a:schemeClr val="bg2">
                <a:gamma/>
                <a:tint val="26667"/>
                <a:invGamma/>
              </a:schemeClr>
            </a:gs>
            <a:gs pos="100000">
              <a:schemeClr val="bg2">
                <a:alpha val="14999"/>
              </a:schemeClr>
            </a:gs>
          </a:gsLst>
          <a:lin ang="5400000" scaled="1"/>
        </a:grad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pitchFamily="34" charset="0"/>
          </a:defRPr>
        </a:defPPr>
      </a:lstStyle>
    </a:lnDef>
  </a:objectDefaults>
  <a:extraClrSchemeLst>
    <a:extraClrScheme>
      <a:clrScheme name="1_powerpoint-template-24 1">
        <a:dk1>
          <a:srgbClr val="4D4D4D"/>
        </a:dk1>
        <a:lt1>
          <a:srgbClr val="FFFFFF"/>
        </a:lt1>
        <a:dk2>
          <a:srgbClr val="4D4D4D"/>
        </a:dk2>
        <a:lt2>
          <a:srgbClr val="0C209B"/>
        </a:lt2>
        <a:accent1>
          <a:srgbClr val="2167BF"/>
        </a:accent1>
        <a:accent2>
          <a:srgbClr val="C60C0D"/>
        </a:accent2>
        <a:accent3>
          <a:srgbClr val="FFFFFF"/>
        </a:accent3>
        <a:accent4>
          <a:srgbClr val="404040"/>
        </a:accent4>
        <a:accent5>
          <a:srgbClr val="ABB8DC"/>
        </a:accent5>
        <a:accent6>
          <a:srgbClr val="B30A0B"/>
        </a:accent6>
        <a:hlink>
          <a:srgbClr val="4793C7"/>
        </a:hlink>
        <a:folHlink>
          <a:srgbClr val="DDDDDD"/>
        </a:folHlink>
      </a:clrScheme>
      <a:clrMap bg1="lt1" tx1="dk1" bg2="lt2" tx2="dk2" accent1="accent1" accent2="accent2" accent3="accent3" accent4="accent4" accent5="accent5" accent6="accent6" hlink="hlink" folHlink="folHlink"/>
    </a:extraClrScheme>
    <a:extraClrScheme>
      <a:clrScheme name="1_powerpoint-template-24 2">
        <a:dk1>
          <a:srgbClr val="4D4D4D"/>
        </a:dk1>
        <a:lt1>
          <a:srgbClr val="FFFFFF"/>
        </a:lt1>
        <a:dk2>
          <a:srgbClr val="4D4D4D"/>
        </a:dk2>
        <a:lt2>
          <a:srgbClr val="CC0000"/>
        </a:lt2>
        <a:accent1>
          <a:srgbClr val="FF9933"/>
        </a:accent1>
        <a:accent2>
          <a:srgbClr val="009900"/>
        </a:accent2>
        <a:accent3>
          <a:srgbClr val="FFFFFF"/>
        </a:accent3>
        <a:accent4>
          <a:srgbClr val="404040"/>
        </a:accent4>
        <a:accent5>
          <a:srgbClr val="FFCAAD"/>
        </a:accent5>
        <a:accent6>
          <a:srgbClr val="008A00"/>
        </a:accent6>
        <a:hlink>
          <a:srgbClr val="3366FF"/>
        </a:hlink>
        <a:folHlink>
          <a:srgbClr val="DDDDDD"/>
        </a:folHlink>
      </a:clrScheme>
      <a:clrMap bg1="lt1" tx1="dk1" bg2="lt2" tx2="dk2" accent1="accent1" accent2="accent2" accent3="accent3" accent4="accent4" accent5="accent5" accent6="accent6" hlink="hlink" folHlink="folHlink"/>
    </a:extraClrScheme>
    <a:extraClrScheme>
      <a:clrScheme name="1_powerpoint-template-24 3">
        <a:dk1>
          <a:srgbClr val="4D4D4D"/>
        </a:dk1>
        <a:lt1>
          <a:srgbClr val="FFFFFF"/>
        </a:lt1>
        <a:dk2>
          <a:srgbClr val="4D4D4D"/>
        </a:dk2>
        <a:lt2>
          <a:srgbClr val="0E0F83"/>
        </a:lt2>
        <a:accent1>
          <a:srgbClr val="4049D2"/>
        </a:accent1>
        <a:accent2>
          <a:srgbClr val="494FD9"/>
        </a:accent2>
        <a:accent3>
          <a:srgbClr val="FFFFFF"/>
        </a:accent3>
        <a:accent4>
          <a:srgbClr val="404040"/>
        </a:accent4>
        <a:accent5>
          <a:srgbClr val="AFB1E5"/>
        </a:accent5>
        <a:accent6>
          <a:srgbClr val="4147C4"/>
        </a:accent6>
        <a:hlink>
          <a:srgbClr val="757DDF"/>
        </a:hlink>
        <a:folHlink>
          <a:srgbClr val="DDDDDD"/>
        </a:folHlink>
      </a:clrScheme>
      <a:clrMap bg1="lt1" tx1="dk1" bg2="lt2" tx2="dk2" accent1="accent1" accent2="accent2" accent3="accent3" accent4="accent4" accent5="accent5" accent6="accent6" hlink="hlink" folHlink="folHlink"/>
    </a:extraClrScheme>
    <a:extraClrScheme>
      <a:clrScheme name="1_powerpoint-template-24 4">
        <a:dk1>
          <a:srgbClr val="4D4D4D"/>
        </a:dk1>
        <a:lt1>
          <a:srgbClr val="FFFFFF"/>
        </a:lt1>
        <a:dk2>
          <a:srgbClr val="4D4D4D"/>
        </a:dk2>
        <a:lt2>
          <a:srgbClr val="4B8ACD"/>
        </a:lt2>
        <a:accent1>
          <a:srgbClr val="5C98C2"/>
        </a:accent1>
        <a:accent2>
          <a:srgbClr val="93BAD6"/>
        </a:accent2>
        <a:accent3>
          <a:srgbClr val="FFFFFF"/>
        </a:accent3>
        <a:accent4>
          <a:srgbClr val="404040"/>
        </a:accent4>
        <a:accent5>
          <a:srgbClr val="B5CADD"/>
        </a:accent5>
        <a:accent6>
          <a:srgbClr val="85A8C2"/>
        </a:accent6>
        <a:hlink>
          <a:srgbClr val="AECDE1"/>
        </a:hlink>
        <a:folHlink>
          <a:srgbClr val="DDDDDD"/>
        </a:folHlink>
      </a:clrScheme>
      <a:clrMap bg1="lt1" tx1="dk1" bg2="lt2" tx2="dk2" accent1="accent1" accent2="accent2" accent3="accent3" accent4="accent4" accent5="accent5" accent6="accent6" hlink="hlink" folHlink="folHlink"/>
    </a:extraClrScheme>
    <a:extraClrScheme>
      <a:clrScheme name="1_powerpoint-template-24 5">
        <a:dk1>
          <a:srgbClr val="4D4D4D"/>
        </a:dk1>
        <a:lt1>
          <a:srgbClr val="FFFFFF"/>
        </a:lt1>
        <a:dk2>
          <a:srgbClr val="4D4D4D"/>
        </a:dk2>
        <a:lt2>
          <a:srgbClr val="114682"/>
        </a:lt2>
        <a:accent1>
          <a:srgbClr val="295B99"/>
        </a:accent1>
        <a:accent2>
          <a:srgbClr val="406DA6"/>
        </a:accent2>
        <a:accent3>
          <a:srgbClr val="FFFFFF"/>
        </a:accent3>
        <a:accent4>
          <a:srgbClr val="404040"/>
        </a:accent4>
        <a:accent5>
          <a:srgbClr val="ACB5CA"/>
        </a:accent5>
        <a:accent6>
          <a:srgbClr val="396296"/>
        </a:accent6>
        <a:hlink>
          <a:srgbClr val="5F84B5"/>
        </a:hlink>
        <a:folHlink>
          <a:srgbClr val="DDDDDD"/>
        </a:folHlink>
      </a:clrScheme>
      <a:clrMap bg1="lt1" tx1="dk1" bg2="lt2" tx2="dk2" accent1="accent1" accent2="accent2" accent3="accent3" accent4="accent4" accent5="accent5" accent6="accent6" hlink="hlink" folHlink="folHlink"/>
    </a:extraClrScheme>
    <a:extraClrScheme>
      <a:clrScheme name="1_powerpoint-template-24 6">
        <a:dk1>
          <a:srgbClr val="4D4D4D"/>
        </a:dk1>
        <a:lt1>
          <a:srgbClr val="FFFFFF"/>
        </a:lt1>
        <a:dk2>
          <a:srgbClr val="4D4D4D"/>
        </a:dk2>
        <a:lt2>
          <a:srgbClr val="1984CC"/>
        </a:lt2>
        <a:accent1>
          <a:srgbClr val="0960AF"/>
        </a:accent1>
        <a:accent2>
          <a:srgbClr val="05438C"/>
        </a:accent2>
        <a:accent3>
          <a:srgbClr val="FFFFFF"/>
        </a:accent3>
        <a:accent4>
          <a:srgbClr val="404040"/>
        </a:accent4>
        <a:accent5>
          <a:srgbClr val="AAB6D4"/>
        </a:accent5>
        <a:accent6>
          <a:srgbClr val="043C7E"/>
        </a:accent6>
        <a:hlink>
          <a:srgbClr val="023069"/>
        </a:hlink>
        <a:folHlink>
          <a:srgbClr val="DDDDDD"/>
        </a:folHlink>
      </a:clrScheme>
      <a:clrMap bg1="lt1" tx1="dk1" bg2="lt2" tx2="dk2" accent1="accent1" accent2="accent2" accent3="accent3" accent4="accent4" accent5="accent5" accent6="accent6" hlink="hlink" folHlink="folHlink"/>
    </a:extraClrScheme>
    <a:extraClrScheme>
      <a:clrScheme name="1_powerpoint-template-24 7">
        <a:dk1>
          <a:srgbClr val="4D4D4D"/>
        </a:dk1>
        <a:lt1>
          <a:srgbClr val="FFFFFF"/>
        </a:lt1>
        <a:dk2>
          <a:srgbClr val="4D4D4D"/>
        </a:dk2>
        <a:lt2>
          <a:srgbClr val="116DE4"/>
        </a:lt2>
        <a:accent1>
          <a:srgbClr val="235CAF"/>
        </a:accent1>
        <a:accent2>
          <a:srgbClr val="54A1EE"/>
        </a:accent2>
        <a:accent3>
          <a:srgbClr val="FFFFFF"/>
        </a:accent3>
        <a:accent4>
          <a:srgbClr val="404040"/>
        </a:accent4>
        <a:accent5>
          <a:srgbClr val="ACB5D4"/>
        </a:accent5>
        <a:accent6>
          <a:srgbClr val="4B91D8"/>
        </a:accent6>
        <a:hlink>
          <a:srgbClr val="1391EF"/>
        </a:hlink>
        <a:folHlink>
          <a:srgbClr val="DDDDDD"/>
        </a:folHlink>
      </a:clrScheme>
      <a:clrMap bg1="lt1" tx1="dk1" bg2="lt2" tx2="dk2" accent1="accent1" accent2="accent2" accent3="accent3" accent4="accent4" accent5="accent5" accent6="accent6" hlink="hlink" folHlink="folHlink"/>
    </a:extraClrScheme>
    <a:extraClrScheme>
      <a:clrScheme name="1_powerpoint-template-24 8">
        <a:dk1>
          <a:srgbClr val="4D4D4D"/>
        </a:dk1>
        <a:lt1>
          <a:srgbClr val="FFFFFF"/>
        </a:lt1>
        <a:dk2>
          <a:srgbClr val="4D4D4D"/>
        </a:dk2>
        <a:lt2>
          <a:srgbClr val="2A2637"/>
        </a:lt2>
        <a:accent1>
          <a:srgbClr val="382E46"/>
        </a:accent1>
        <a:accent2>
          <a:srgbClr val="D2A13B"/>
        </a:accent2>
        <a:accent3>
          <a:srgbClr val="FFFFFF"/>
        </a:accent3>
        <a:accent4>
          <a:srgbClr val="404040"/>
        </a:accent4>
        <a:accent5>
          <a:srgbClr val="AEADB0"/>
        </a:accent5>
        <a:accent6>
          <a:srgbClr val="BE9135"/>
        </a:accent6>
        <a:hlink>
          <a:srgbClr val="B41D40"/>
        </a:hlink>
        <a:folHlink>
          <a:srgbClr val="DDDDDD"/>
        </a:folHlink>
      </a:clrScheme>
      <a:clrMap bg1="lt1" tx1="dk1" bg2="lt2" tx2="dk2" accent1="accent1" accent2="accent2" accent3="accent3" accent4="accent4" accent5="accent5" accent6="accent6" hlink="hlink" folHlink="folHlink"/>
    </a:extraClrScheme>
    <a:extraClrScheme>
      <a:clrScheme name="1_powerpoint-template-24 9">
        <a:dk1>
          <a:srgbClr val="4D4D4D"/>
        </a:dk1>
        <a:lt1>
          <a:srgbClr val="FFFFFF"/>
        </a:lt1>
        <a:dk2>
          <a:srgbClr val="4D4D4D"/>
        </a:dk2>
        <a:lt2>
          <a:srgbClr val="2A2637"/>
        </a:lt2>
        <a:accent1>
          <a:srgbClr val="382E46"/>
        </a:accent1>
        <a:accent2>
          <a:srgbClr val="D2A13B"/>
        </a:accent2>
        <a:accent3>
          <a:srgbClr val="FFFFFF"/>
        </a:accent3>
        <a:accent4>
          <a:srgbClr val="404040"/>
        </a:accent4>
        <a:accent5>
          <a:srgbClr val="AEADB0"/>
        </a:accent5>
        <a:accent6>
          <a:srgbClr val="BE9135"/>
        </a:accent6>
        <a:hlink>
          <a:srgbClr val="5A3D8D"/>
        </a:hlink>
        <a:folHlink>
          <a:srgbClr val="DDDDDD"/>
        </a:folHlink>
      </a:clrScheme>
      <a:clrMap bg1="lt1" tx1="dk1" bg2="lt2" tx2="dk2" accent1="accent1" accent2="accent2" accent3="accent3" accent4="accent4" accent5="accent5" accent6="accent6" hlink="hlink" folHlink="folHlink"/>
    </a:extraClrScheme>
    <a:extraClrScheme>
      <a:clrScheme name="1_powerpoint-template-24 10">
        <a:dk1>
          <a:srgbClr val="4D4D4D"/>
        </a:dk1>
        <a:lt1>
          <a:srgbClr val="FFFFFF"/>
        </a:lt1>
        <a:dk2>
          <a:srgbClr val="4D4D4D"/>
        </a:dk2>
        <a:lt2>
          <a:srgbClr val="382E46"/>
        </a:lt2>
        <a:accent1>
          <a:srgbClr val="B40940"/>
        </a:accent1>
        <a:accent2>
          <a:srgbClr val="D2A13B"/>
        </a:accent2>
        <a:accent3>
          <a:srgbClr val="FFFFFF"/>
        </a:accent3>
        <a:accent4>
          <a:srgbClr val="404040"/>
        </a:accent4>
        <a:accent5>
          <a:srgbClr val="D6AAAF"/>
        </a:accent5>
        <a:accent6>
          <a:srgbClr val="BE9135"/>
        </a:accent6>
        <a:hlink>
          <a:srgbClr val="5A3D8D"/>
        </a:hlink>
        <a:folHlink>
          <a:srgbClr val="DDDDDD"/>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2_powerpoint-template-24">
  <a:themeElements>
    <a:clrScheme name="穿越">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powerpoint-template-24">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gradFill rotWithShape="0">
          <a:gsLst>
            <a:gs pos="0">
              <a:schemeClr val="bg2">
                <a:gamma/>
                <a:tint val="26667"/>
                <a:invGamma/>
              </a:schemeClr>
            </a:gs>
            <a:gs pos="100000">
              <a:schemeClr val="bg2">
                <a:alpha val="14999"/>
              </a:schemeClr>
            </a:gs>
          </a:gsLst>
          <a:lin ang="5400000" scaled="1"/>
        </a:grad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gradFill rotWithShape="0">
          <a:gsLst>
            <a:gs pos="0">
              <a:schemeClr val="bg2">
                <a:gamma/>
                <a:tint val="26667"/>
                <a:invGamma/>
              </a:schemeClr>
            </a:gs>
            <a:gs pos="100000">
              <a:schemeClr val="bg2">
                <a:alpha val="14999"/>
              </a:schemeClr>
            </a:gs>
          </a:gsLst>
          <a:lin ang="5400000" scaled="1"/>
        </a:grad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pitchFamily="34" charset="0"/>
          </a:defRPr>
        </a:defPPr>
      </a:lstStyle>
    </a:lnDef>
  </a:objectDefaults>
  <a:extraClrSchemeLst>
    <a:extraClrScheme>
      <a:clrScheme name="powerpoint-template-24 1">
        <a:dk1>
          <a:srgbClr val="4D4D4D"/>
        </a:dk1>
        <a:lt1>
          <a:srgbClr val="FFFFFF"/>
        </a:lt1>
        <a:dk2>
          <a:srgbClr val="4D4D4D"/>
        </a:dk2>
        <a:lt2>
          <a:srgbClr val="0C209B"/>
        </a:lt2>
        <a:accent1>
          <a:srgbClr val="2167BF"/>
        </a:accent1>
        <a:accent2>
          <a:srgbClr val="C60C0D"/>
        </a:accent2>
        <a:accent3>
          <a:srgbClr val="FFFFFF"/>
        </a:accent3>
        <a:accent4>
          <a:srgbClr val="404040"/>
        </a:accent4>
        <a:accent5>
          <a:srgbClr val="ABB8DC"/>
        </a:accent5>
        <a:accent6>
          <a:srgbClr val="B30A0B"/>
        </a:accent6>
        <a:hlink>
          <a:srgbClr val="4793C7"/>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2">
        <a:dk1>
          <a:srgbClr val="4D4D4D"/>
        </a:dk1>
        <a:lt1>
          <a:srgbClr val="FFFFFF"/>
        </a:lt1>
        <a:dk2>
          <a:srgbClr val="4D4D4D"/>
        </a:dk2>
        <a:lt2>
          <a:srgbClr val="CC0000"/>
        </a:lt2>
        <a:accent1>
          <a:srgbClr val="FF9933"/>
        </a:accent1>
        <a:accent2>
          <a:srgbClr val="009900"/>
        </a:accent2>
        <a:accent3>
          <a:srgbClr val="FFFFFF"/>
        </a:accent3>
        <a:accent4>
          <a:srgbClr val="404040"/>
        </a:accent4>
        <a:accent5>
          <a:srgbClr val="FFCAAD"/>
        </a:accent5>
        <a:accent6>
          <a:srgbClr val="008A00"/>
        </a:accent6>
        <a:hlink>
          <a:srgbClr val="3366FF"/>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3">
        <a:dk1>
          <a:srgbClr val="4D4D4D"/>
        </a:dk1>
        <a:lt1>
          <a:srgbClr val="FFFFFF"/>
        </a:lt1>
        <a:dk2>
          <a:srgbClr val="4D4D4D"/>
        </a:dk2>
        <a:lt2>
          <a:srgbClr val="0E0F83"/>
        </a:lt2>
        <a:accent1>
          <a:srgbClr val="4049D2"/>
        </a:accent1>
        <a:accent2>
          <a:srgbClr val="494FD9"/>
        </a:accent2>
        <a:accent3>
          <a:srgbClr val="FFFFFF"/>
        </a:accent3>
        <a:accent4>
          <a:srgbClr val="404040"/>
        </a:accent4>
        <a:accent5>
          <a:srgbClr val="AFB1E5"/>
        </a:accent5>
        <a:accent6>
          <a:srgbClr val="4147C4"/>
        </a:accent6>
        <a:hlink>
          <a:srgbClr val="757DDF"/>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4">
        <a:dk1>
          <a:srgbClr val="4D4D4D"/>
        </a:dk1>
        <a:lt1>
          <a:srgbClr val="FFFFFF"/>
        </a:lt1>
        <a:dk2>
          <a:srgbClr val="4D4D4D"/>
        </a:dk2>
        <a:lt2>
          <a:srgbClr val="4B8ACD"/>
        </a:lt2>
        <a:accent1>
          <a:srgbClr val="5C98C2"/>
        </a:accent1>
        <a:accent2>
          <a:srgbClr val="93BAD6"/>
        </a:accent2>
        <a:accent3>
          <a:srgbClr val="FFFFFF"/>
        </a:accent3>
        <a:accent4>
          <a:srgbClr val="404040"/>
        </a:accent4>
        <a:accent5>
          <a:srgbClr val="B5CADD"/>
        </a:accent5>
        <a:accent6>
          <a:srgbClr val="85A8C2"/>
        </a:accent6>
        <a:hlink>
          <a:srgbClr val="AECDE1"/>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5">
        <a:dk1>
          <a:srgbClr val="4D4D4D"/>
        </a:dk1>
        <a:lt1>
          <a:srgbClr val="FFFFFF"/>
        </a:lt1>
        <a:dk2>
          <a:srgbClr val="4D4D4D"/>
        </a:dk2>
        <a:lt2>
          <a:srgbClr val="114682"/>
        </a:lt2>
        <a:accent1>
          <a:srgbClr val="295B99"/>
        </a:accent1>
        <a:accent2>
          <a:srgbClr val="406DA6"/>
        </a:accent2>
        <a:accent3>
          <a:srgbClr val="FFFFFF"/>
        </a:accent3>
        <a:accent4>
          <a:srgbClr val="404040"/>
        </a:accent4>
        <a:accent5>
          <a:srgbClr val="ACB5CA"/>
        </a:accent5>
        <a:accent6>
          <a:srgbClr val="396296"/>
        </a:accent6>
        <a:hlink>
          <a:srgbClr val="5F84B5"/>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6">
        <a:dk1>
          <a:srgbClr val="4D4D4D"/>
        </a:dk1>
        <a:lt1>
          <a:srgbClr val="FFFFFF"/>
        </a:lt1>
        <a:dk2>
          <a:srgbClr val="4D4D4D"/>
        </a:dk2>
        <a:lt2>
          <a:srgbClr val="1984CC"/>
        </a:lt2>
        <a:accent1>
          <a:srgbClr val="0960AF"/>
        </a:accent1>
        <a:accent2>
          <a:srgbClr val="05438C"/>
        </a:accent2>
        <a:accent3>
          <a:srgbClr val="FFFFFF"/>
        </a:accent3>
        <a:accent4>
          <a:srgbClr val="404040"/>
        </a:accent4>
        <a:accent5>
          <a:srgbClr val="AAB6D4"/>
        </a:accent5>
        <a:accent6>
          <a:srgbClr val="043C7E"/>
        </a:accent6>
        <a:hlink>
          <a:srgbClr val="023069"/>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7">
        <a:dk1>
          <a:srgbClr val="4D4D4D"/>
        </a:dk1>
        <a:lt1>
          <a:srgbClr val="FFFFFF"/>
        </a:lt1>
        <a:dk2>
          <a:srgbClr val="4D4D4D"/>
        </a:dk2>
        <a:lt2>
          <a:srgbClr val="116DE4"/>
        </a:lt2>
        <a:accent1>
          <a:srgbClr val="235CAF"/>
        </a:accent1>
        <a:accent2>
          <a:srgbClr val="54A1EE"/>
        </a:accent2>
        <a:accent3>
          <a:srgbClr val="FFFFFF"/>
        </a:accent3>
        <a:accent4>
          <a:srgbClr val="404040"/>
        </a:accent4>
        <a:accent5>
          <a:srgbClr val="ACB5D4"/>
        </a:accent5>
        <a:accent6>
          <a:srgbClr val="4B91D8"/>
        </a:accent6>
        <a:hlink>
          <a:srgbClr val="1391EF"/>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8">
        <a:dk1>
          <a:srgbClr val="4D4D4D"/>
        </a:dk1>
        <a:lt1>
          <a:srgbClr val="FFFFFF"/>
        </a:lt1>
        <a:dk2>
          <a:srgbClr val="4D4D4D"/>
        </a:dk2>
        <a:lt2>
          <a:srgbClr val="2A2637"/>
        </a:lt2>
        <a:accent1>
          <a:srgbClr val="382E46"/>
        </a:accent1>
        <a:accent2>
          <a:srgbClr val="D2A13B"/>
        </a:accent2>
        <a:accent3>
          <a:srgbClr val="FFFFFF"/>
        </a:accent3>
        <a:accent4>
          <a:srgbClr val="404040"/>
        </a:accent4>
        <a:accent5>
          <a:srgbClr val="AEADB0"/>
        </a:accent5>
        <a:accent6>
          <a:srgbClr val="BE9135"/>
        </a:accent6>
        <a:hlink>
          <a:srgbClr val="B41D40"/>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9">
        <a:dk1>
          <a:srgbClr val="4D4D4D"/>
        </a:dk1>
        <a:lt1>
          <a:srgbClr val="FFFFFF"/>
        </a:lt1>
        <a:dk2>
          <a:srgbClr val="4D4D4D"/>
        </a:dk2>
        <a:lt2>
          <a:srgbClr val="2A2637"/>
        </a:lt2>
        <a:accent1>
          <a:srgbClr val="382E46"/>
        </a:accent1>
        <a:accent2>
          <a:srgbClr val="D2A13B"/>
        </a:accent2>
        <a:accent3>
          <a:srgbClr val="FFFFFF"/>
        </a:accent3>
        <a:accent4>
          <a:srgbClr val="404040"/>
        </a:accent4>
        <a:accent5>
          <a:srgbClr val="AEADB0"/>
        </a:accent5>
        <a:accent6>
          <a:srgbClr val="BE9135"/>
        </a:accent6>
        <a:hlink>
          <a:srgbClr val="5A3D8D"/>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10">
        <a:dk1>
          <a:srgbClr val="4D4D4D"/>
        </a:dk1>
        <a:lt1>
          <a:srgbClr val="FFFFFF"/>
        </a:lt1>
        <a:dk2>
          <a:srgbClr val="4D4D4D"/>
        </a:dk2>
        <a:lt2>
          <a:srgbClr val="382E46"/>
        </a:lt2>
        <a:accent1>
          <a:srgbClr val="B40940"/>
        </a:accent1>
        <a:accent2>
          <a:srgbClr val="D2A13B"/>
        </a:accent2>
        <a:accent3>
          <a:srgbClr val="FFFFFF"/>
        </a:accent3>
        <a:accent4>
          <a:srgbClr val="404040"/>
        </a:accent4>
        <a:accent5>
          <a:srgbClr val="D6AAAF"/>
        </a:accent5>
        <a:accent6>
          <a:srgbClr val="BE9135"/>
        </a:accent6>
        <a:hlink>
          <a:srgbClr val="5A3D8D"/>
        </a:hlink>
        <a:folHlink>
          <a:srgbClr val="DDDDDD"/>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themeOverride>
</file>

<file path=docProps/app.xml><?xml version="1.0" encoding="utf-8"?>
<Properties xmlns="http://schemas.openxmlformats.org/officeDocument/2006/extended-properties" xmlns:vt="http://schemas.openxmlformats.org/officeDocument/2006/docPropsVTypes">
  <Template/>
  <TotalTime>668</TotalTime>
  <Pages>0</Pages>
  <Words>2882</Words>
  <Characters>0</Characters>
  <Application>Microsoft Office PowerPoint</Application>
  <DocSecurity>0</DocSecurity>
  <PresentationFormat>全屏显示(4:3)</PresentationFormat>
  <Lines>0</Lines>
  <Paragraphs>355</Paragraphs>
  <Slides>52</Slides>
  <Notes>3</Notes>
  <HiddenSlides>0</HiddenSlides>
  <MMClips>0</MMClips>
  <ScaleCrop>false</ScaleCrop>
  <HeadingPairs>
    <vt:vector size="6" baseType="variant">
      <vt:variant>
        <vt:lpstr>主题</vt:lpstr>
      </vt:variant>
      <vt:variant>
        <vt:i4>3</vt:i4>
      </vt:variant>
      <vt:variant>
        <vt:lpstr>嵌入 OLE 服务器</vt:lpstr>
      </vt:variant>
      <vt:variant>
        <vt:i4>3</vt:i4>
      </vt:variant>
      <vt:variant>
        <vt:lpstr>幻灯片标题</vt:lpstr>
      </vt:variant>
      <vt:variant>
        <vt:i4>52</vt:i4>
      </vt:variant>
    </vt:vector>
  </HeadingPairs>
  <TitlesOfParts>
    <vt:vector size="58" baseType="lpstr">
      <vt:lpstr>powerpoint-template-24</vt:lpstr>
      <vt:lpstr>1_powerpoint-template-24</vt:lpstr>
      <vt:lpstr>2_powerpoint-template-24</vt:lpstr>
      <vt:lpstr>公式</vt:lpstr>
      <vt:lpstr>Microsoft 公式 3.0</vt:lpstr>
      <vt:lpstr>位图图像</vt:lpstr>
      <vt:lpstr>第一章 直流电路</vt:lpstr>
      <vt:lpstr>教学目标</vt:lpstr>
      <vt:lpstr>1.1.1 电路的组成</vt:lpstr>
      <vt:lpstr>1.1.2电路图和回路</vt:lpstr>
      <vt:lpstr>幻灯片 5</vt:lpstr>
      <vt:lpstr>1.2.1 电流</vt:lpstr>
      <vt:lpstr>幻灯片 7</vt:lpstr>
      <vt:lpstr>幻灯片 8</vt:lpstr>
      <vt:lpstr>幻灯片 9</vt:lpstr>
      <vt:lpstr> 1.2.2 电压与电位 </vt:lpstr>
      <vt:lpstr>幻灯片 11</vt:lpstr>
      <vt:lpstr>幻灯片 12</vt:lpstr>
      <vt:lpstr>幻灯片 13</vt:lpstr>
      <vt:lpstr>1.3.1 电阻</vt:lpstr>
      <vt:lpstr>幻灯片 15</vt:lpstr>
      <vt:lpstr>幻灯片 16</vt:lpstr>
      <vt:lpstr>幻灯片 17</vt:lpstr>
      <vt:lpstr>幻灯片 18</vt:lpstr>
      <vt:lpstr>幻灯片 19</vt:lpstr>
      <vt:lpstr>教学目标</vt:lpstr>
      <vt:lpstr>1.3.2 欧姆定律</vt:lpstr>
      <vt:lpstr>幻灯片 22</vt:lpstr>
      <vt:lpstr>幻灯片 23</vt:lpstr>
      <vt:lpstr>幻灯片 24</vt:lpstr>
      <vt:lpstr>已知一收音机正常工作时所需的电压为2.4 ~ 3 V，电流为80 mA，现用3 V（电动势）干电池供电。当电池用了一段时间后，电池的内电阻R0上升为8Ω，试计算收音机还能否继续工作。</vt:lpstr>
      <vt:lpstr>幻灯片 26</vt:lpstr>
      <vt:lpstr>1.5.1 电流的热效应</vt:lpstr>
      <vt:lpstr>1.5.2 电器设备的额定值</vt:lpstr>
      <vt:lpstr>幻灯片 29</vt:lpstr>
      <vt:lpstr>幻灯片 30</vt:lpstr>
      <vt:lpstr>教学目标</vt:lpstr>
      <vt:lpstr>1.6.1电阻的串联 </vt:lpstr>
      <vt:lpstr>1.6.2电阻的并联 </vt:lpstr>
      <vt:lpstr>1.6.3 电阻串并联的工程应用</vt:lpstr>
      <vt:lpstr>1.7.1电压源</vt:lpstr>
      <vt:lpstr>1.7.2电流源</vt:lpstr>
      <vt:lpstr>1.7.3 两种电源的等效互换</vt:lpstr>
      <vt:lpstr>幻灯片 38</vt:lpstr>
      <vt:lpstr>幻灯片 39</vt:lpstr>
      <vt:lpstr>教学目标</vt:lpstr>
      <vt:lpstr>1.8.1简单电路和复杂电路</vt:lpstr>
      <vt:lpstr>1.8.2 基尔霍夫定律</vt:lpstr>
      <vt:lpstr>1.8.3 支路电流法</vt:lpstr>
      <vt:lpstr>1.9.1.电容器结构</vt:lpstr>
      <vt:lpstr>1.9.2电容器和电容元件</vt:lpstr>
      <vt:lpstr>1.9.3 电容的电压电流关系及储能</vt:lpstr>
      <vt:lpstr>1.9.4 电容的并联和串联</vt:lpstr>
      <vt:lpstr>1.9.5 电容器的工程应用</vt:lpstr>
      <vt:lpstr>1.9.5 电容器的工程应用</vt:lpstr>
      <vt:lpstr>1.9.5 电容器的工程应用</vt:lpstr>
      <vt:lpstr>1.9.5 电容器的工程应用</vt:lpstr>
      <vt:lpstr>幻灯片 52</vt:lpstr>
    </vt:vector>
  </TitlesOfParts>
  <Manager/>
  <Company>Templates</Company>
  <LinksUpToDate>false</LinksUpToDate>
  <CharactersWithSpaces>0</CharactersWithSpaces>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第一章 直流电路 1.1 电路的组成 1.2 电路基本物理量 1.3 电阻</dc:title>
  <dc:subject/>
  <dc:creator/>
  <cp:keywords/>
  <dc:description/>
  <cp:lastModifiedBy>hepsh</cp:lastModifiedBy>
  <cp:revision>191</cp:revision>
  <cp:lastPrinted>1899-12-30T00:00:00Z</cp:lastPrinted>
  <dcterms:created xsi:type="dcterms:W3CDTF">2007-01-28T20:13:27Z</dcterms:created>
  <dcterms:modified xsi:type="dcterms:W3CDTF">2012-04-05T06:31:17Z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2052-6.6.0.2877</vt:lpwstr>
  </property>
</Properties>
</file>