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9"/>
  </p:notesMasterIdLst>
  <p:handoutMasterIdLst>
    <p:handoutMasterId r:id="rId10"/>
  </p:handoutMasterIdLst>
  <p:sldIdLst>
    <p:sldId id="256" r:id="rId3"/>
    <p:sldId id="279" r:id="rId4"/>
    <p:sldId id="281" r:id="rId5"/>
    <p:sldId id="282" r:id="rId6"/>
    <p:sldId id="283" r:id="rId7"/>
    <p:sldId id="284" r:id="rId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4CC"/>
    <a:srgbClr val="03136A"/>
    <a:srgbClr val="35759D"/>
    <a:srgbClr val="35B19D"/>
    <a:srgbClr val="000000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76250" autoAdjust="0"/>
  </p:normalViewPr>
  <p:slideViewPr>
    <p:cSldViewPr>
      <p:cViewPr varScale="1">
        <p:scale>
          <a:sx n="80" d="100"/>
          <a:sy n="80" d="100"/>
        </p:scale>
        <p:origin x="-85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34" y="-78"/>
      </p:cViewPr>
      <p:guideLst>
        <p:guide orient="horz" pos="2880"/>
        <p:guide pos="2160"/>
      </p:guideLst>
    </p:cSldViewPr>
  </p:notes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DF7EDB-6690-4323-AB4F-5E839F7F6CDA}" type="datetimeFigureOut">
              <a:rPr lang="zh-CN" altLang="en-US" smtClean="0"/>
              <a:pPr/>
              <a:t>2012-3-31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112E81-2B01-461A-9EF3-00638E8A0A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fld id="{F875D14C-B217-43EE-B4E1-AD8093A5945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D9DE07E9-5BE3-4429-9D81-AF4C77783F40}" type="slidenum">
              <a:rPr lang="en-US" sz="1200">
                <a:ea typeface="宋体" pitchFamily="2" charset="-122"/>
              </a:rPr>
              <a:pPr algn="r"/>
              <a:t>1</a:t>
            </a:fld>
            <a:endParaRPr lang="en-US" sz="1200">
              <a:ea typeface="宋体" pitchFamily="2" charset="-122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anchor="t"/>
          <a:lstStyle/>
          <a:p>
            <a:r>
              <a:rPr lang="zh-CN" altLang="en-US" dirty="0"/>
              <a:t>素材天下网 </a:t>
            </a:r>
            <a:r>
              <a:rPr lang="en-US" dirty="0">
                <a:ea typeface="宋体" pitchFamily="2" charset="-122"/>
              </a:rPr>
              <a:t>sucaitianxia.com-PPT</a:t>
            </a:r>
            <a:r>
              <a:rPr lang="zh-CN" altLang="en-US" dirty="0"/>
              <a:t>模板免费下载</a:t>
            </a:r>
            <a:endParaRPr lang="ru-RU" altLang="en-US" dirty="0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1.1 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基础性</a:t>
            </a:r>
            <a:r>
              <a:rPr lang="en-US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  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该课程为“电工电子技术基础”，也就是说是从事电类工作的一门基础课。因为同学们以后主要从事的是工程实践工作，所以该书的内容分为理论和应用两大部分。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在电能发明的初期，人们认为进入电气化时代就是最高境界了，楼上楼下、电灯电话。有个摇头电扇为大家吹吹凉就高兴的很，风扇很人性，摇着头为大家服务。现在人们觉得风扇吹得不好受，室内早都改用空调了。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过去的生产机械由电动机驱动，合上开关电动机转动就可以工作，电动机主要是提供动力，在工艺控制上要由人来操作。现在很多机械不但由电动机驱动，还由电动系统控制其操作，即数控系统（数控机床、数控印刷机、打印机、数控雕刻机、数控焊接机、机器人等等）。现在的生产机械对使用者的操作技能要求降低了，但对使用者的知识水平要求提高了，因为设备自身的科技含量提高了。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现在已经载体就是进入信息时代，我们拿出手机就可以和全世界某地的朋友通话，打开电脑就可以知道当天世界发生的最新消息。我们在享受现代文明的同时，也必须掌握电的基本知识。信息的“电”。电信号可以有线传播，也可以无线传播，但在传播过程中都要遵循电的基本规律。有一家企业用“</a:t>
            </a:r>
            <a:r>
              <a:rPr lang="en-US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PROFIBUS</a:t>
            </a: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”总线通讯协议通过</a:t>
            </a:r>
            <a:r>
              <a:rPr lang="en-US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RS485</a:t>
            </a: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接口进行</a:t>
            </a:r>
            <a:r>
              <a:rPr lang="en-US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PLC</a:t>
            </a: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和变频器之间的远程通讯控制，发现通讯有时出现中断故障。总线通讯技术有点深奥，但是该故障没超出电工的基本知识，是由电磁感应干扰造成的，是本书第</a:t>
            </a:r>
            <a:r>
              <a:rPr lang="en-US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2</a:t>
            </a: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章的内容。</a:t>
            </a:r>
            <a:r>
              <a:rPr lang="en-US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</a:t>
            </a:r>
            <a:endParaRPr lang="zh-CN" altLang="zh-CN" sz="1200" kern="1200" dirty="0" smtClean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高楼是由基础建起的，科学技术也是由基础逐渐发展的，电工电子技术随着时代的进步也在不断的向前发展，但其基本理论原理是不变的。例如现在最先进的地下探测仪，可探知地下矿藏、含水量、空洞等地下地质结构。但其探测原理就是测量地下不同方位的电阻率，因为地质结构不同，电阻率不同，通过立体成像，将地下的地质结构显现出来。而电阻率在电工中只是一个普通的概念。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我们今后是从事和电相关的职业，现在的学习或今后的工作，都需要电的一些理论知识。学好本课程一是为后续课程打基础，更是为以后走上工作岗位更好的工作。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D14C-B217-43EE-B4E1-AD8093A5945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1.2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专业性</a:t>
            </a:r>
            <a:r>
              <a:rPr lang="en-US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 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本课程有相当的篇幅是讲电的工程应用。即在工程中电路电器的连接、调试、应用等。这些知识和工程是没有距离的，掌握了这些知识，就等于学到了技术，再结合一定的动手技能，就变为了工作能力。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技术是有时限的，过时的技术是没用的。本书在内容的选择上力求反应现在的最新技术，陈旧的知识不讲或少讲。如模拟电路，在上个世纪发展到极致，如声音、影像、自动控制等，都有非常成熟的模拟控制电路。随着电子技术的迅猛发展，数字电路工作速度的不断提高，为用数字电路处理模拟信号提供了物质基础。又因为数字电路抗干扰能力强、数字信号可以由计算机控制等，由数字电路取代模拟电路就成为必然。现在模拟电路除了在模拟信号的取样部分（取样后就转化为数字信号）应用和在频率很高的微波通讯应用之外，在其它方面已很少应用。所以本书在这次修订中大大压缩了该部分的授课学时，增加了数字电路、电力电子技术的授课时数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D14C-B217-43EE-B4E1-AD8093A5945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二、课程的定位</a:t>
            </a:r>
          </a:p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根据同学们以后从事工作的岗位群，该书分为理论和应用两大部分。理论的深度建立在够用的基础上，讲的深了因为时间所限学不透彻，工作中又很少用得上；讲的浅了遇到一些工程现象又不能分析，影响工作。根据国家对高职学生的岗位定位，又根据作者多年的工程实践，对理论的深度做了较为恰当的处理。如交流电的相量法，是分析交流电的通用方法，在科技书中都在采用，不会用相量法进行分析，就读不懂相关的科技书籍，日后的学习提高会遇到障碍，所以在第三版中又补充了相量法。在内容的选择上，注意了知识的完整性。因为电的基础知识面比较广，在以后的工作中都可能遇得到。讲的太窄太专不利于学生今后的发展。充分发挥教材集约传授知识的功能，避免将基础课程简单化，占用大量的时间用重复的操作训练来取代基础知识的学习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D14C-B217-43EE-B4E1-AD8093A5945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sz="1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总之，该课程是一门非常实用的专业技术基础课，学好了终生受益。电类课程是一门实践性很强的理论技术课，在学习过程中要多思考，多练习，多动手。有些东西表面上明白了，实际上没有明白。这就是学习电工电子课的特点，也是电工电子技术的魅力所在，因为它总是有新的东西需要学习探索，新的技术不断出现。一个现代人不董电的知识，生活中都会遇到诸多困难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5D14C-B217-43EE-B4E1-AD8093A5945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77000" y="1722438"/>
            <a:ext cx="1828800" cy="49069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90600" y="1722438"/>
            <a:ext cx="5334000" cy="49069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906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24400" y="2759075"/>
            <a:ext cx="358140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7224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759075"/>
            <a:ext cx="73152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24238" y="3657594"/>
            <a:ext cx="28708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绪 言</a:t>
            </a:r>
            <a:endParaRPr lang="zh-CN" altLang="en-US" sz="8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78" y="685872"/>
            <a:ext cx="7315200" cy="715962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zh-CN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琥珀" pitchFamily="2" charset="-122"/>
                <a:ea typeface="华文琥珀" pitchFamily="2" charset="-122"/>
              </a:rPr>
              <a:t>教学目标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904998" y="1600248"/>
            <a:ext cx="6934090" cy="1828752"/>
          </a:xfrm>
        </p:spPr>
        <p:txBody>
          <a:bodyPr/>
          <a:lstStyle/>
          <a:p>
            <a:pPr algn="just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"/>
            </a:pP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zh-CN" dirty="0" smtClean="0">
                <a:latin typeface="楷体_GB2312" pitchFamily="49" charset="-122"/>
                <a:ea typeface="楷体_GB2312" pitchFamily="49" charset="-122"/>
              </a:rPr>
              <a:t>了解该课程的性质、任务和在专业中所处的位置。</a:t>
            </a: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zh-CN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"/>
            </a:pPr>
            <a:r>
              <a:rPr lang="en-US" altLang="zh-CN" dirty="0" smtClean="0">
                <a:latin typeface="楷体_GB2312" pitchFamily="49" charset="-122"/>
                <a:ea typeface="楷体_GB2312" pitchFamily="49" charset="-122"/>
              </a:rPr>
              <a:t>2. </a:t>
            </a:r>
            <a:r>
              <a:rPr lang="zh-CN" altLang="zh-CN" dirty="0" smtClean="0">
                <a:latin typeface="楷体_GB2312" pitchFamily="49" charset="-122"/>
                <a:ea typeface="楷体_GB2312" pitchFamily="49" charset="-122"/>
              </a:rPr>
              <a:t>学好该课程对以后工作的益处。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070" y="4495772"/>
            <a:ext cx="7010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Webdings" pitchFamily="18" charset="2"/>
              <a:buChar char=""/>
            </a:pPr>
            <a:r>
              <a:rPr lang="zh-CN" altLang="zh-CN" sz="3200" dirty="0">
                <a:latin typeface="楷体_GB2312" pitchFamily="49" charset="-122"/>
                <a:ea typeface="楷体_GB2312" pitchFamily="49" charset="-122"/>
              </a:rPr>
              <a:t>该课程的重要性和知识定位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676284" y="350519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hangingPunct="0">
              <a:spcAft>
                <a:spcPts val="0"/>
              </a:spcAft>
            </a:pPr>
            <a:r>
              <a:rPr lang="zh-CN" altLang="zh-CN" sz="4400" kern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琥珀" pitchFamily="2" charset="-122"/>
                <a:ea typeface="华文琥珀" pitchFamily="2" charset="-122"/>
                <a:cs typeface="+mj-cs"/>
              </a:rPr>
              <a:t>教学</a:t>
            </a:r>
            <a:r>
              <a:rPr lang="zh-CN" altLang="zh-CN" sz="4400" kern="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华文琥珀" pitchFamily="2" charset="-122"/>
                <a:ea typeface="华文琥珀" pitchFamily="2" charset="-122"/>
                <a:cs typeface="+mj-cs"/>
              </a:rPr>
              <a:t>重点</a:t>
            </a:r>
            <a:endParaRPr lang="zh-CN" altLang="zh-CN" sz="4400" kern="0" dirty="0">
              <a:solidFill>
                <a:schemeClr val="accent1">
                  <a:lumMod val="60000"/>
                  <a:lumOff val="40000"/>
                </a:schemeClr>
              </a:solidFill>
              <a:latin typeface="华文琥珀" pitchFamily="2" charset="-122"/>
              <a:ea typeface="华文琥珀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88"/>
            <a:ext cx="8229600" cy="1143000"/>
          </a:xfrm>
        </p:spPr>
        <p:txBody>
          <a:bodyPr/>
          <a:lstStyle/>
          <a:p>
            <a:r>
              <a:rPr lang="zh-CN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绪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   </a:t>
            </a:r>
            <a:r>
              <a:rPr lang="zh-CN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言</a:t>
            </a:r>
            <a:endParaRPr lang="zh-CN" altLang="zh-CN" sz="4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5486364" cy="639762"/>
          </a:xfrm>
        </p:spPr>
        <p:txBody>
          <a:bodyPr/>
          <a:lstStyle/>
          <a:p>
            <a:r>
              <a:rPr lang="zh-CN" altLang="zh-CN" dirty="0" smtClean="0"/>
              <a:t>一、 该课程在专业中所处的位置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1.1  </a:t>
            </a:r>
            <a:r>
              <a:rPr lang="zh-CN" altLang="zh-CN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基础性</a:t>
            </a:r>
            <a:endParaRPr lang="en-US" altLang="zh-CN" dirty="0" smtClean="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ea typeface="+mn-ea"/>
              <a:cs typeface="+mn-cs"/>
            </a:endParaRPr>
          </a:p>
          <a:p>
            <a:r>
              <a:rPr lang="zh-CN" altLang="zh-CN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该课程为</a:t>
            </a:r>
            <a:r>
              <a:rPr lang="zh-CN" altLang="en-US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“</a:t>
            </a:r>
            <a:r>
              <a:rPr lang="zh-CN" altLang="zh-CN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电工电子技术基础”，也就是说是从事电类工作的一门基础课。</a:t>
            </a:r>
            <a:endParaRPr lang="zh-CN" altLang="zh-CN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内容占位符 6" descr="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867366" y="1447852"/>
            <a:ext cx="2438336" cy="2436271"/>
          </a:xfrm>
        </p:spPr>
      </p:pic>
      <p:pic>
        <p:nvPicPr>
          <p:cNvPr id="8" name="图片 7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381500"/>
            <a:ext cx="3175000" cy="2476500"/>
          </a:xfrm>
          <a:prstGeom prst="rect">
            <a:avLst/>
          </a:prstGeom>
        </p:spPr>
      </p:pic>
      <p:pic>
        <p:nvPicPr>
          <p:cNvPr id="9" name="图片 8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396" y="4114782"/>
            <a:ext cx="2514598" cy="2514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732" y="1447852"/>
            <a:ext cx="5029148" cy="50291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04" y="1447852"/>
            <a:ext cx="7315200" cy="715962"/>
          </a:xfrm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zh-CN" sz="2400" b="1" dirty="0">
                <a:latin typeface="+mn-lt"/>
                <a:ea typeface="+mn-ea"/>
                <a:cs typeface="+mn-cs"/>
              </a:rPr>
              <a:t>一、 该课程在专业中所处的位置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0694" y="2286030"/>
            <a:ext cx="7315200" cy="3870325"/>
          </a:xfrm>
          <a:solidFill>
            <a:schemeClr val="accent3">
              <a:alpha val="71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en-US" altLang="zh-CN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1.2 </a:t>
            </a:r>
            <a:r>
              <a:rPr lang="zh-CN" altLang="zh-CN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专业性</a:t>
            </a:r>
            <a:r>
              <a:rPr lang="en-US" altLang="zh-CN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  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zh-CN" altLang="zh-CN" sz="2400" dirty="0">
                <a:solidFill>
                  <a:schemeClr val="tx1"/>
                </a:solidFill>
              </a:rPr>
              <a:t>本课程有相当的篇幅是讲电的工程应用。即在工程中电路电器的连接、调试、应用等</a:t>
            </a: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altLang="zh-CN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spcBef>
                <a:spcPts val="0"/>
              </a:spcBef>
            </a:pP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如</a:t>
            </a: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模拟</a:t>
            </a: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电路</a:t>
            </a:r>
            <a:r>
              <a:rPr lang="zh-CN" altLang="en-US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：</a:t>
            </a: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声音</a:t>
            </a: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、影像、自动控制等，都有非常成熟的</a:t>
            </a: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模拟控制</a:t>
            </a: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电路</a:t>
            </a: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lang="en-US" altLang="zh-CN" sz="2400" dirty="0" smtClean="0"/>
          </a:p>
          <a:p>
            <a:pPr marL="0" indent="0">
              <a:spcBef>
                <a:spcPts val="0"/>
              </a:spcBef>
            </a:pP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随着</a:t>
            </a: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电子技术的迅猛发展，数字电路工作速度的不断提高，为用数字电路处理模拟信号提供了物质基础。又因为数字电路抗干扰能力强、数字信号可以由计算机控制等，由数字电路取代模拟电路就成为必然</a:t>
            </a: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lang="zh-CN" altLang="en-US" sz="2400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itchFamily="2" charset="-122"/>
                <a:ea typeface="华文琥珀" pitchFamily="2" charset="-122"/>
                <a:cs typeface="+mj-cs"/>
              </a:rPr>
              <a:t>绪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itchFamily="2" charset="-122"/>
                <a:ea typeface="华文琥珀" pitchFamily="2" charset="-122"/>
                <a:cs typeface="+mj-cs"/>
              </a:rPr>
              <a:t>   </a:t>
            </a:r>
            <a:r>
              <a:rPr kumimoji="0" lang="zh-CN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itchFamily="2" charset="-122"/>
                <a:ea typeface="华文琥珀" pitchFamily="2" charset="-122"/>
                <a:cs typeface="+mj-cs"/>
              </a:rPr>
              <a:t>言</a:t>
            </a:r>
            <a:endParaRPr kumimoji="0" lang="zh-CN" altLang="zh-CN" sz="4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96" y="1752644"/>
            <a:ext cx="7315200" cy="715962"/>
          </a:xfrm>
        </p:spPr>
        <p:txBody>
          <a:bodyPr/>
          <a:lstStyle/>
          <a:p>
            <a:r>
              <a:rPr lang="zh-CN" altLang="zh-CN" sz="2400" b="1" dirty="0">
                <a:latin typeface="+mn-lt"/>
                <a:ea typeface="+mn-ea"/>
                <a:cs typeface="+mn-cs"/>
              </a:rPr>
              <a:t>二、课程的定位</a:t>
            </a:r>
            <a:r>
              <a:rPr lang="zh-CN" altLang="zh-CN" sz="105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zh-CN" altLang="zh-CN" sz="105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zh-CN" altLang="zh-CN" sz="1050" kern="100" dirty="0" smtClean="0">
              <a:latin typeface="Times New Roman"/>
              <a:ea typeface="宋体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0694" y="2590822"/>
            <a:ext cx="7315200" cy="3870325"/>
          </a:xfrm>
        </p:spPr>
        <p:txBody>
          <a:bodyPr/>
          <a:lstStyle/>
          <a:p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根据</a:t>
            </a: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同学们以后从事工作的岗位群，该书分为理论和应用两</a:t>
            </a: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大部分</a:t>
            </a:r>
            <a:endParaRPr lang="en-US" altLang="zh-CN" sz="2400" dirty="0" smtClean="0"/>
          </a:p>
          <a:p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根据</a:t>
            </a: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国家对高职学生的岗位定位，又根据作者多年的工程实践，对理论的深度做了较为恰当的</a:t>
            </a: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处理</a:t>
            </a:r>
            <a:endParaRPr lang="en-US" altLang="zh-CN" sz="2400" dirty="0"/>
          </a:p>
          <a:p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在</a:t>
            </a:r>
            <a:r>
              <a:rPr lang="zh-CN" altLang="zh-CN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内容的选择上，注意了知识的</a:t>
            </a:r>
            <a:r>
              <a:rPr lang="zh-CN" altLang="zh-CN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完整性</a:t>
            </a:r>
            <a:endParaRPr lang="zh-CN" altLang="en-US" sz="2400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457200" y="762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itchFamily="2" charset="-122"/>
                <a:ea typeface="华文琥珀" pitchFamily="2" charset="-122"/>
                <a:cs typeface="+mj-cs"/>
              </a:rPr>
              <a:t>绪</a:t>
            </a: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itchFamily="2" charset="-122"/>
                <a:ea typeface="华文琥珀" pitchFamily="2" charset="-122"/>
                <a:cs typeface="+mj-cs"/>
              </a:rPr>
              <a:t>   </a:t>
            </a:r>
            <a:r>
              <a:rPr kumimoji="0" lang="zh-CN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琥珀" pitchFamily="2" charset="-122"/>
                <a:ea typeface="华文琥珀" pitchFamily="2" charset="-122"/>
                <a:cs typeface="+mj-cs"/>
              </a:rPr>
              <a:t>言</a:t>
            </a:r>
            <a:endParaRPr kumimoji="0" lang="zh-CN" altLang="zh-CN" sz="4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 descr="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602952">
            <a:off x="3641637" y="2243503"/>
            <a:ext cx="4999699" cy="37497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文本占位符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000" smtClean="0"/>
              <a:t>　　</a:t>
            </a:r>
            <a:r>
              <a:rPr lang="zh-CN" altLang="zh-CN" sz="2000" smtClean="0"/>
              <a:t>总之</a:t>
            </a:r>
            <a:r>
              <a:rPr lang="zh-CN" altLang="zh-CN" sz="2000" dirty="0" smtClean="0"/>
              <a:t>，该课程是一门非常实用的专业技术基础课，学好了终生受益。电类课程是一门实践性很强的理论技术课，在学习过程中要多思考，多练习，多动手。有些东西表面上明白了，实际上没有明白。这就是学习电工电子课的特点，也是电工电子技术的魅力所在，因为它总是有新的东西需要学习探索，新的技术不断出现。一个现代人不</a:t>
            </a:r>
            <a:r>
              <a:rPr lang="zh-CN" altLang="en-US" sz="2000" dirty="0" smtClean="0"/>
              <a:t>懂</a:t>
            </a:r>
            <a:r>
              <a:rPr lang="zh-CN" altLang="zh-CN" sz="2000" dirty="0" smtClean="0"/>
              <a:t>电的知识，生活中都会遇到诸多困难。</a:t>
            </a:r>
            <a:br>
              <a:rPr lang="zh-CN" altLang="zh-CN" sz="2000" dirty="0" smtClean="0"/>
            </a:b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powerpoint-template-24 10">
      <a:dk1>
        <a:srgbClr val="4D4D4D"/>
      </a:dk1>
      <a:lt1>
        <a:srgbClr val="FFFFFF"/>
      </a:lt1>
      <a:dk2>
        <a:srgbClr val="4D4D4D"/>
      </a:dk2>
      <a:lt2>
        <a:srgbClr val="382E46"/>
      </a:lt2>
      <a:accent1>
        <a:srgbClr val="B40940"/>
      </a:accent1>
      <a:accent2>
        <a:srgbClr val="D2A13B"/>
      </a:accent2>
      <a:accent3>
        <a:srgbClr val="FFFFFF"/>
      </a:accent3>
      <a:accent4>
        <a:srgbClr val="404040"/>
      </a:accent4>
      <a:accent5>
        <a:srgbClr val="D6AAAF"/>
      </a:accent5>
      <a:accent6>
        <a:srgbClr val="BE9135"/>
      </a:accent6>
      <a:hlink>
        <a:srgbClr val="5A3D8D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owerpoint-template-24">
  <a:themeElements>
    <a:clrScheme name="1_powerpoint-template-24 10">
      <a:dk1>
        <a:srgbClr val="4D4D4D"/>
      </a:dk1>
      <a:lt1>
        <a:srgbClr val="FFFFFF"/>
      </a:lt1>
      <a:dk2>
        <a:srgbClr val="4D4D4D"/>
      </a:dk2>
      <a:lt2>
        <a:srgbClr val="382E46"/>
      </a:lt2>
      <a:accent1>
        <a:srgbClr val="B40940"/>
      </a:accent1>
      <a:accent2>
        <a:srgbClr val="D2A13B"/>
      </a:accent2>
      <a:accent3>
        <a:srgbClr val="FFFFFF"/>
      </a:accent3>
      <a:accent4>
        <a:srgbClr val="404040"/>
      </a:accent4>
      <a:accent5>
        <a:srgbClr val="D6AAAF"/>
      </a:accent5>
      <a:accent6>
        <a:srgbClr val="BE9135"/>
      </a:accent6>
      <a:hlink>
        <a:srgbClr val="5A3D8D"/>
      </a:hlink>
      <a:folHlink>
        <a:srgbClr val="DDDDDD"/>
      </a:folHlink>
    </a:clrScheme>
    <a:fontScheme name="1_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8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B41D4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9">
        <a:dk1>
          <a:srgbClr val="4D4D4D"/>
        </a:dk1>
        <a:lt1>
          <a:srgbClr val="FFFFFF"/>
        </a:lt1>
        <a:dk2>
          <a:srgbClr val="4D4D4D"/>
        </a:dk2>
        <a:lt2>
          <a:srgbClr val="2A2637"/>
        </a:lt2>
        <a:accent1>
          <a:srgbClr val="382E46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AEADB0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owerpoint-template-24 10">
        <a:dk1>
          <a:srgbClr val="4D4D4D"/>
        </a:dk1>
        <a:lt1>
          <a:srgbClr val="FFFFFF"/>
        </a:lt1>
        <a:dk2>
          <a:srgbClr val="4D4D4D"/>
        </a:dk2>
        <a:lt2>
          <a:srgbClr val="382E46"/>
        </a:lt2>
        <a:accent1>
          <a:srgbClr val="B40940"/>
        </a:accent1>
        <a:accent2>
          <a:srgbClr val="D2A13B"/>
        </a:accent2>
        <a:accent3>
          <a:srgbClr val="FFFFFF"/>
        </a:accent3>
        <a:accent4>
          <a:srgbClr val="404040"/>
        </a:accent4>
        <a:accent5>
          <a:srgbClr val="D6AAAF"/>
        </a:accent5>
        <a:accent6>
          <a:srgbClr val="BE9135"/>
        </a:accent6>
        <a:hlink>
          <a:srgbClr val="5A3D8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Pages>0</Pages>
  <Words>1234</Words>
  <Characters>0</Characters>
  <Application>Microsoft Office PowerPoint</Application>
  <DocSecurity>0</DocSecurity>
  <PresentationFormat>全屏显示(4:3)</PresentationFormat>
  <Lines>0</Lines>
  <Paragraphs>38</Paragraphs>
  <Slides>6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powerpoint-template-24</vt:lpstr>
      <vt:lpstr>1_powerpoint-template-24</vt:lpstr>
      <vt:lpstr>幻灯片 1</vt:lpstr>
      <vt:lpstr>教学目标</vt:lpstr>
      <vt:lpstr>绪   言</vt:lpstr>
      <vt:lpstr>一、 该课程在专业中所处的位置</vt:lpstr>
      <vt:lpstr>二、课程的定位 </vt:lpstr>
      <vt:lpstr>幻灯片 6</vt:lpstr>
    </vt:vector>
  </TitlesOfParts>
  <Manager/>
  <Company>Templates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/>
  <cp:keywords/>
  <dc:description/>
  <cp:lastModifiedBy>hepsh</cp:lastModifiedBy>
  <cp:revision>40</cp:revision>
  <cp:lastPrinted>1899-12-30T00:00:00Z</cp:lastPrinted>
  <dcterms:created xsi:type="dcterms:W3CDTF">2007-01-28T20:13:27Z</dcterms:created>
  <dcterms:modified xsi:type="dcterms:W3CDTF">2012-03-31T08:16:38Z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