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708" r:id="rId3"/>
  </p:sldMasterIdLst>
  <p:notesMasterIdLst>
    <p:notesMasterId r:id="rId42"/>
  </p:notesMasterIdLst>
  <p:sldIdLst>
    <p:sldId id="256" r:id="rId4"/>
    <p:sldId id="289" r:id="rId5"/>
    <p:sldId id="281" r:id="rId6"/>
    <p:sldId id="332" r:id="rId7"/>
    <p:sldId id="333" r:id="rId8"/>
    <p:sldId id="334" r:id="rId9"/>
    <p:sldId id="335" r:id="rId10"/>
    <p:sldId id="336" r:id="rId11"/>
    <p:sldId id="331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5" autoAdjust="0"/>
  </p:normalViewPr>
  <p:slideViewPr>
    <p:cSldViewPr>
      <p:cViewPr varScale="1">
        <p:scale>
          <a:sx n="101" d="100"/>
          <a:sy n="101" d="100"/>
        </p:scale>
        <p:origin x="-2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04"/>
    </p:cViewPr>
  </p:outlin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EF15A3-16B6-445F-B78D-96B1B4C82B5A}" type="doc">
      <dgm:prSet loTypeId="urn:microsoft.com/office/officeart/2005/8/layout/hList1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59475EC7-B99B-4EC9-9A54-F75001BF2CEE}">
      <dgm:prSet phldrT="[文本]"/>
      <dgm:spPr/>
      <dgm:t>
        <a:bodyPr/>
        <a:lstStyle/>
        <a:p>
          <a:r>
            <a:rPr lang="en-US" smtClean="0"/>
            <a:t>1.</a:t>
          </a:r>
          <a:r>
            <a:rPr lang="zh-CN" smtClean="0"/>
            <a:t>电流的磁场</a:t>
          </a:r>
          <a:endParaRPr lang="zh-CN" altLang="en-US" dirty="0"/>
        </a:p>
      </dgm:t>
    </dgm:pt>
    <dgm:pt modelId="{FFF7BB6A-0EBE-4D9C-8BF4-C5F1D40CA928}" type="parTrans" cxnId="{08B161DA-486A-4A62-8E92-45E580CDBD12}">
      <dgm:prSet/>
      <dgm:spPr/>
      <dgm:t>
        <a:bodyPr/>
        <a:lstStyle/>
        <a:p>
          <a:endParaRPr lang="zh-CN" altLang="en-US"/>
        </a:p>
      </dgm:t>
    </dgm:pt>
    <dgm:pt modelId="{3B4A2081-CEA9-4A0D-A10C-E4EC2D2B81E0}" type="sibTrans" cxnId="{08B161DA-486A-4A62-8E92-45E580CDBD12}">
      <dgm:prSet/>
      <dgm:spPr/>
      <dgm:t>
        <a:bodyPr/>
        <a:lstStyle/>
        <a:p>
          <a:endParaRPr lang="zh-CN" altLang="en-US"/>
        </a:p>
      </dgm:t>
    </dgm:pt>
    <dgm:pt modelId="{B961DBE7-37D8-4525-B66C-F26BC55E22D6}">
      <dgm:prSet/>
      <dgm:spPr/>
      <dgm:t>
        <a:bodyPr/>
        <a:lstStyle/>
        <a:p>
          <a:r>
            <a:rPr lang="zh-CN" dirty="0" smtClean="0"/>
            <a:t>由物理课可知，通电导体周围存在磁场，通电螺线管中存在磁场，磁场的方向由右手定则来判断。除了通电导体存在磁场之外，永久磁铁也存在磁场</a:t>
          </a:r>
          <a:endParaRPr lang="zh-CN" altLang="zh-CN" dirty="0" smtClean="0">
            <a:latin typeface="+mn-lt"/>
            <a:ea typeface="+mn-ea"/>
            <a:cs typeface="+mn-cs"/>
          </a:endParaRPr>
        </a:p>
      </dgm:t>
    </dgm:pt>
    <dgm:pt modelId="{0640BEBD-1C74-41D8-9FB5-13A747EEB778}" type="parTrans" cxnId="{364DE631-97EF-42C7-B841-CDF074064E4A}">
      <dgm:prSet/>
      <dgm:spPr/>
      <dgm:t>
        <a:bodyPr/>
        <a:lstStyle/>
        <a:p>
          <a:endParaRPr lang="zh-CN" altLang="en-US"/>
        </a:p>
      </dgm:t>
    </dgm:pt>
    <dgm:pt modelId="{E0279A9B-9D5F-4C94-97D2-BA3C621DA7D1}" type="sibTrans" cxnId="{364DE631-97EF-42C7-B841-CDF074064E4A}">
      <dgm:prSet/>
      <dgm:spPr/>
      <dgm:t>
        <a:bodyPr/>
        <a:lstStyle/>
        <a:p>
          <a:endParaRPr lang="zh-CN" altLang="en-US"/>
        </a:p>
      </dgm:t>
    </dgm:pt>
    <dgm:pt modelId="{FF3E75FB-AEB2-4CB7-BC7A-EB209588D6B2}">
      <dgm:prSet/>
      <dgm:spPr/>
      <dgm:t>
        <a:bodyPr/>
        <a:lstStyle/>
        <a:p>
          <a:r>
            <a:rPr lang="en-US" dirty="0" smtClean="0"/>
            <a:t>2.</a:t>
          </a:r>
          <a:r>
            <a:rPr lang="zh-CN" dirty="0" smtClean="0"/>
            <a:t>电磁力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BEEC97F2-98B5-45E3-A0C8-458F265F17D1}" type="parTrans" cxnId="{A839F862-FCC1-4E90-BE77-7270C278F5C9}">
      <dgm:prSet/>
      <dgm:spPr/>
      <dgm:t>
        <a:bodyPr/>
        <a:lstStyle/>
        <a:p>
          <a:endParaRPr lang="zh-CN" altLang="en-US"/>
        </a:p>
      </dgm:t>
    </dgm:pt>
    <dgm:pt modelId="{693EB6F9-9A9F-49F2-92F8-48D8FC24BF87}" type="sibTrans" cxnId="{A839F862-FCC1-4E90-BE77-7270C278F5C9}">
      <dgm:prSet/>
      <dgm:spPr/>
      <dgm:t>
        <a:bodyPr/>
        <a:lstStyle/>
        <a:p>
          <a:endParaRPr lang="zh-CN" altLang="en-US"/>
        </a:p>
      </dgm:t>
    </dgm:pt>
    <dgm:pt modelId="{10E33489-ED2F-4854-BF98-3F7ABF949BEB}">
      <dgm:prSet/>
      <dgm:spPr/>
      <dgm:t>
        <a:bodyPr/>
        <a:lstStyle/>
        <a:p>
          <a:r>
            <a:rPr lang="zh-CN" dirty="0" smtClean="0"/>
            <a:t>磁场之间存在力的作用。同性相斥，异性相吸。因为磁场是由电流产生的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C85BC1A0-CBE8-44CE-B995-C0645905E76A}" type="parTrans" cxnId="{5EF78094-ECB4-4CD4-9D3B-30E4711B9BB1}">
      <dgm:prSet/>
      <dgm:spPr/>
      <dgm:t>
        <a:bodyPr/>
        <a:lstStyle/>
        <a:p>
          <a:endParaRPr lang="zh-CN" altLang="en-US"/>
        </a:p>
      </dgm:t>
    </dgm:pt>
    <dgm:pt modelId="{E17B7A78-8ED9-4D99-8F22-05E8B3C8B547}" type="sibTrans" cxnId="{5EF78094-ECB4-4CD4-9D3B-30E4711B9BB1}">
      <dgm:prSet/>
      <dgm:spPr/>
      <dgm:t>
        <a:bodyPr/>
        <a:lstStyle/>
        <a:p>
          <a:endParaRPr lang="zh-CN" altLang="en-US"/>
        </a:p>
      </dgm:t>
    </dgm:pt>
    <dgm:pt modelId="{55D87FAC-C296-499C-B1A1-2C770E9CA725}">
      <dgm:prSet/>
      <dgm:spPr/>
      <dgm:t>
        <a:bodyPr/>
        <a:lstStyle/>
        <a:p>
          <a:r>
            <a:rPr lang="en-US" dirty="0" smtClean="0"/>
            <a:t>3</a:t>
          </a:r>
          <a:r>
            <a:rPr lang="zh-CN" dirty="0" smtClean="0"/>
            <a:t>．磁感应强度</a:t>
          </a:r>
          <a:r>
            <a:rPr lang="en-US" dirty="0" smtClean="0"/>
            <a:t>B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C75D9F7E-58ED-4E0E-A88B-ED5CFB7A74F8}" type="parTrans" cxnId="{CDBFF073-DFF3-42CA-9EE6-CE7D6F3DCB84}">
      <dgm:prSet/>
      <dgm:spPr/>
      <dgm:t>
        <a:bodyPr/>
        <a:lstStyle/>
        <a:p>
          <a:endParaRPr lang="zh-CN" altLang="en-US"/>
        </a:p>
      </dgm:t>
    </dgm:pt>
    <dgm:pt modelId="{7C1CBEBB-E23B-469F-9B19-05B9FA76FFC3}" type="sibTrans" cxnId="{CDBFF073-DFF3-42CA-9EE6-CE7D6F3DCB84}">
      <dgm:prSet/>
      <dgm:spPr/>
      <dgm:t>
        <a:bodyPr/>
        <a:lstStyle/>
        <a:p>
          <a:endParaRPr lang="zh-CN" altLang="en-US"/>
        </a:p>
      </dgm:t>
    </dgm:pt>
    <dgm:pt modelId="{D0E5F12C-51B6-4FD7-9290-727394DBB6CA}">
      <dgm:prSet/>
      <dgm:spPr/>
      <dgm:t>
        <a:bodyPr/>
        <a:lstStyle/>
        <a:p>
          <a:r>
            <a:rPr lang="zh-CN" dirty="0" smtClean="0"/>
            <a:t>磁感应强度是由通电导体在磁场中的受力大小来定义的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C4805A2F-109E-4DD8-A677-836391BD7DD5}" type="parTrans" cxnId="{79C80A2E-4008-4B39-82CD-D40492789A03}">
      <dgm:prSet/>
      <dgm:spPr/>
      <dgm:t>
        <a:bodyPr/>
        <a:lstStyle/>
        <a:p>
          <a:endParaRPr lang="zh-CN" altLang="en-US"/>
        </a:p>
      </dgm:t>
    </dgm:pt>
    <dgm:pt modelId="{9DD60C6C-3EE0-4D4E-91E2-030B063534C3}" type="sibTrans" cxnId="{79C80A2E-4008-4B39-82CD-D40492789A03}">
      <dgm:prSet/>
      <dgm:spPr/>
      <dgm:t>
        <a:bodyPr/>
        <a:lstStyle/>
        <a:p>
          <a:endParaRPr lang="zh-CN" altLang="en-US"/>
        </a:p>
      </dgm:t>
    </dgm:pt>
    <dgm:pt modelId="{E455504D-AFF1-4044-B966-F9BE01F1BEFC}">
      <dgm:prSet/>
      <dgm:spPr/>
      <dgm:t>
        <a:bodyPr/>
        <a:lstStyle/>
        <a:p>
          <a:r>
            <a:rPr lang="en-US" dirty="0" smtClean="0"/>
            <a:t>4</a:t>
          </a:r>
          <a:r>
            <a:rPr lang="zh-CN" dirty="0" smtClean="0"/>
            <a:t>．磁通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34312DCE-12C9-4264-99E5-C3EC9C805586}" type="parTrans" cxnId="{7EE7A202-CC1E-48DB-8BD8-668BCFDBADC7}">
      <dgm:prSet/>
      <dgm:spPr/>
      <dgm:t>
        <a:bodyPr/>
        <a:lstStyle/>
        <a:p>
          <a:endParaRPr lang="zh-CN" altLang="en-US"/>
        </a:p>
      </dgm:t>
    </dgm:pt>
    <dgm:pt modelId="{A2538502-1AF7-46D7-8AF5-D7DC079E5ADD}" type="sibTrans" cxnId="{7EE7A202-CC1E-48DB-8BD8-668BCFDBADC7}">
      <dgm:prSet/>
      <dgm:spPr/>
      <dgm:t>
        <a:bodyPr/>
        <a:lstStyle/>
        <a:p>
          <a:endParaRPr lang="zh-CN" altLang="en-US"/>
        </a:p>
      </dgm:t>
    </dgm:pt>
    <dgm:pt modelId="{AC323491-B225-45D1-B8D6-8C1AF18CC02D}">
      <dgm:prSet/>
      <dgm:spPr/>
      <dgm:t>
        <a:bodyPr/>
        <a:lstStyle/>
        <a:p>
          <a:r>
            <a:rPr lang="zh-CN" dirty="0" smtClean="0"/>
            <a:t>磁感应强度是矢量，它的方向与该点磁场的方向相同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B9B78284-D98F-4E20-9259-125DD7EEBBA0}" type="parTrans" cxnId="{90BDC19F-FD87-4080-9734-F2D7F0D20379}">
      <dgm:prSet/>
      <dgm:spPr/>
      <dgm:t>
        <a:bodyPr/>
        <a:lstStyle/>
        <a:p>
          <a:endParaRPr lang="zh-CN" altLang="en-US"/>
        </a:p>
      </dgm:t>
    </dgm:pt>
    <dgm:pt modelId="{17AA8F16-A1BA-4890-9428-5668B7B03963}" type="sibTrans" cxnId="{90BDC19F-FD87-4080-9734-F2D7F0D20379}">
      <dgm:prSet/>
      <dgm:spPr/>
      <dgm:t>
        <a:bodyPr/>
        <a:lstStyle/>
        <a:p>
          <a:endParaRPr lang="zh-CN" altLang="en-US"/>
        </a:p>
      </dgm:t>
    </dgm:pt>
    <dgm:pt modelId="{5C99A06E-F361-4CB3-B5F9-6E92DE833918}">
      <dgm:prSet/>
      <dgm:spPr/>
      <dgm:t>
        <a:bodyPr/>
        <a:lstStyle/>
        <a:p>
          <a:r>
            <a:rPr lang="zh-CN" dirty="0" smtClean="0"/>
            <a:t>在匀强磁场中，磁感应强度与垂直于它的某一面积</a:t>
          </a:r>
          <a:r>
            <a:rPr lang="en-US" i="1" dirty="0" smtClean="0"/>
            <a:t>S</a:t>
          </a:r>
          <a:r>
            <a:rPr lang="zh-CN" dirty="0" smtClean="0"/>
            <a:t>的乘积，称为该面积的磁通，用</a:t>
          </a:r>
          <a:r>
            <a:rPr lang="en-US" i="1" dirty="0" smtClean="0"/>
            <a:t>Φ</a:t>
          </a:r>
          <a:r>
            <a:rPr lang="zh-CN" dirty="0" smtClean="0"/>
            <a:t>表示，即</a:t>
          </a:r>
          <a:r>
            <a:rPr lang="en-US" i="1" dirty="0" smtClean="0"/>
            <a:t>Φ=</a:t>
          </a:r>
          <a:r>
            <a:rPr lang="en-US" dirty="0" smtClean="0"/>
            <a:t> </a:t>
          </a:r>
          <a:r>
            <a:rPr lang="en-US" i="1" dirty="0" smtClean="0"/>
            <a:t>BS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CC38AEE5-45D0-4BEF-B8B3-595EE041E137}" type="parTrans" cxnId="{4C92EDB2-78F2-48F6-9E05-3A5BF54269D9}">
      <dgm:prSet/>
      <dgm:spPr/>
      <dgm:t>
        <a:bodyPr/>
        <a:lstStyle/>
        <a:p>
          <a:endParaRPr lang="zh-CN" altLang="en-US"/>
        </a:p>
      </dgm:t>
    </dgm:pt>
    <dgm:pt modelId="{7BA89A46-FB33-4311-A582-EFA5271A1914}" type="sibTrans" cxnId="{4C92EDB2-78F2-48F6-9E05-3A5BF54269D9}">
      <dgm:prSet/>
      <dgm:spPr/>
      <dgm:t>
        <a:bodyPr/>
        <a:lstStyle/>
        <a:p>
          <a:endParaRPr lang="zh-CN" altLang="en-US"/>
        </a:p>
      </dgm:t>
    </dgm:pt>
    <dgm:pt modelId="{12A7B936-0B24-4A79-804B-4BF2743BC3C7}">
      <dgm:prSet/>
      <dgm:spPr/>
      <dgm:t>
        <a:bodyPr/>
        <a:lstStyle/>
        <a:p>
          <a:r>
            <a:rPr lang="zh-CN" b="1" dirty="0" smtClean="0"/>
            <a:t>两个通电导体之间存在力的作用；通电导体在磁场中要受到力的作用</a:t>
          </a:r>
          <a:endParaRPr lang="zh-CN" altLang="zh-CN" dirty="0">
            <a:latin typeface="+mn-lt"/>
            <a:ea typeface="+mn-ea"/>
            <a:cs typeface="+mn-cs"/>
          </a:endParaRPr>
        </a:p>
      </dgm:t>
    </dgm:pt>
    <dgm:pt modelId="{C97A5565-A939-4F2D-A6BE-0B8147C97850}" type="parTrans" cxnId="{AFAF953A-C880-4B13-B47E-EFC4CFE3FE5F}">
      <dgm:prSet/>
      <dgm:spPr/>
      <dgm:t>
        <a:bodyPr/>
        <a:lstStyle/>
        <a:p>
          <a:endParaRPr lang="zh-CN" altLang="en-US"/>
        </a:p>
      </dgm:t>
    </dgm:pt>
    <dgm:pt modelId="{87A43972-87ED-4F96-BDE3-7C56BC5FA2C5}" type="sibTrans" cxnId="{AFAF953A-C880-4B13-B47E-EFC4CFE3FE5F}">
      <dgm:prSet/>
      <dgm:spPr/>
      <dgm:t>
        <a:bodyPr/>
        <a:lstStyle/>
        <a:p>
          <a:endParaRPr lang="zh-CN" altLang="en-US"/>
        </a:p>
      </dgm:t>
    </dgm:pt>
    <dgm:pt modelId="{402E4226-0523-4A34-BA78-F392E9572F51}" type="pres">
      <dgm:prSet presAssocID="{EEEF15A3-16B6-445F-B78D-96B1B4C82B5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E00A372-2F1A-4663-9259-71A36C8F6355}" type="pres">
      <dgm:prSet presAssocID="{59475EC7-B99B-4EC9-9A54-F75001BF2CEE}" presName="composite" presStyleCnt="0"/>
      <dgm:spPr/>
      <dgm:t>
        <a:bodyPr/>
        <a:lstStyle/>
        <a:p>
          <a:endParaRPr lang="zh-CN" altLang="en-US"/>
        </a:p>
      </dgm:t>
    </dgm:pt>
    <dgm:pt modelId="{7BADF3D2-6CBC-4785-B322-BAC4A12C49E8}" type="pres">
      <dgm:prSet presAssocID="{59475EC7-B99B-4EC9-9A54-F75001BF2CEE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13B88B-C82A-4E5F-8059-D936F72C705E}" type="pres">
      <dgm:prSet presAssocID="{59475EC7-B99B-4EC9-9A54-F75001BF2CEE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263DAA-4767-440D-A092-F0DB2CC9EB60}" type="pres">
      <dgm:prSet presAssocID="{3B4A2081-CEA9-4A0D-A10C-E4EC2D2B81E0}" presName="space" presStyleCnt="0"/>
      <dgm:spPr/>
      <dgm:t>
        <a:bodyPr/>
        <a:lstStyle/>
        <a:p>
          <a:endParaRPr lang="zh-CN" altLang="en-US"/>
        </a:p>
      </dgm:t>
    </dgm:pt>
    <dgm:pt modelId="{30F2C7C0-9C8F-499B-9C07-26FE9E51360C}" type="pres">
      <dgm:prSet presAssocID="{FF3E75FB-AEB2-4CB7-BC7A-EB209588D6B2}" presName="composite" presStyleCnt="0"/>
      <dgm:spPr/>
      <dgm:t>
        <a:bodyPr/>
        <a:lstStyle/>
        <a:p>
          <a:endParaRPr lang="zh-CN" altLang="en-US"/>
        </a:p>
      </dgm:t>
    </dgm:pt>
    <dgm:pt modelId="{C1A2C4CE-F9E5-4287-9E6F-BE53DA72A7C9}" type="pres">
      <dgm:prSet presAssocID="{FF3E75FB-AEB2-4CB7-BC7A-EB209588D6B2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7ED84C-A8A3-4295-85B0-4896BB097853}" type="pres">
      <dgm:prSet presAssocID="{FF3E75FB-AEB2-4CB7-BC7A-EB209588D6B2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1ABD85-8A31-4C68-AE44-EB64298C82F5}" type="pres">
      <dgm:prSet presAssocID="{693EB6F9-9A9F-49F2-92F8-48D8FC24BF87}" presName="space" presStyleCnt="0"/>
      <dgm:spPr/>
      <dgm:t>
        <a:bodyPr/>
        <a:lstStyle/>
        <a:p>
          <a:endParaRPr lang="zh-CN" altLang="en-US"/>
        </a:p>
      </dgm:t>
    </dgm:pt>
    <dgm:pt modelId="{60DCFBAE-1362-41B6-AAA3-6148995EE61F}" type="pres">
      <dgm:prSet presAssocID="{55D87FAC-C296-499C-B1A1-2C770E9CA725}" presName="composite" presStyleCnt="0"/>
      <dgm:spPr/>
      <dgm:t>
        <a:bodyPr/>
        <a:lstStyle/>
        <a:p>
          <a:endParaRPr lang="zh-CN" altLang="en-US"/>
        </a:p>
      </dgm:t>
    </dgm:pt>
    <dgm:pt modelId="{ED9D8268-6218-47F0-A6AD-DD8C66338D5E}" type="pres">
      <dgm:prSet presAssocID="{55D87FAC-C296-499C-B1A1-2C770E9CA725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BA148C-02ED-479A-A403-605B6E2B3FD4}" type="pres">
      <dgm:prSet presAssocID="{55D87FAC-C296-499C-B1A1-2C770E9CA725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183438-6F0D-4BAF-832E-E0D0DB1D63B1}" type="pres">
      <dgm:prSet presAssocID="{7C1CBEBB-E23B-469F-9B19-05B9FA76FFC3}" presName="space" presStyleCnt="0"/>
      <dgm:spPr/>
      <dgm:t>
        <a:bodyPr/>
        <a:lstStyle/>
        <a:p>
          <a:endParaRPr lang="zh-CN" altLang="en-US"/>
        </a:p>
      </dgm:t>
    </dgm:pt>
    <dgm:pt modelId="{EB8131C0-EDFF-4789-9923-FA7A0F5FA83F}" type="pres">
      <dgm:prSet presAssocID="{E455504D-AFF1-4044-B966-F9BE01F1BEFC}" presName="composite" presStyleCnt="0"/>
      <dgm:spPr/>
      <dgm:t>
        <a:bodyPr/>
        <a:lstStyle/>
        <a:p>
          <a:endParaRPr lang="zh-CN" altLang="en-US"/>
        </a:p>
      </dgm:t>
    </dgm:pt>
    <dgm:pt modelId="{C8BE99BC-8964-4AAF-A2CF-0F22D19DC918}" type="pres">
      <dgm:prSet presAssocID="{E455504D-AFF1-4044-B966-F9BE01F1BEFC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948657-BAA5-4E5C-99C3-B64ABA1EBACD}" type="pres">
      <dgm:prSet presAssocID="{E455504D-AFF1-4044-B966-F9BE01F1BEFC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197E89-EF5D-41DC-9767-7846013FA746}" type="presOf" srcId="{D0E5F12C-51B6-4FD7-9290-727394DBB6CA}" destId="{2FBA148C-02ED-479A-A403-605B6E2B3FD4}" srcOrd="0" destOrd="0" presId="urn:microsoft.com/office/officeart/2005/8/layout/hList1"/>
    <dgm:cxn modelId="{A2F2BA0B-863E-415D-A64A-1EFABB8DCF73}" type="presOf" srcId="{FF3E75FB-AEB2-4CB7-BC7A-EB209588D6B2}" destId="{C1A2C4CE-F9E5-4287-9E6F-BE53DA72A7C9}" srcOrd="0" destOrd="0" presId="urn:microsoft.com/office/officeart/2005/8/layout/hList1"/>
    <dgm:cxn modelId="{90BDC19F-FD87-4080-9734-F2D7F0D20379}" srcId="{55D87FAC-C296-499C-B1A1-2C770E9CA725}" destId="{AC323491-B225-45D1-B8D6-8C1AF18CC02D}" srcOrd="1" destOrd="0" parTransId="{B9B78284-D98F-4E20-9259-125DD7EEBBA0}" sibTransId="{17AA8F16-A1BA-4890-9428-5668B7B03963}"/>
    <dgm:cxn modelId="{7EE7A202-CC1E-48DB-8BD8-668BCFDBADC7}" srcId="{EEEF15A3-16B6-445F-B78D-96B1B4C82B5A}" destId="{E455504D-AFF1-4044-B966-F9BE01F1BEFC}" srcOrd="3" destOrd="0" parTransId="{34312DCE-12C9-4264-99E5-C3EC9C805586}" sibTransId="{A2538502-1AF7-46D7-8AF5-D7DC079E5ADD}"/>
    <dgm:cxn modelId="{364DE631-97EF-42C7-B841-CDF074064E4A}" srcId="{59475EC7-B99B-4EC9-9A54-F75001BF2CEE}" destId="{B961DBE7-37D8-4525-B66C-F26BC55E22D6}" srcOrd="0" destOrd="0" parTransId="{0640BEBD-1C74-41D8-9FB5-13A747EEB778}" sibTransId="{E0279A9B-9D5F-4C94-97D2-BA3C621DA7D1}"/>
    <dgm:cxn modelId="{CDBFF073-DFF3-42CA-9EE6-CE7D6F3DCB84}" srcId="{EEEF15A3-16B6-445F-B78D-96B1B4C82B5A}" destId="{55D87FAC-C296-499C-B1A1-2C770E9CA725}" srcOrd="2" destOrd="0" parTransId="{C75D9F7E-58ED-4E0E-A88B-ED5CFB7A74F8}" sibTransId="{7C1CBEBB-E23B-469F-9B19-05B9FA76FFC3}"/>
    <dgm:cxn modelId="{91A111C5-46F6-493E-AB5C-10E2942569C1}" type="presOf" srcId="{59475EC7-B99B-4EC9-9A54-F75001BF2CEE}" destId="{7BADF3D2-6CBC-4785-B322-BAC4A12C49E8}" srcOrd="0" destOrd="0" presId="urn:microsoft.com/office/officeart/2005/8/layout/hList1"/>
    <dgm:cxn modelId="{3693B7CE-FC17-4231-9A9E-4AE226CE5079}" type="presOf" srcId="{B961DBE7-37D8-4525-B66C-F26BC55E22D6}" destId="{7713B88B-C82A-4E5F-8059-D936F72C705E}" srcOrd="0" destOrd="0" presId="urn:microsoft.com/office/officeart/2005/8/layout/hList1"/>
    <dgm:cxn modelId="{18B4AF5C-93EC-42C0-9423-AA49AE694C98}" type="presOf" srcId="{AC323491-B225-45D1-B8D6-8C1AF18CC02D}" destId="{2FBA148C-02ED-479A-A403-605B6E2B3FD4}" srcOrd="0" destOrd="1" presId="urn:microsoft.com/office/officeart/2005/8/layout/hList1"/>
    <dgm:cxn modelId="{558D6C78-0E16-452B-B178-E50235A453CA}" type="presOf" srcId="{55D87FAC-C296-499C-B1A1-2C770E9CA725}" destId="{ED9D8268-6218-47F0-A6AD-DD8C66338D5E}" srcOrd="0" destOrd="0" presId="urn:microsoft.com/office/officeart/2005/8/layout/hList1"/>
    <dgm:cxn modelId="{6D945089-8C8D-4473-9F3E-2970845D412F}" type="presOf" srcId="{12A7B936-0B24-4A79-804B-4BF2743BC3C7}" destId="{E57ED84C-A8A3-4295-85B0-4896BB097853}" srcOrd="0" destOrd="1" presId="urn:microsoft.com/office/officeart/2005/8/layout/hList1"/>
    <dgm:cxn modelId="{18FBF086-2656-44B1-B335-9E4C62DA4B06}" type="presOf" srcId="{5C99A06E-F361-4CB3-B5F9-6E92DE833918}" destId="{EA948657-BAA5-4E5C-99C3-B64ABA1EBACD}" srcOrd="0" destOrd="0" presId="urn:microsoft.com/office/officeart/2005/8/layout/hList1"/>
    <dgm:cxn modelId="{6429FEB4-1902-42AD-A9E7-31C0179CA206}" type="presOf" srcId="{EEEF15A3-16B6-445F-B78D-96B1B4C82B5A}" destId="{402E4226-0523-4A34-BA78-F392E9572F51}" srcOrd="0" destOrd="0" presId="urn:microsoft.com/office/officeart/2005/8/layout/hList1"/>
    <dgm:cxn modelId="{A839F862-FCC1-4E90-BE77-7270C278F5C9}" srcId="{EEEF15A3-16B6-445F-B78D-96B1B4C82B5A}" destId="{FF3E75FB-AEB2-4CB7-BC7A-EB209588D6B2}" srcOrd="1" destOrd="0" parTransId="{BEEC97F2-98B5-45E3-A0C8-458F265F17D1}" sibTransId="{693EB6F9-9A9F-49F2-92F8-48D8FC24BF87}"/>
    <dgm:cxn modelId="{B758293C-B2A2-4F96-A62B-BACB2B720E32}" type="presOf" srcId="{10E33489-ED2F-4854-BF98-3F7ABF949BEB}" destId="{E57ED84C-A8A3-4295-85B0-4896BB097853}" srcOrd="0" destOrd="0" presId="urn:microsoft.com/office/officeart/2005/8/layout/hList1"/>
    <dgm:cxn modelId="{0D63EFEC-D6E3-4D68-85B7-B86847A38900}" type="presOf" srcId="{E455504D-AFF1-4044-B966-F9BE01F1BEFC}" destId="{C8BE99BC-8964-4AAF-A2CF-0F22D19DC918}" srcOrd="0" destOrd="0" presId="urn:microsoft.com/office/officeart/2005/8/layout/hList1"/>
    <dgm:cxn modelId="{79C80A2E-4008-4B39-82CD-D40492789A03}" srcId="{55D87FAC-C296-499C-B1A1-2C770E9CA725}" destId="{D0E5F12C-51B6-4FD7-9290-727394DBB6CA}" srcOrd="0" destOrd="0" parTransId="{C4805A2F-109E-4DD8-A677-836391BD7DD5}" sibTransId="{9DD60C6C-3EE0-4D4E-91E2-030B063534C3}"/>
    <dgm:cxn modelId="{08B161DA-486A-4A62-8E92-45E580CDBD12}" srcId="{EEEF15A3-16B6-445F-B78D-96B1B4C82B5A}" destId="{59475EC7-B99B-4EC9-9A54-F75001BF2CEE}" srcOrd="0" destOrd="0" parTransId="{FFF7BB6A-0EBE-4D9C-8BF4-C5F1D40CA928}" sibTransId="{3B4A2081-CEA9-4A0D-A10C-E4EC2D2B81E0}"/>
    <dgm:cxn modelId="{AFAF953A-C880-4B13-B47E-EFC4CFE3FE5F}" srcId="{FF3E75FB-AEB2-4CB7-BC7A-EB209588D6B2}" destId="{12A7B936-0B24-4A79-804B-4BF2743BC3C7}" srcOrd="1" destOrd="0" parTransId="{C97A5565-A939-4F2D-A6BE-0B8147C97850}" sibTransId="{87A43972-87ED-4F96-BDE3-7C56BC5FA2C5}"/>
    <dgm:cxn modelId="{4C92EDB2-78F2-48F6-9E05-3A5BF54269D9}" srcId="{E455504D-AFF1-4044-B966-F9BE01F1BEFC}" destId="{5C99A06E-F361-4CB3-B5F9-6E92DE833918}" srcOrd="0" destOrd="0" parTransId="{CC38AEE5-45D0-4BEF-B8B3-595EE041E137}" sibTransId="{7BA89A46-FB33-4311-A582-EFA5271A1914}"/>
    <dgm:cxn modelId="{5EF78094-ECB4-4CD4-9D3B-30E4711B9BB1}" srcId="{FF3E75FB-AEB2-4CB7-BC7A-EB209588D6B2}" destId="{10E33489-ED2F-4854-BF98-3F7ABF949BEB}" srcOrd="0" destOrd="0" parTransId="{C85BC1A0-CBE8-44CE-B995-C0645905E76A}" sibTransId="{E17B7A78-8ED9-4D99-8F22-05E8B3C8B547}"/>
    <dgm:cxn modelId="{C9CE5CE3-E653-47C5-8F5C-8C7AD8B23DE0}" type="presParOf" srcId="{402E4226-0523-4A34-BA78-F392E9572F51}" destId="{DE00A372-2F1A-4663-9259-71A36C8F6355}" srcOrd="0" destOrd="0" presId="urn:microsoft.com/office/officeart/2005/8/layout/hList1"/>
    <dgm:cxn modelId="{CCB2724C-1E73-493F-AE5D-277A39027A2C}" type="presParOf" srcId="{DE00A372-2F1A-4663-9259-71A36C8F6355}" destId="{7BADF3D2-6CBC-4785-B322-BAC4A12C49E8}" srcOrd="0" destOrd="0" presId="urn:microsoft.com/office/officeart/2005/8/layout/hList1"/>
    <dgm:cxn modelId="{C473BC89-7E1B-4981-A6C5-F243E1FD42E0}" type="presParOf" srcId="{DE00A372-2F1A-4663-9259-71A36C8F6355}" destId="{7713B88B-C82A-4E5F-8059-D936F72C705E}" srcOrd="1" destOrd="0" presId="urn:microsoft.com/office/officeart/2005/8/layout/hList1"/>
    <dgm:cxn modelId="{C2A8BC98-03E7-4FE8-9E22-B5D5D890D26B}" type="presParOf" srcId="{402E4226-0523-4A34-BA78-F392E9572F51}" destId="{A7263DAA-4767-440D-A092-F0DB2CC9EB60}" srcOrd="1" destOrd="0" presId="urn:microsoft.com/office/officeart/2005/8/layout/hList1"/>
    <dgm:cxn modelId="{C3C2042F-39AD-49E3-8728-5C7D74AC287F}" type="presParOf" srcId="{402E4226-0523-4A34-BA78-F392E9572F51}" destId="{30F2C7C0-9C8F-499B-9C07-26FE9E51360C}" srcOrd="2" destOrd="0" presId="urn:microsoft.com/office/officeart/2005/8/layout/hList1"/>
    <dgm:cxn modelId="{1167BE6E-8804-40BC-AC3F-D2E836CED04E}" type="presParOf" srcId="{30F2C7C0-9C8F-499B-9C07-26FE9E51360C}" destId="{C1A2C4CE-F9E5-4287-9E6F-BE53DA72A7C9}" srcOrd="0" destOrd="0" presId="urn:microsoft.com/office/officeart/2005/8/layout/hList1"/>
    <dgm:cxn modelId="{E967BC98-61C6-4230-98D7-DF959933B952}" type="presParOf" srcId="{30F2C7C0-9C8F-499B-9C07-26FE9E51360C}" destId="{E57ED84C-A8A3-4295-85B0-4896BB097853}" srcOrd="1" destOrd="0" presId="urn:microsoft.com/office/officeart/2005/8/layout/hList1"/>
    <dgm:cxn modelId="{36940ECC-7D73-42AA-9C0B-FDA40B1AC421}" type="presParOf" srcId="{402E4226-0523-4A34-BA78-F392E9572F51}" destId="{F71ABD85-8A31-4C68-AE44-EB64298C82F5}" srcOrd="3" destOrd="0" presId="urn:microsoft.com/office/officeart/2005/8/layout/hList1"/>
    <dgm:cxn modelId="{E890AAA8-5CFE-4171-92AB-9ADA33035189}" type="presParOf" srcId="{402E4226-0523-4A34-BA78-F392E9572F51}" destId="{60DCFBAE-1362-41B6-AAA3-6148995EE61F}" srcOrd="4" destOrd="0" presId="urn:microsoft.com/office/officeart/2005/8/layout/hList1"/>
    <dgm:cxn modelId="{19746048-E545-4B6C-98C3-A3AF5C46A995}" type="presParOf" srcId="{60DCFBAE-1362-41B6-AAA3-6148995EE61F}" destId="{ED9D8268-6218-47F0-A6AD-DD8C66338D5E}" srcOrd="0" destOrd="0" presId="urn:microsoft.com/office/officeart/2005/8/layout/hList1"/>
    <dgm:cxn modelId="{BF382F56-C7CA-45A9-8821-7D8E11159A0B}" type="presParOf" srcId="{60DCFBAE-1362-41B6-AAA3-6148995EE61F}" destId="{2FBA148C-02ED-479A-A403-605B6E2B3FD4}" srcOrd="1" destOrd="0" presId="urn:microsoft.com/office/officeart/2005/8/layout/hList1"/>
    <dgm:cxn modelId="{67C87B7D-3B17-40A4-B003-37EC584FE5B5}" type="presParOf" srcId="{402E4226-0523-4A34-BA78-F392E9572F51}" destId="{0B183438-6F0D-4BAF-832E-E0D0DB1D63B1}" srcOrd="5" destOrd="0" presId="urn:microsoft.com/office/officeart/2005/8/layout/hList1"/>
    <dgm:cxn modelId="{F7F6D6B9-0A00-4C75-AE2E-0379B4580255}" type="presParOf" srcId="{402E4226-0523-4A34-BA78-F392E9572F51}" destId="{EB8131C0-EDFF-4789-9923-FA7A0F5FA83F}" srcOrd="6" destOrd="0" presId="urn:microsoft.com/office/officeart/2005/8/layout/hList1"/>
    <dgm:cxn modelId="{8CDE6305-7B62-4166-90B6-C7273677BF27}" type="presParOf" srcId="{EB8131C0-EDFF-4789-9923-FA7A0F5FA83F}" destId="{C8BE99BC-8964-4AAF-A2CF-0F22D19DC918}" srcOrd="0" destOrd="0" presId="urn:microsoft.com/office/officeart/2005/8/layout/hList1"/>
    <dgm:cxn modelId="{C1FBEF68-B5FB-45D1-8674-BB3022604670}" type="presParOf" srcId="{EB8131C0-EDFF-4789-9923-FA7A0F5FA83F}" destId="{EA948657-BAA5-4E5C-99C3-B64ABA1EBAC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BADF3D2-6CBC-4785-B322-BAC4A12C49E8}">
      <dsp:nvSpPr>
        <dsp:cNvPr id="0" name=""/>
        <dsp:cNvSpPr/>
      </dsp:nvSpPr>
      <dsp:spPr>
        <a:xfrm>
          <a:off x="2950" y="148991"/>
          <a:ext cx="1774319" cy="46080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smtClean="0"/>
            <a:t>1.</a:t>
          </a:r>
          <a:r>
            <a:rPr lang="zh-CN" sz="1600" kern="1200" smtClean="0"/>
            <a:t>电流的磁场</a:t>
          </a:r>
          <a:endParaRPr lang="zh-CN" altLang="en-US" sz="1600" kern="1200" dirty="0"/>
        </a:p>
      </dsp:txBody>
      <dsp:txXfrm>
        <a:off x="2950" y="148991"/>
        <a:ext cx="1774319" cy="460800"/>
      </dsp:txXfrm>
    </dsp:sp>
    <dsp:sp modelId="{7713B88B-C82A-4E5F-8059-D936F72C705E}">
      <dsp:nvSpPr>
        <dsp:cNvPr id="0" name=""/>
        <dsp:cNvSpPr/>
      </dsp:nvSpPr>
      <dsp:spPr>
        <a:xfrm>
          <a:off x="2950" y="609792"/>
          <a:ext cx="1774319" cy="289872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由物理课可知，通电导体周围存在磁场，通电螺线管中存在磁场，磁场的方向由右手定则来判断。除了通电导体存在磁场之外，永久磁铁也存在磁场</a:t>
          </a:r>
          <a:endParaRPr lang="zh-CN" altLang="zh-CN" sz="1600" kern="1200" dirty="0" smtClean="0">
            <a:latin typeface="+mn-lt"/>
            <a:ea typeface="+mn-ea"/>
            <a:cs typeface="+mn-cs"/>
          </a:endParaRPr>
        </a:p>
      </dsp:txBody>
      <dsp:txXfrm>
        <a:off x="2950" y="609792"/>
        <a:ext cx="1774319" cy="2898720"/>
      </dsp:txXfrm>
    </dsp:sp>
    <dsp:sp modelId="{C1A2C4CE-F9E5-4287-9E6F-BE53DA72A7C9}">
      <dsp:nvSpPr>
        <dsp:cNvPr id="0" name=""/>
        <dsp:cNvSpPr/>
      </dsp:nvSpPr>
      <dsp:spPr>
        <a:xfrm>
          <a:off x="2025675" y="148991"/>
          <a:ext cx="1774319" cy="460800"/>
        </a:xfrm>
        <a:prstGeom prst="rect">
          <a:avLst/>
        </a:prstGeom>
        <a:gradFill rotWithShape="0">
          <a:gsLst>
            <a:gs pos="0">
              <a:schemeClr val="accent2">
                <a:hueOff val="-5775273"/>
                <a:satOff val="5219"/>
                <a:lumOff val="589"/>
                <a:alphaOff val="0"/>
                <a:shade val="51000"/>
                <a:satMod val="130000"/>
              </a:schemeClr>
            </a:gs>
            <a:gs pos="80000">
              <a:schemeClr val="accent2">
                <a:hueOff val="-5775273"/>
                <a:satOff val="5219"/>
                <a:lumOff val="589"/>
                <a:alphaOff val="0"/>
                <a:shade val="93000"/>
                <a:satMod val="130000"/>
              </a:schemeClr>
            </a:gs>
            <a:gs pos="100000">
              <a:schemeClr val="accent2">
                <a:hueOff val="-5775273"/>
                <a:satOff val="5219"/>
                <a:lumOff val="58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5775273"/>
              <a:satOff val="5219"/>
              <a:lumOff val="58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2.</a:t>
          </a:r>
          <a:r>
            <a:rPr lang="zh-CN" sz="1600" kern="1200" dirty="0" smtClean="0"/>
            <a:t>电磁力</a:t>
          </a:r>
          <a:endParaRPr lang="zh-CN" altLang="zh-CN" sz="1600" kern="1200" dirty="0">
            <a:latin typeface="+mn-lt"/>
            <a:ea typeface="+mn-ea"/>
            <a:cs typeface="+mn-cs"/>
          </a:endParaRPr>
        </a:p>
      </dsp:txBody>
      <dsp:txXfrm>
        <a:off x="2025675" y="148991"/>
        <a:ext cx="1774319" cy="460800"/>
      </dsp:txXfrm>
    </dsp:sp>
    <dsp:sp modelId="{E57ED84C-A8A3-4295-85B0-4896BB097853}">
      <dsp:nvSpPr>
        <dsp:cNvPr id="0" name=""/>
        <dsp:cNvSpPr/>
      </dsp:nvSpPr>
      <dsp:spPr>
        <a:xfrm>
          <a:off x="2025675" y="609792"/>
          <a:ext cx="1774319" cy="2898720"/>
        </a:xfrm>
        <a:prstGeom prst="rect">
          <a:avLst/>
        </a:prstGeom>
        <a:solidFill>
          <a:schemeClr val="accent2">
            <a:tint val="40000"/>
            <a:alpha val="90000"/>
            <a:hueOff val="-6273853"/>
            <a:satOff val="8619"/>
            <a:lumOff val="487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6273853"/>
              <a:satOff val="8619"/>
              <a:lumOff val="48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磁场之间存在力的作用。同性相斥，异性相吸。因为磁场是由电流产生的</a:t>
          </a:r>
          <a:endParaRPr lang="zh-CN" altLang="zh-CN" sz="1600" kern="1200" dirty="0">
            <a:latin typeface="+mn-lt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b="1" kern="1200" dirty="0" smtClean="0"/>
            <a:t>两个通电导体之间存在力的作用；通电导体在磁场中要受到力的作用</a:t>
          </a:r>
          <a:endParaRPr lang="zh-CN" altLang="zh-CN" sz="1600" kern="1200" dirty="0">
            <a:latin typeface="+mn-lt"/>
            <a:ea typeface="+mn-ea"/>
            <a:cs typeface="+mn-cs"/>
          </a:endParaRPr>
        </a:p>
      </dsp:txBody>
      <dsp:txXfrm>
        <a:off x="2025675" y="609792"/>
        <a:ext cx="1774319" cy="2898720"/>
      </dsp:txXfrm>
    </dsp:sp>
    <dsp:sp modelId="{ED9D8268-6218-47F0-A6AD-DD8C66338D5E}">
      <dsp:nvSpPr>
        <dsp:cNvPr id="0" name=""/>
        <dsp:cNvSpPr/>
      </dsp:nvSpPr>
      <dsp:spPr>
        <a:xfrm>
          <a:off x="4048399" y="148991"/>
          <a:ext cx="1774319" cy="460800"/>
        </a:xfrm>
        <a:prstGeom prst="rect">
          <a:avLst/>
        </a:prstGeom>
        <a:gradFill rotWithShape="0">
          <a:gsLst>
            <a:gs pos="0">
              <a:schemeClr val="accent2">
                <a:hueOff val="-11550546"/>
                <a:satOff val="10438"/>
                <a:lumOff val="1179"/>
                <a:alphaOff val="0"/>
                <a:shade val="51000"/>
                <a:satMod val="130000"/>
              </a:schemeClr>
            </a:gs>
            <a:gs pos="80000">
              <a:schemeClr val="accent2">
                <a:hueOff val="-11550546"/>
                <a:satOff val="10438"/>
                <a:lumOff val="1179"/>
                <a:alphaOff val="0"/>
                <a:shade val="93000"/>
                <a:satMod val="130000"/>
              </a:schemeClr>
            </a:gs>
            <a:gs pos="100000">
              <a:schemeClr val="accent2">
                <a:hueOff val="-11550546"/>
                <a:satOff val="10438"/>
                <a:lumOff val="117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1550546"/>
              <a:satOff val="10438"/>
              <a:lumOff val="117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3</a:t>
          </a:r>
          <a:r>
            <a:rPr lang="zh-CN" sz="1600" kern="1200" dirty="0" smtClean="0"/>
            <a:t>．磁感应强度</a:t>
          </a:r>
          <a:r>
            <a:rPr lang="en-US" sz="1600" kern="1200" dirty="0" smtClean="0"/>
            <a:t>B</a:t>
          </a:r>
          <a:endParaRPr lang="zh-CN" altLang="zh-CN" sz="1600" kern="1200" dirty="0">
            <a:latin typeface="+mn-lt"/>
            <a:ea typeface="+mn-ea"/>
            <a:cs typeface="+mn-cs"/>
          </a:endParaRPr>
        </a:p>
      </dsp:txBody>
      <dsp:txXfrm>
        <a:off x="4048399" y="148991"/>
        <a:ext cx="1774319" cy="460800"/>
      </dsp:txXfrm>
    </dsp:sp>
    <dsp:sp modelId="{2FBA148C-02ED-479A-A403-605B6E2B3FD4}">
      <dsp:nvSpPr>
        <dsp:cNvPr id="0" name=""/>
        <dsp:cNvSpPr/>
      </dsp:nvSpPr>
      <dsp:spPr>
        <a:xfrm>
          <a:off x="4048399" y="609792"/>
          <a:ext cx="1774319" cy="2898720"/>
        </a:xfrm>
        <a:prstGeom prst="rect">
          <a:avLst/>
        </a:prstGeom>
        <a:solidFill>
          <a:schemeClr val="accent2">
            <a:tint val="40000"/>
            <a:alpha val="90000"/>
            <a:hueOff val="-12547707"/>
            <a:satOff val="17238"/>
            <a:lumOff val="974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12547707"/>
              <a:satOff val="17238"/>
              <a:lumOff val="97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磁感应强度是由通电导体在磁场中的受力大小来定义的</a:t>
          </a:r>
          <a:endParaRPr lang="zh-CN" altLang="zh-CN" sz="1600" kern="1200" dirty="0">
            <a:latin typeface="+mn-lt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磁感应强度是矢量，它的方向与该点磁场的方向相同</a:t>
          </a:r>
          <a:endParaRPr lang="zh-CN" altLang="zh-CN" sz="1600" kern="1200" dirty="0">
            <a:latin typeface="+mn-lt"/>
            <a:ea typeface="+mn-ea"/>
            <a:cs typeface="+mn-cs"/>
          </a:endParaRPr>
        </a:p>
      </dsp:txBody>
      <dsp:txXfrm>
        <a:off x="4048399" y="609792"/>
        <a:ext cx="1774319" cy="2898720"/>
      </dsp:txXfrm>
    </dsp:sp>
    <dsp:sp modelId="{C8BE99BC-8964-4AAF-A2CF-0F22D19DC918}">
      <dsp:nvSpPr>
        <dsp:cNvPr id="0" name=""/>
        <dsp:cNvSpPr/>
      </dsp:nvSpPr>
      <dsp:spPr>
        <a:xfrm>
          <a:off x="6071123" y="148991"/>
          <a:ext cx="1774319" cy="460800"/>
        </a:xfrm>
        <a:prstGeom prst="rect">
          <a:avLst/>
        </a:prstGeom>
        <a:gradFill rotWithShape="0">
          <a:gsLst>
            <a:gs pos="0">
              <a:schemeClr val="accent2">
                <a:hueOff val="-17325818"/>
                <a:satOff val="15657"/>
                <a:lumOff val="1768"/>
                <a:alphaOff val="0"/>
                <a:shade val="51000"/>
                <a:satMod val="130000"/>
              </a:schemeClr>
            </a:gs>
            <a:gs pos="80000">
              <a:schemeClr val="accent2">
                <a:hueOff val="-17325818"/>
                <a:satOff val="15657"/>
                <a:lumOff val="1768"/>
                <a:alphaOff val="0"/>
                <a:shade val="93000"/>
                <a:satMod val="130000"/>
              </a:schemeClr>
            </a:gs>
            <a:gs pos="100000">
              <a:schemeClr val="accent2">
                <a:hueOff val="-17325818"/>
                <a:satOff val="15657"/>
                <a:lumOff val="176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-17325818"/>
              <a:satOff val="15657"/>
              <a:lumOff val="17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4</a:t>
          </a:r>
          <a:r>
            <a:rPr lang="zh-CN" sz="1600" kern="1200" dirty="0" smtClean="0"/>
            <a:t>．磁通</a:t>
          </a:r>
          <a:endParaRPr lang="zh-CN" altLang="zh-CN" sz="1600" kern="1200" dirty="0">
            <a:latin typeface="+mn-lt"/>
            <a:ea typeface="+mn-ea"/>
            <a:cs typeface="+mn-cs"/>
          </a:endParaRPr>
        </a:p>
      </dsp:txBody>
      <dsp:txXfrm>
        <a:off x="6071123" y="148991"/>
        <a:ext cx="1774319" cy="460800"/>
      </dsp:txXfrm>
    </dsp:sp>
    <dsp:sp modelId="{EA948657-BAA5-4E5C-99C3-B64ABA1EBACD}">
      <dsp:nvSpPr>
        <dsp:cNvPr id="0" name=""/>
        <dsp:cNvSpPr/>
      </dsp:nvSpPr>
      <dsp:spPr>
        <a:xfrm>
          <a:off x="6071123" y="609792"/>
          <a:ext cx="1774319" cy="2898720"/>
        </a:xfrm>
        <a:prstGeom prst="rect">
          <a:avLst/>
        </a:prstGeom>
        <a:solidFill>
          <a:schemeClr val="accent2">
            <a:tint val="40000"/>
            <a:alpha val="90000"/>
            <a:hueOff val="-18821559"/>
            <a:satOff val="25857"/>
            <a:lumOff val="1461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-18821559"/>
              <a:satOff val="25857"/>
              <a:lumOff val="146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在匀强磁场中，磁感应强度与垂直于它的某一面积</a:t>
          </a:r>
          <a:r>
            <a:rPr lang="en-US" sz="1600" i="1" kern="1200" dirty="0" smtClean="0"/>
            <a:t>S</a:t>
          </a:r>
          <a:r>
            <a:rPr lang="zh-CN" sz="1600" kern="1200" dirty="0" smtClean="0"/>
            <a:t>的乘积，称为该面积的磁通，用</a:t>
          </a:r>
          <a:r>
            <a:rPr lang="en-US" sz="1600" i="1" kern="1200" dirty="0" smtClean="0"/>
            <a:t>Φ</a:t>
          </a:r>
          <a:r>
            <a:rPr lang="zh-CN" sz="1600" kern="1200" dirty="0" smtClean="0"/>
            <a:t>表示，即</a:t>
          </a:r>
          <a:r>
            <a:rPr lang="en-US" sz="1600" i="1" kern="1200" dirty="0" smtClean="0"/>
            <a:t>Φ=</a:t>
          </a:r>
          <a:r>
            <a:rPr lang="en-US" sz="1600" kern="1200" dirty="0" smtClean="0"/>
            <a:t> </a:t>
          </a:r>
          <a:r>
            <a:rPr lang="en-US" sz="1600" i="1" kern="1200" dirty="0" smtClean="0"/>
            <a:t>BS</a:t>
          </a:r>
          <a:endParaRPr lang="zh-CN" altLang="zh-CN" sz="1600" kern="1200" dirty="0">
            <a:latin typeface="+mn-lt"/>
            <a:ea typeface="+mn-ea"/>
            <a:cs typeface="+mn-cs"/>
          </a:endParaRPr>
        </a:p>
      </dsp:txBody>
      <dsp:txXfrm>
        <a:off x="6071123" y="609792"/>
        <a:ext cx="1774319" cy="2898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C5DE16FD-1C85-4C12-B65A-702D8289E9F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ea typeface="宋体" pitchFamily="2" charset="-122"/>
              </a:rPr>
              <a:pPr algn="r"/>
              <a:t>1</a:t>
            </a:fld>
            <a:endParaRPr lang="en-US" sz="1200" dirty="0"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10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20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30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6.png"/><Relationship Id="rId4" Type="http://schemas.openxmlformats.org/officeDocument/2006/relationships/oleObject" Target="../embeddings/oleObject10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indent="266700" algn="ctr"/>
            <a:r>
              <a:rPr lang="zh-CN" altLang="zh-CN" sz="6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第</a:t>
            </a:r>
            <a:r>
              <a:rPr lang="zh-CN" altLang="en-US" sz="6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二</a:t>
            </a:r>
            <a:r>
              <a:rPr lang="zh-CN" altLang="zh-CN" sz="6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章</a:t>
            </a:r>
            <a:r>
              <a:rPr lang="zh-CN" altLang="en-US" sz="6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　</a:t>
            </a:r>
            <a:r>
              <a:rPr lang="zh-CN" altLang="zh-CN" sz="6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电磁学基础</a:t>
            </a:r>
          </a:p>
        </p:txBody>
      </p:sp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磁场与磁路的基本物理量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3886188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铁磁材料的性质及磁路计算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电磁铁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78" y="381080"/>
            <a:ext cx="7315200" cy="715962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zh-CN" altLang="zh-CN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  <a:cs typeface="+mn-cs"/>
              </a:rPr>
              <a:t>教学目标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04998" y="1219258"/>
            <a:ext cx="6934090" cy="1219168"/>
          </a:xfrm>
        </p:spPr>
        <p:txBody>
          <a:bodyPr/>
          <a:lstStyle/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掌握铁磁材料的磁化特性</a:t>
            </a:r>
          </a:p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了解铁磁材料的工程应用</a:t>
            </a:r>
          </a:p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了解磁路的组成，电磁铁的工作原理</a:t>
            </a:r>
            <a:endParaRPr lang="en-US" altLang="zh-CN" sz="2000" kern="12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070" y="3280801"/>
            <a:ext cx="70102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铁磁材料的磁化曲线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磁路的组成</a:t>
            </a:r>
            <a:endParaRPr lang="en-US" altLang="zh-CN" sz="20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600278" y="2438426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Aft>
                <a:spcPts val="0"/>
              </a:spcAft>
            </a:pPr>
            <a:r>
              <a:rPr lang="zh-CN" altLang="zh-CN" sz="4400" kern="0" dirty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教学重点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00086" y="4541790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Aft>
                <a:spcPts val="0"/>
              </a:spcAft>
            </a:pPr>
            <a:r>
              <a:rPr lang="zh-CN" altLang="zh-CN" sz="4400" kern="0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教学</a:t>
            </a:r>
            <a:r>
              <a:rPr lang="zh-CN" altLang="en-US" sz="4400" kern="0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难</a:t>
            </a:r>
            <a:r>
              <a:rPr lang="zh-CN" altLang="zh-CN" sz="4400" kern="0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点</a:t>
            </a:r>
            <a:endParaRPr lang="zh-CN" altLang="zh-CN" sz="4400" kern="0" dirty="0">
              <a:solidFill>
                <a:schemeClr val="accent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070" y="5338147"/>
            <a:ext cx="70102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磁化曲线特性分析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磁阻的概念</a:t>
            </a:r>
            <a:endParaRPr lang="en-US" altLang="zh-CN" sz="20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内容占位符 9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69834" y="3124208"/>
            <a:ext cx="5374166" cy="3047920"/>
          </a:xfr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2.2.1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铁磁材料的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磁化特性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2.2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铁磁材料的性质及磁路计算</a:t>
            </a:r>
            <a:endParaRPr lang="zh-CN" altLang="en-US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103427" name="Picture 3" descr="d2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96" y="2602480"/>
            <a:ext cx="3272886" cy="167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8" name="Picture 4" descr="d24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94" y="4648168"/>
            <a:ext cx="3200315" cy="169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676476" y="4267178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）磁化前</a:t>
            </a:r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676476" y="632452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）磁化后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990694" y="2057436"/>
            <a:ext cx="7315200" cy="3870325"/>
          </a:xfrm>
        </p:spPr>
        <p:txBody>
          <a:bodyPr/>
          <a:lstStyle/>
          <a:p>
            <a:endParaRPr lang="zh-CN" altLang="zh-CN" sz="2000" dirty="0" smtClean="0"/>
          </a:p>
          <a:p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2.2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铁磁材料的性质及磁路计算</a:t>
            </a:r>
            <a:endParaRPr lang="zh-CN" altLang="en-US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2" name="正五边形 11"/>
          <p:cNvSpPr/>
          <p:nvPr/>
        </p:nvSpPr>
        <p:spPr bwMode="auto">
          <a:xfrm>
            <a:off x="1295486" y="3429000"/>
            <a:ext cx="2133544" cy="2031946"/>
          </a:xfrm>
          <a:prstGeom prst="pentag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．高</a:t>
            </a:r>
            <a:r>
              <a:rPr lang="zh-CN" altLang="zh-CN" dirty="0" smtClean="0"/>
              <a:t>导磁性</a:t>
            </a:r>
            <a:endParaRPr lang="en-US" altLang="zh-CN" dirty="0" smtClean="0"/>
          </a:p>
        </p:txBody>
      </p:sp>
      <p:sp>
        <p:nvSpPr>
          <p:cNvPr id="13" name="正五边形 12"/>
          <p:cNvSpPr/>
          <p:nvPr/>
        </p:nvSpPr>
        <p:spPr bwMode="auto">
          <a:xfrm>
            <a:off x="3276634" y="1524050"/>
            <a:ext cx="2133544" cy="2031946"/>
          </a:xfrm>
          <a:prstGeom prst="pentag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2</a:t>
            </a:r>
            <a:r>
              <a:rPr lang="zh-CN" altLang="zh-CN" dirty="0" smtClean="0"/>
              <a:t>．磁饱和性</a:t>
            </a:r>
          </a:p>
        </p:txBody>
      </p:sp>
      <p:sp>
        <p:nvSpPr>
          <p:cNvPr id="14" name="正五边形 13"/>
          <p:cNvSpPr/>
          <p:nvPr/>
        </p:nvSpPr>
        <p:spPr bwMode="auto">
          <a:xfrm>
            <a:off x="4952990" y="3886188"/>
            <a:ext cx="2133544" cy="2031946"/>
          </a:xfrm>
          <a:prstGeom prst="pentagon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3</a:t>
            </a:r>
            <a:r>
              <a:rPr lang="zh-CN" altLang="zh-CN" dirty="0" smtClean="0"/>
              <a:t>．磁滞特性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990600" y="1844615"/>
            <a:ext cx="7315200" cy="3870325"/>
          </a:xfrm>
        </p:spPr>
        <p:txBody>
          <a:bodyPr/>
          <a:lstStyle/>
          <a:p>
            <a:r>
              <a:rPr lang="en-US" altLang="zh-CN" sz="2000" dirty="0" smtClean="0"/>
              <a:t>4</a:t>
            </a:r>
            <a:r>
              <a:rPr lang="zh-CN" altLang="zh-CN" sz="2000" dirty="0" smtClean="0"/>
              <a:t>．软磁材料和</a:t>
            </a:r>
            <a:r>
              <a:rPr lang="zh-CN" altLang="zh-CN" sz="2000" dirty="0" smtClean="0"/>
              <a:t>硬磁材料</a:t>
            </a:r>
            <a:endParaRPr lang="zh-CN" altLang="zh-CN" sz="2000" dirty="0" smtClean="0"/>
          </a:p>
          <a:p>
            <a:endParaRPr lang="zh-CN" altLang="zh-CN" sz="2000" dirty="0" smtClean="0"/>
          </a:p>
          <a:p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2.2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铁磁材料的性质及磁路计算</a:t>
            </a:r>
            <a:endParaRPr lang="zh-CN" altLang="en-US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146434" name="Picture 2" descr="d29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80" y="2438426"/>
            <a:ext cx="2362138" cy="32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435" name="Picture 3" descr="d29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782" y="2438426"/>
            <a:ext cx="2302386" cy="320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1776553" y="5867336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）软磁材料</a:t>
            </a:r>
            <a:endParaRPr lang="zh-CN" altLang="en-US" sz="1800" dirty="0"/>
          </a:p>
        </p:txBody>
      </p:sp>
      <p:sp>
        <p:nvSpPr>
          <p:cNvPr id="16" name="矩形 15"/>
          <p:cNvSpPr/>
          <p:nvPr/>
        </p:nvSpPr>
        <p:spPr>
          <a:xfrm>
            <a:off x="5434057" y="5867336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）硬磁材料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2.2.2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磁性材料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应用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half" idx="1"/>
          </p:nvPr>
        </p:nvSpPr>
        <p:spPr>
          <a:xfrm>
            <a:off x="990600" y="2454199"/>
            <a:ext cx="3581400" cy="387032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软磁材料</a:t>
            </a:r>
          </a:p>
          <a:p>
            <a:r>
              <a:rPr lang="zh-CN" altLang="zh-CN" sz="2000" dirty="0" smtClean="0"/>
              <a:t>制造变压器、交流电动机、接触器、交流电磁铁等电器设备的磁路铁心，采用软磁材料。并且应用磁化曲线的线性部分，防止进入饱和区，因进入饱和区会使磁化电流大大增加，使设备过流损坏</a:t>
            </a:r>
            <a:r>
              <a:rPr lang="zh-CN" altLang="zh-CN" sz="2000" dirty="0" smtClean="0"/>
              <a:t>。</a:t>
            </a:r>
            <a:endParaRPr lang="zh-CN" altLang="zh-CN" sz="2000" dirty="0" smtClean="0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724400" y="2454199"/>
            <a:ext cx="3581400" cy="38703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2000" dirty="0" smtClean="0"/>
              <a:t>2.</a:t>
            </a:r>
            <a:r>
              <a:rPr lang="zh-CN" altLang="zh-CN" sz="2000" dirty="0" smtClean="0"/>
              <a:t>硬磁材料</a:t>
            </a:r>
          </a:p>
          <a:p>
            <a:r>
              <a:rPr lang="zh-CN" altLang="zh-CN" sz="2000" dirty="0" smtClean="0"/>
              <a:t>硬磁材料磁化后，能得到很强的剩磁，而又不易退磁，因此这类材料适用于制造永久磁铁。常用的硬磁材料有钨钢、铝镍合金、稀土材料等。</a:t>
            </a:r>
          </a:p>
          <a:p>
            <a:r>
              <a:rPr lang="zh-CN" altLang="zh-CN" sz="2000" dirty="0" smtClean="0"/>
              <a:t>硬磁材料因磁化后能保持剩磁，还用于制造记忆器件。</a:t>
            </a:r>
            <a:endParaRPr lang="zh-CN" altLang="en-US" sz="2000" dirty="0" smtClean="0"/>
          </a:p>
          <a:p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2.2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铁磁材料的性质及磁路计算</a:t>
            </a:r>
            <a:endParaRPr lang="zh-CN" altLang="en-US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990600" y="2149407"/>
            <a:ext cx="7315200" cy="3870325"/>
          </a:xfrm>
        </p:spPr>
        <p:txBody>
          <a:bodyPr/>
          <a:lstStyle/>
          <a:p>
            <a:r>
              <a:rPr lang="zh-CN" altLang="zh-CN" sz="2400" dirty="0" smtClean="0"/>
              <a:t>图为</a:t>
            </a:r>
            <a:r>
              <a:rPr lang="zh-CN" altLang="zh-CN" sz="2400" dirty="0" smtClean="0"/>
              <a:t>常用的几种电磁铁的</a:t>
            </a:r>
            <a:r>
              <a:rPr lang="zh-CN" altLang="zh-CN" sz="2400" dirty="0" smtClean="0"/>
              <a:t>结构图</a:t>
            </a:r>
            <a:endParaRPr lang="zh-CN" altLang="zh-CN" sz="2400" dirty="0" smtClean="0"/>
          </a:p>
          <a:p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2.3</a:t>
            </a:r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电磁铁</a:t>
            </a:r>
            <a:endParaRPr lang="zh-CN" altLang="en-US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153602" name="Picture 2" descr="d21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92" y="3124124"/>
            <a:ext cx="2041581" cy="1600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3" name="Picture 3" descr="d212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28" y="3047926"/>
            <a:ext cx="2490471" cy="175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5" name="Picture 5" descr="d212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752" y="2971728"/>
            <a:ext cx="1676356" cy="191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053045" y="5105272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）起重电磁铁</a:t>
            </a:r>
            <a:endParaRPr lang="zh-CN" altLang="en-US" sz="1800" dirty="0"/>
          </a:p>
        </p:txBody>
      </p:sp>
      <p:sp>
        <p:nvSpPr>
          <p:cNvPr id="15" name="矩形 14"/>
          <p:cNvSpPr/>
          <p:nvPr/>
        </p:nvSpPr>
        <p:spPr>
          <a:xfrm>
            <a:off x="3947823" y="5105272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）继电器</a:t>
            </a:r>
            <a:endParaRPr lang="zh-CN" altLang="en-US" sz="1800" dirty="0"/>
          </a:p>
        </p:txBody>
      </p:sp>
      <p:sp>
        <p:nvSpPr>
          <p:cNvPr id="16" name="矩形 15"/>
          <p:cNvSpPr/>
          <p:nvPr/>
        </p:nvSpPr>
        <p:spPr>
          <a:xfrm>
            <a:off x="6536150" y="5105272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c</a:t>
            </a:r>
            <a:r>
              <a:rPr lang="zh-CN" altLang="zh-CN" sz="1800" dirty="0" smtClean="0"/>
              <a:t>）电磁阀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2.3</a:t>
            </a:r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电磁铁</a:t>
            </a:r>
            <a:endParaRPr lang="zh-CN" altLang="en-US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2.3.1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直流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电磁铁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给电磁铁的励磁线圈中通入直流电流，铁心对衔铁产生吸力。衔铁受到的吸力，跟两磁极间的磁感应强度</a:t>
            </a:r>
            <a:r>
              <a:rPr lang="en-US" altLang="zh-CN" sz="2000" i="1" dirty="0" smtClean="0"/>
              <a:t>B</a:t>
            </a:r>
            <a:r>
              <a:rPr lang="en-US" altLang="zh-CN" sz="2000" i="1" baseline="-25000" dirty="0" smtClean="0"/>
              <a:t> </a:t>
            </a:r>
            <a:r>
              <a:rPr lang="en-US" altLang="zh-CN" sz="2000" baseline="30000" dirty="0" smtClean="0"/>
              <a:t>2</a:t>
            </a:r>
            <a:r>
              <a:rPr lang="zh-CN" altLang="zh-CN" sz="2000" dirty="0" smtClean="0"/>
              <a:t>和磁极的面积成正比比，即</a:t>
            </a:r>
            <a:r>
              <a:rPr lang="en-US" altLang="zh-CN" sz="2000" i="1" dirty="0" smtClean="0"/>
              <a:t>F </a:t>
            </a:r>
            <a:r>
              <a:rPr lang="zh-CN" altLang="zh-CN" sz="2000" dirty="0" smtClean="0"/>
              <a:t>∝ </a:t>
            </a:r>
            <a:r>
              <a:rPr lang="en-US" altLang="zh-CN" sz="2000" i="1" dirty="0" smtClean="0"/>
              <a:t>B</a:t>
            </a:r>
            <a:r>
              <a:rPr lang="en-US" altLang="zh-CN" sz="2000" i="1" baseline="-25000" dirty="0" smtClean="0"/>
              <a:t> </a:t>
            </a:r>
            <a:r>
              <a:rPr lang="en-US" altLang="zh-CN" sz="2000" baseline="30000" dirty="0" smtClean="0"/>
              <a:t>2</a:t>
            </a:r>
            <a:r>
              <a:rPr lang="en-US" altLang="zh-CN" sz="2000" i="1" dirty="0" smtClean="0"/>
              <a:t>S</a:t>
            </a:r>
            <a:r>
              <a:rPr lang="en-US" altLang="zh-CN" sz="2000" i="1" baseline="-25000" dirty="0" smtClean="0"/>
              <a:t> </a:t>
            </a:r>
            <a:r>
              <a:rPr lang="zh-CN" altLang="zh-CN" sz="2000" dirty="0" smtClean="0"/>
              <a:t>。作用在衔铁上的吸力</a:t>
            </a:r>
            <a:r>
              <a:rPr lang="zh-CN" altLang="zh-CN" sz="2000" dirty="0" smtClean="0"/>
              <a:t>为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zh-CN" sz="2000" dirty="0" smtClean="0"/>
              <a:t>式中，</a:t>
            </a:r>
            <a:r>
              <a:rPr lang="en-US" altLang="zh-CN" sz="2000" i="1" dirty="0" smtClean="0"/>
              <a:t>F</a:t>
            </a:r>
            <a:r>
              <a:rPr lang="en-US" altLang="zh-CN" sz="2000" dirty="0" smtClean="0"/>
              <a:t> </a:t>
            </a:r>
            <a:r>
              <a:rPr lang="zh-CN" altLang="zh-CN" sz="2000" dirty="0" smtClean="0"/>
              <a:t>—电磁吸力，单位为</a:t>
            </a:r>
            <a:r>
              <a:rPr lang="en-US" altLang="zh-CN" sz="2000" dirty="0" smtClean="0"/>
              <a:t>N</a:t>
            </a:r>
            <a:r>
              <a:rPr lang="zh-CN" altLang="zh-CN" sz="2000" dirty="0" smtClean="0"/>
              <a:t>（牛）；</a:t>
            </a:r>
          </a:p>
          <a:p>
            <a:r>
              <a:rPr lang="en-US" altLang="zh-CN" sz="2000" i="1" dirty="0" smtClean="0"/>
              <a:t>B</a:t>
            </a:r>
            <a:r>
              <a:rPr lang="en-US" altLang="zh-CN" sz="2000" baseline="30000" dirty="0" smtClean="0"/>
              <a:t> </a:t>
            </a:r>
            <a:r>
              <a:rPr lang="zh-CN" altLang="zh-CN" sz="2000" dirty="0" smtClean="0"/>
              <a:t>—</a:t>
            </a:r>
            <a:r>
              <a:rPr lang="zh-CN" altLang="zh-CN" sz="2000" baseline="30000" dirty="0" smtClean="0"/>
              <a:t> </a:t>
            </a:r>
            <a:r>
              <a:rPr lang="zh-CN" altLang="zh-CN" sz="2000" dirty="0" smtClean="0"/>
              <a:t>空气隙中的磁感应强度，单位为</a:t>
            </a:r>
            <a:r>
              <a:rPr lang="en-US" altLang="zh-CN" sz="2000" dirty="0" smtClean="0"/>
              <a:t>T</a:t>
            </a:r>
            <a:r>
              <a:rPr lang="zh-CN" altLang="zh-CN" sz="2000" dirty="0" smtClean="0"/>
              <a:t>（特）；</a:t>
            </a:r>
          </a:p>
          <a:p>
            <a:r>
              <a:rPr lang="en-US" altLang="zh-CN" sz="2000" i="1" dirty="0" smtClean="0"/>
              <a:t>S</a:t>
            </a:r>
            <a:r>
              <a:rPr lang="en-US" altLang="zh-CN" sz="2000" i="1" baseline="30000" dirty="0" smtClean="0"/>
              <a:t> </a:t>
            </a:r>
            <a:r>
              <a:rPr lang="zh-CN" altLang="zh-CN" sz="2000" dirty="0" smtClean="0"/>
              <a:t>— 铁心的横截面积，单位为</a:t>
            </a:r>
            <a:r>
              <a:rPr lang="en-US" altLang="zh-CN" sz="2000" dirty="0" smtClean="0"/>
              <a:t>m</a:t>
            </a:r>
            <a:r>
              <a:rPr lang="en-US" altLang="zh-CN" sz="2000" baseline="30000" dirty="0" smtClean="0"/>
              <a:t>2</a:t>
            </a:r>
            <a:r>
              <a:rPr lang="zh-CN" altLang="zh-CN" sz="2000" dirty="0" smtClean="0"/>
              <a:t>（米</a:t>
            </a:r>
            <a:r>
              <a:rPr lang="en-US" altLang="zh-CN" sz="2000" baseline="30000" dirty="0" smtClean="0"/>
              <a:t>2</a:t>
            </a:r>
            <a:r>
              <a:rPr lang="zh-CN" altLang="zh-CN" sz="2000" dirty="0" smtClean="0"/>
              <a:t>）</a:t>
            </a:r>
            <a:endParaRPr lang="zh-CN" altLang="en-US" sz="2000" dirty="0"/>
          </a:p>
        </p:txBody>
      </p:sp>
      <p:pic>
        <p:nvPicPr>
          <p:cNvPr id="154626" name="Picture 2" descr="d2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6950" y="3886188"/>
            <a:ext cx="2155846" cy="22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4627" name="Object 3"/>
          <p:cNvGraphicFramePr>
            <a:graphicFrameLocks noChangeAspect="1"/>
          </p:cNvGraphicFramePr>
          <p:nvPr/>
        </p:nvGraphicFramePr>
        <p:xfrm>
          <a:off x="1371684" y="3809990"/>
          <a:ext cx="1981148" cy="990574"/>
        </p:xfrm>
        <a:graphic>
          <a:graphicData uri="http://schemas.openxmlformats.org/presentationml/2006/ole">
            <p:oleObj spid="_x0000_s154627" name="公式" r:id="rId4" imgW="83808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2.3</a:t>
            </a:r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电磁铁</a:t>
            </a:r>
            <a:endParaRPr lang="zh-CN" altLang="en-US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2.3.2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交流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电磁铁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工作原理</a:t>
            </a:r>
          </a:p>
          <a:p>
            <a:r>
              <a:rPr lang="zh-CN" altLang="zh-CN" sz="2000" dirty="0" smtClean="0"/>
              <a:t>交流电磁铁与直流电磁铁在原理上并无区别，只是交流电磁铁的励磁线圈上所加的是交流电压，电磁铁中的磁场是交变的。通过数学分析可知，交流电磁铁的平均吸力为</a:t>
            </a:r>
          </a:p>
          <a:p>
            <a:endParaRPr lang="zh-CN" altLang="en-US" sz="2000" dirty="0"/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2. </a:t>
            </a:r>
            <a:r>
              <a:rPr lang="zh-CN" altLang="zh-CN" sz="2000" dirty="0" smtClean="0"/>
              <a:t>消除振动</a:t>
            </a:r>
          </a:p>
          <a:p>
            <a:endParaRPr lang="zh-CN" altLang="en-US" dirty="0"/>
          </a:p>
        </p:txBody>
      </p:sp>
      <p:graphicFrame>
        <p:nvGraphicFramePr>
          <p:cNvPr id="155651" name="Object 3"/>
          <p:cNvGraphicFramePr>
            <a:graphicFrameLocks noChangeAspect="1"/>
          </p:cNvGraphicFramePr>
          <p:nvPr/>
        </p:nvGraphicFramePr>
        <p:xfrm>
          <a:off x="1981268" y="5181554"/>
          <a:ext cx="2209742" cy="1012798"/>
        </p:xfrm>
        <a:graphic>
          <a:graphicData uri="http://schemas.openxmlformats.org/presentationml/2006/ole">
            <p:oleObj spid="_x0000_s155651" name="公式" r:id="rId3" imgW="914400" imgH="419040" progId="Equation.3">
              <p:embed/>
            </p:oleObj>
          </a:graphicData>
        </a:graphic>
      </p:graphicFrame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5652" name="Object 4"/>
          <p:cNvGraphicFramePr>
            <a:graphicFrameLocks noChangeAspect="1"/>
          </p:cNvGraphicFramePr>
          <p:nvPr/>
        </p:nvGraphicFramePr>
        <p:xfrm>
          <a:off x="4876792" y="3733792"/>
          <a:ext cx="3888920" cy="1981148"/>
        </p:xfrm>
        <a:graphic>
          <a:graphicData uri="http://schemas.openxmlformats.org/presentationml/2006/ole">
            <p:oleObj spid="_x0000_s155652" name="位图图像" r:id="rId4" imgW="2476190" imgH="1257476" progId="Paint.Pictur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7.jpg"/>
          <p:cNvPicPr>
            <a:picLocks noChangeAspect="1"/>
          </p:cNvPicPr>
          <p:nvPr/>
        </p:nvPicPr>
        <p:blipFill>
          <a:blip r:embed="rId2" cstate="print"/>
          <a:srcRect b="11767"/>
          <a:stretch>
            <a:fillRect/>
          </a:stretch>
        </p:blipFill>
        <p:spPr>
          <a:xfrm>
            <a:off x="0" y="3429090"/>
            <a:ext cx="3943961" cy="34289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70" y="2667020"/>
            <a:ext cx="6324434" cy="2133544"/>
          </a:xfrm>
          <a:solidFill>
            <a:schemeClr val="bg1">
              <a:alpha val="76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tx1"/>
                </a:solidFill>
              </a:rPr>
              <a:t>　　</a:t>
            </a:r>
            <a:r>
              <a:rPr lang="en-US" altLang="zh-CN" sz="2000" dirty="0" smtClean="0">
                <a:solidFill>
                  <a:schemeClr val="tx1"/>
                </a:solidFill>
              </a:rPr>
              <a:t>1</a:t>
            </a:r>
            <a:r>
              <a:rPr lang="en-US" altLang="zh-CN" sz="2000" dirty="0" smtClean="0">
                <a:solidFill>
                  <a:schemeClr val="tx1"/>
                </a:solidFill>
              </a:rPr>
              <a:t>. </a:t>
            </a:r>
            <a:r>
              <a:rPr lang="zh-CN" altLang="zh-CN" sz="2000" dirty="0" smtClean="0">
                <a:solidFill>
                  <a:schemeClr val="tx1"/>
                </a:solidFill>
              </a:rPr>
              <a:t>铁磁材料的磁化特性呈非线性和磁滞性，在应用中根据不同的需要选择工作在特性线的不同部位。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tx1"/>
                </a:solidFill>
              </a:rPr>
              <a:t>　　</a:t>
            </a:r>
            <a:r>
              <a:rPr lang="en-US" altLang="zh-CN" sz="2000" dirty="0" smtClean="0">
                <a:solidFill>
                  <a:schemeClr val="tx1"/>
                </a:solidFill>
              </a:rPr>
              <a:t>2</a:t>
            </a:r>
            <a:r>
              <a:rPr lang="en-US" altLang="zh-CN" sz="2000" dirty="0" smtClean="0">
                <a:solidFill>
                  <a:schemeClr val="tx1"/>
                </a:solidFill>
              </a:rPr>
              <a:t>.</a:t>
            </a:r>
            <a:r>
              <a:rPr lang="zh-CN" altLang="zh-CN" sz="2000" dirty="0" smtClean="0">
                <a:solidFill>
                  <a:schemeClr val="tx1"/>
                </a:solidFill>
              </a:rPr>
              <a:t>铁磁材料是制造电器的重要材料，其磁导率越大，设备的体积越小，损耗越小。铁磁材料随着技术的进步，磁导率也在不断的提高，大型电器设备考虑到节能（变压器、电动机），过一段时期就要更新换代</a:t>
            </a:r>
            <a:r>
              <a:rPr lang="zh-CN" altLang="zh-CN" sz="2000" dirty="0" smtClean="0">
                <a:solidFill>
                  <a:schemeClr val="tx1"/>
                </a:solidFill>
              </a:rPr>
              <a:t>。</a:t>
            </a:r>
            <a:endParaRPr lang="zh-CN" altLang="zh-CN" sz="2000" dirty="0" smtClean="0">
              <a:solidFill>
                <a:schemeClr val="tx1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78" y="381080"/>
            <a:ext cx="7315200" cy="715962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zh-CN" altLang="zh-CN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  <a:cs typeface="+mn-cs"/>
              </a:rPr>
              <a:t>教学目标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04998" y="1219258"/>
            <a:ext cx="6934090" cy="1219168"/>
          </a:xfrm>
        </p:spPr>
        <p:txBody>
          <a:bodyPr/>
          <a:lstStyle/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掌握磁场的基本物理量，能熟练应用</a:t>
            </a:r>
          </a:p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理解磁导率的概念</a:t>
            </a:r>
            <a:endParaRPr lang="en-US" altLang="zh-CN" sz="2000" kern="12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070" y="3280801"/>
            <a:ext cx="701021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电和磁相互依存，共生共灭的概念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电流在磁场中受力的概念</a:t>
            </a:r>
          </a:p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各物理量的基本定义</a:t>
            </a:r>
            <a:endParaRPr lang="en-US" altLang="zh-CN" sz="20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600278" y="2438426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Aft>
                <a:spcPts val="0"/>
              </a:spcAft>
            </a:pPr>
            <a:r>
              <a:rPr lang="zh-CN" altLang="zh-CN" sz="4400" kern="0" dirty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教学重点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00086" y="4541790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Aft>
                <a:spcPts val="0"/>
              </a:spcAft>
            </a:pPr>
            <a:r>
              <a:rPr lang="zh-CN" altLang="zh-CN" sz="4400" kern="0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教学</a:t>
            </a:r>
            <a:r>
              <a:rPr lang="zh-CN" altLang="en-US" sz="4400" kern="0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难</a:t>
            </a:r>
            <a:r>
              <a:rPr lang="zh-CN" altLang="zh-CN" sz="4400" kern="0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</a:rPr>
              <a:t>点</a:t>
            </a:r>
            <a:endParaRPr lang="zh-CN" altLang="zh-CN" sz="4400" kern="0" dirty="0">
              <a:solidFill>
                <a:schemeClr val="accent3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070" y="5338147"/>
            <a:ext cx="7010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磁导率、磁阻的概念</a:t>
            </a:r>
            <a:endParaRPr lang="en-US" altLang="zh-CN" sz="20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3886188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2.4 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电磁感应、自感应和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互感应</a:t>
            </a:r>
            <a:endParaRPr lang="zh-CN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78" y="381080"/>
            <a:ext cx="7315200" cy="715962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zh-CN" altLang="zh-CN" dirty="0" smtClean="0">
                <a:solidFill>
                  <a:schemeClr val="accent3"/>
                </a:solidFill>
                <a:latin typeface="华文琥珀" pitchFamily="2" charset="-122"/>
                <a:ea typeface="华文琥珀" pitchFamily="2" charset="-122"/>
                <a:cs typeface="+mn-cs"/>
              </a:rPr>
              <a:t>教学目标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04998" y="1219258"/>
            <a:ext cx="6934090" cy="1219168"/>
          </a:xfrm>
        </p:spPr>
        <p:txBody>
          <a:bodyPr/>
          <a:lstStyle/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掌握电磁感应原理</a:t>
            </a:r>
          </a:p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掌握自感应、互感应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原理</a:t>
            </a:r>
            <a:endParaRPr lang="zh-CN" altLang="zh-CN" sz="2000" kern="12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了解自感应和互感应的工程</a:t>
            </a:r>
            <a:r>
              <a:rPr lang="zh-CN" altLang="zh-CN" sz="20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应用</a:t>
            </a:r>
            <a:endParaRPr lang="en-US" altLang="zh-CN" sz="2000" kern="12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070" y="3280801"/>
            <a:ext cx="7010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电磁感应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原理</a:t>
            </a:r>
            <a:endParaRPr lang="en-US" altLang="zh-CN" sz="20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600278" y="2438426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Aft>
                <a:spcPts val="0"/>
              </a:spcAft>
            </a:pPr>
            <a:r>
              <a:rPr lang="zh-CN" altLang="zh-CN" sz="4400" kern="0" dirty="0">
                <a:solidFill>
                  <a:srgbClr val="FEB80A"/>
                </a:solidFill>
                <a:latin typeface="华文琥珀" pitchFamily="2" charset="-122"/>
                <a:ea typeface="华文琥珀" pitchFamily="2" charset="-122"/>
              </a:rPr>
              <a:t>教学重点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00086" y="4541790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Aft>
                <a:spcPts val="0"/>
              </a:spcAft>
            </a:pPr>
            <a:r>
              <a:rPr lang="zh-CN" altLang="zh-CN" sz="4400" kern="0" dirty="0" smtClean="0">
                <a:solidFill>
                  <a:srgbClr val="FEB80A"/>
                </a:solidFill>
                <a:latin typeface="华文琥珀" pitchFamily="2" charset="-122"/>
                <a:ea typeface="华文琥珀" pitchFamily="2" charset="-122"/>
              </a:rPr>
              <a:t>教学</a:t>
            </a:r>
            <a:r>
              <a:rPr lang="zh-CN" altLang="en-US" sz="4400" kern="0" dirty="0" smtClean="0">
                <a:solidFill>
                  <a:srgbClr val="FEB80A"/>
                </a:solidFill>
                <a:latin typeface="华文琥珀" pitchFamily="2" charset="-122"/>
                <a:ea typeface="华文琥珀" pitchFamily="2" charset="-122"/>
              </a:rPr>
              <a:t>难</a:t>
            </a:r>
            <a:r>
              <a:rPr lang="zh-CN" altLang="zh-CN" sz="4400" kern="0" dirty="0" smtClean="0">
                <a:solidFill>
                  <a:srgbClr val="FEB80A"/>
                </a:solidFill>
                <a:latin typeface="华文琥珀" pitchFamily="2" charset="-122"/>
                <a:ea typeface="华文琥珀" pitchFamily="2" charset="-122"/>
              </a:rPr>
              <a:t>点</a:t>
            </a:r>
            <a:endParaRPr lang="zh-CN" altLang="zh-CN" sz="4400" kern="0" dirty="0">
              <a:solidFill>
                <a:srgbClr val="FEB80A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070" y="5338147"/>
            <a:ext cx="7010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电磁感应</a:t>
            </a:r>
            <a:r>
              <a:rPr lang="zh-CN" altLang="zh-CN" sz="20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原理</a:t>
            </a:r>
            <a:endParaRPr lang="en-US" altLang="zh-CN" sz="20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2.4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电磁感应、自感应和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互感应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2.4.2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产生电磁感应的两种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形式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从形式上看，产生感应电动势有两种方法——切割磁力线和磁通量变化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en-US" altLang="zh-CN" sz="2000" dirty="0" smtClean="0"/>
              <a:t>1</a:t>
            </a:r>
            <a:r>
              <a:rPr lang="zh-CN" altLang="zh-CN" sz="2000" dirty="0" smtClean="0"/>
              <a:t>．切割磁力线产生感应电动势</a:t>
            </a:r>
          </a:p>
          <a:p>
            <a:endParaRPr lang="zh-CN" altLang="en-US" sz="2000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7700" name="Picture 4" descr="d216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70" y="4190980"/>
            <a:ext cx="2048202" cy="22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701" name="Picture 5" descr="d216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386" y="4190980"/>
            <a:ext cx="1974663" cy="213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2.4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电磁感应、自感应和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互感应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990600" y="1768417"/>
            <a:ext cx="7315200" cy="3870325"/>
          </a:xfrm>
        </p:spPr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．磁通量变化产生</a:t>
            </a:r>
            <a:r>
              <a:rPr lang="zh-CN" altLang="zh-CN" sz="2400" dirty="0" smtClean="0"/>
              <a:t>感应电动势</a:t>
            </a:r>
            <a:endParaRPr lang="zh-CN" altLang="zh-CN" sz="2400" dirty="0" smtClean="0"/>
          </a:p>
        </p:txBody>
      </p:sp>
      <p:pic>
        <p:nvPicPr>
          <p:cNvPr id="158722" name="Picture 2" descr="d2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92" y="2895614"/>
            <a:ext cx="3592191" cy="22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3" name="Picture 3" descr="d2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376" y="2514624"/>
            <a:ext cx="2143592" cy="304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371684" y="5867336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磁通量变化产生感应电动势</a:t>
            </a:r>
            <a:endParaRPr lang="zh-CN" altLang="en-US" sz="1800" dirty="0"/>
          </a:p>
        </p:txBody>
      </p:sp>
      <p:sp>
        <p:nvSpPr>
          <p:cNvPr id="13" name="矩形 12"/>
          <p:cNvSpPr/>
          <p:nvPr/>
        </p:nvSpPr>
        <p:spPr>
          <a:xfrm>
            <a:off x="5638772" y="586733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感应电动势的正方向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19.jpg"/>
          <p:cNvPicPr>
            <a:picLocks noChangeAspect="1"/>
          </p:cNvPicPr>
          <p:nvPr/>
        </p:nvPicPr>
        <p:blipFill>
          <a:blip r:embed="rId2" cstate="print"/>
          <a:srcRect b="5557"/>
          <a:stretch>
            <a:fillRect/>
          </a:stretch>
        </p:blipFill>
        <p:spPr>
          <a:xfrm>
            <a:off x="304912" y="3276604"/>
            <a:ext cx="3252462" cy="3276514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2.4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电磁感应、自感应和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互感应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990600" y="1768417"/>
            <a:ext cx="7315200" cy="1736781"/>
          </a:xfrm>
        </p:spPr>
        <p:txBody>
          <a:bodyPr/>
          <a:lstStyle/>
          <a:p>
            <a:r>
              <a:rPr lang="zh-CN" altLang="zh-CN" sz="2400" dirty="0" smtClean="0">
                <a:solidFill>
                  <a:srgbClr val="FF0000"/>
                </a:solidFill>
              </a:rPr>
              <a:t>楞次定律</a:t>
            </a:r>
            <a:r>
              <a:rPr lang="zh-CN" altLang="zh-CN" sz="2400" dirty="0" smtClean="0"/>
              <a:t>指出：如果回路中的感应电动势是由于穿过回路的磁通量变化产生的，则感应电动势在闭合回路中将产生一电流，由这一电流产生的磁通总是阻碍原</a:t>
            </a:r>
            <a:r>
              <a:rPr lang="zh-CN" altLang="zh-CN" sz="2400" dirty="0" smtClean="0"/>
              <a:t>磁通</a:t>
            </a:r>
            <a:r>
              <a:rPr lang="zh-CN" altLang="zh-CN" sz="2400" dirty="0" smtClean="0"/>
              <a:t>的变化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</p:txBody>
      </p:sp>
      <p:sp>
        <p:nvSpPr>
          <p:cNvPr id="11" name="圆角矩形 10"/>
          <p:cNvSpPr/>
          <p:nvPr/>
        </p:nvSpPr>
        <p:spPr>
          <a:xfrm>
            <a:off x="2667050" y="4267178"/>
            <a:ext cx="5943444" cy="214526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66000"/>
                  <a:satMod val="160000"/>
                </a:schemeClr>
              </a:gs>
              <a:gs pos="50000">
                <a:schemeClr val="accent6">
                  <a:tint val="44500"/>
                  <a:satMod val="160000"/>
                </a:schemeClr>
              </a:gs>
              <a:gs pos="100000">
                <a:schemeClr val="accent6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zh-CN" sz="2000" dirty="0" smtClean="0">
                <a:solidFill>
                  <a:schemeClr val="tx1"/>
                </a:solidFill>
              </a:rPr>
              <a:t>①</a:t>
            </a:r>
            <a:r>
              <a:rPr lang="zh-CN" altLang="zh-CN" sz="2000" dirty="0" smtClean="0">
                <a:solidFill>
                  <a:schemeClr val="tx1"/>
                </a:solidFill>
              </a:rPr>
              <a:t>产生电磁感应的条件是穿过线圈的磁通必须发生变化（或导线切割磁力线），而不是已有穿过线圈磁通的大小。所以又有“电流生磁、磁动生电”一说。</a:t>
            </a:r>
          </a:p>
          <a:p>
            <a:pPr algn="l"/>
            <a:r>
              <a:rPr lang="zh-CN" altLang="zh-CN" sz="2000" dirty="0" smtClean="0">
                <a:solidFill>
                  <a:schemeClr val="tx1"/>
                </a:solidFill>
              </a:rPr>
              <a:t>②电磁感应现象可以发生在由铁磁材料形成的磁路中，也可发生在非铁磁材料或空气、真空中。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247821" y="35051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b="1" dirty="0" smtClean="0">
                <a:solidFill>
                  <a:schemeClr val="accent2"/>
                </a:solidFill>
              </a:rPr>
              <a:t>结论</a:t>
            </a:r>
            <a:endParaRPr lang="zh-CN" altLang="zh-CN" b="1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2.4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电磁感应、自感应和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互感应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2.4.3 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自感应和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互感应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1</a:t>
            </a:r>
            <a:r>
              <a:rPr lang="zh-CN" altLang="zh-CN" sz="2000" dirty="0" smtClean="0"/>
              <a:t>．</a:t>
            </a:r>
            <a:r>
              <a:rPr lang="zh-CN" altLang="zh-CN" sz="2000" dirty="0" smtClean="0"/>
              <a:t>自感应</a:t>
            </a:r>
            <a:endParaRPr lang="en-US" altLang="zh-CN" sz="2000" dirty="0" smtClean="0"/>
          </a:p>
          <a:p>
            <a:r>
              <a:rPr lang="zh-CN" altLang="zh-CN" sz="2000" dirty="0" smtClean="0"/>
              <a:t>由于</a:t>
            </a:r>
            <a:r>
              <a:rPr lang="zh-CN" altLang="zh-CN" sz="2000" dirty="0" smtClean="0"/>
              <a:t>线圈本身电流变化而产生感应电动势的现象，称为自感应，简称自感</a:t>
            </a:r>
            <a:r>
              <a:rPr lang="zh-CN" altLang="zh-CN" sz="2000" dirty="0" smtClean="0"/>
              <a:t>，</a:t>
            </a:r>
            <a:r>
              <a:rPr lang="zh-CN" altLang="zh-CN" sz="2000" dirty="0" smtClean="0"/>
              <a:t>所产生的电动势称为自感电动势，用</a:t>
            </a:r>
            <a:r>
              <a:rPr lang="en-US" altLang="zh-CN" sz="2000" i="1" dirty="0" err="1" smtClean="0"/>
              <a:t>e</a:t>
            </a:r>
            <a:r>
              <a:rPr lang="en-US" altLang="zh-CN" sz="2000" i="1" baseline="-25000" dirty="0" err="1" smtClean="0"/>
              <a:t>L</a:t>
            </a:r>
            <a:r>
              <a:rPr lang="zh-CN" altLang="zh-CN" sz="2000" dirty="0" smtClean="0"/>
              <a:t>表示</a:t>
            </a:r>
            <a:r>
              <a:rPr lang="zh-CN" altLang="zh-CN" sz="2000" dirty="0" smtClean="0"/>
              <a:t>。</a:t>
            </a:r>
            <a:r>
              <a:rPr lang="zh-CN" altLang="zh-CN" sz="2000" dirty="0" smtClean="0"/>
              <a:t>自感电动势同样可以用电磁感应公式来计算：当线圈的匝数为</a:t>
            </a:r>
            <a:r>
              <a:rPr lang="en-US" altLang="zh-CN" sz="2000" i="1" dirty="0" smtClean="0"/>
              <a:t>N</a:t>
            </a:r>
            <a:r>
              <a:rPr lang="zh-CN" altLang="zh-CN" sz="2000" dirty="0" smtClean="0"/>
              <a:t>，自感电动势为</a:t>
            </a:r>
          </a:p>
          <a:p>
            <a:r>
              <a:rPr lang="en-US" altLang="zh-CN" sz="2000" i="1" dirty="0" err="1" smtClean="0"/>
              <a:t>e</a:t>
            </a:r>
            <a:r>
              <a:rPr lang="en-US" altLang="zh-CN" sz="2000" i="1" baseline="-25000" dirty="0" err="1" smtClean="0"/>
              <a:t>L</a:t>
            </a:r>
            <a:r>
              <a:rPr lang="en-US" altLang="zh-CN" sz="2000" baseline="-25000" dirty="0" smtClean="0"/>
              <a:t> </a:t>
            </a:r>
            <a:endParaRPr lang="zh-CN" altLang="en-US" sz="2000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1828872" y="4343376"/>
          <a:ext cx="2187620" cy="761980"/>
        </p:xfrm>
        <a:graphic>
          <a:graphicData uri="http://schemas.openxmlformats.org/presentationml/2006/ole">
            <p:oleObj spid="_x0000_s159746" name="公式" r:id="rId3" imgW="11300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2.4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电磁感应、自感应和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互感应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</a:t>
            </a:r>
            <a:r>
              <a:rPr lang="zh-CN" altLang="zh-CN" sz="2400" dirty="0" smtClean="0"/>
              <a:t>互感应</a:t>
            </a:r>
            <a:endParaRPr lang="zh-CN" altLang="en-US" sz="2400" dirty="0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当一个线圈中电流变化，而在另一线圈中产生感应电动势的现象，称为互感应。所产生的电动势称为互感电动势。两个互感线圈称为磁耦合线圈。 </a:t>
            </a:r>
            <a:endParaRPr lang="zh-CN" altLang="en-US" sz="2400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Picture 3" descr="d21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98" y="2895614"/>
            <a:ext cx="3581400" cy="2574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2.4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电磁感应、自感应和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互感应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</a:t>
            </a:r>
            <a:r>
              <a:rPr lang="zh-CN" altLang="zh-CN" sz="2400" dirty="0" smtClean="0"/>
              <a:t>互感应</a:t>
            </a:r>
            <a:endParaRPr lang="zh-CN" altLang="en-US" sz="2400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）互感系数</a:t>
            </a:r>
            <a:r>
              <a:rPr lang="en-US" altLang="zh-CN" sz="2400" i="1" dirty="0" smtClean="0"/>
              <a:t>M</a:t>
            </a:r>
            <a:r>
              <a:rPr lang="en-US" altLang="zh-CN" sz="2400" dirty="0" smtClean="0"/>
              <a:t> 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）耦合系数</a:t>
            </a:r>
            <a:r>
              <a:rPr lang="en-US" altLang="zh-CN" sz="2400" dirty="0" smtClean="0"/>
              <a:t> </a:t>
            </a:r>
            <a:endParaRPr lang="en-US" altLang="zh-CN" sz="2400" dirty="0" smtClean="0"/>
          </a:p>
          <a:p>
            <a:pPr lvl="1"/>
            <a:r>
              <a:rPr lang="zh-CN" altLang="zh-CN" sz="2000" dirty="0" smtClean="0"/>
              <a:t>①全耦合</a:t>
            </a:r>
          </a:p>
          <a:p>
            <a:pPr lvl="1"/>
            <a:r>
              <a:rPr lang="zh-CN" altLang="zh-CN" sz="2000" dirty="0" smtClean="0"/>
              <a:t>②弱耦合</a:t>
            </a:r>
          </a:p>
          <a:p>
            <a:pPr lvl="1"/>
            <a:r>
              <a:rPr lang="zh-CN" altLang="zh-CN" sz="2000" dirty="0" smtClean="0"/>
              <a:t>③干扰耦合</a:t>
            </a:r>
          </a:p>
          <a:p>
            <a:endParaRPr lang="zh-CN" altLang="en-US" sz="2400" dirty="0"/>
          </a:p>
        </p:txBody>
      </p:sp>
      <p:pic>
        <p:nvPicPr>
          <p:cNvPr id="161794" name="Picture 2" descr="d22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12" y="2819416"/>
            <a:ext cx="1368866" cy="22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5" name="Picture 3" descr="d220b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772" y="2743218"/>
            <a:ext cx="3357036" cy="23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3810020" y="541014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）紧密耦合</a:t>
            </a:r>
            <a:endParaRPr lang="zh-CN" altLang="en-US" sz="1800" dirty="0"/>
          </a:p>
        </p:txBody>
      </p:sp>
      <p:sp>
        <p:nvSpPr>
          <p:cNvPr id="14" name="矩形 13"/>
          <p:cNvSpPr/>
          <p:nvPr/>
        </p:nvSpPr>
        <p:spPr>
          <a:xfrm>
            <a:off x="6553148" y="541014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）非紧密耦合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2.4 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电磁感应、自感应和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互感应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2.4.4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电感的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能量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线圈存在电感（直导线也存在电感），当线圈通入电流时，就产生磁场，就储存电能。</a:t>
            </a:r>
            <a:endParaRPr lang="zh-CN" altLang="en-US" sz="2000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2819" name="Object 3"/>
          <p:cNvGraphicFramePr>
            <a:graphicFrameLocks noChangeAspect="1"/>
          </p:cNvGraphicFramePr>
          <p:nvPr/>
        </p:nvGraphicFramePr>
        <p:xfrm>
          <a:off x="3048040" y="3886188"/>
          <a:ext cx="1979290" cy="1142970"/>
        </p:xfrm>
        <a:graphic>
          <a:graphicData uri="http://schemas.openxmlformats.org/presentationml/2006/ole">
            <p:oleObj spid="_x0000_s162819" name="公式" r:id="rId3" imgW="672808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.jpg"/>
          <p:cNvPicPr>
            <a:picLocks noChangeAspect="1"/>
          </p:cNvPicPr>
          <p:nvPr/>
        </p:nvPicPr>
        <p:blipFill>
          <a:blip r:embed="rId2" cstate="print"/>
          <a:srcRect t="16667" r="5001" b="7779"/>
          <a:stretch>
            <a:fillRect/>
          </a:stretch>
        </p:blipFill>
        <p:spPr>
          <a:xfrm>
            <a:off x="-1" y="4419574"/>
            <a:ext cx="4088005" cy="243842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00436" y="2286030"/>
            <a:ext cx="5181464" cy="2666930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2400" dirty="0" smtClean="0">
                <a:solidFill>
                  <a:schemeClr val="tx1"/>
                </a:solidFill>
              </a:rPr>
              <a:t>　　</a:t>
            </a:r>
            <a:r>
              <a:rPr lang="en-US" altLang="zh-CN" sz="2400" dirty="0" smtClean="0">
                <a:solidFill>
                  <a:schemeClr val="tx1"/>
                </a:solidFill>
              </a:rPr>
              <a:t>1</a:t>
            </a:r>
            <a:r>
              <a:rPr lang="en-US" altLang="zh-CN" sz="2400" dirty="0" smtClean="0">
                <a:solidFill>
                  <a:schemeClr val="tx1"/>
                </a:solidFill>
              </a:rPr>
              <a:t>.</a:t>
            </a:r>
            <a:r>
              <a:rPr lang="zh-CN" altLang="zh-CN" sz="2400" dirty="0" smtClean="0">
                <a:solidFill>
                  <a:schemeClr val="tx1"/>
                </a:solidFill>
              </a:rPr>
              <a:t>电磁感应现象是电工技术中非常重要的物理现象，他成为电工技术中若该门类的技术基础，我们要对该现象做深刻理解。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400" dirty="0" smtClean="0">
                <a:solidFill>
                  <a:schemeClr val="tx1"/>
                </a:solidFill>
              </a:rPr>
              <a:t>　　</a:t>
            </a:r>
            <a:r>
              <a:rPr lang="en-US" altLang="zh-CN" sz="2400" dirty="0" smtClean="0">
                <a:solidFill>
                  <a:schemeClr val="tx1"/>
                </a:solidFill>
              </a:rPr>
              <a:t>2</a:t>
            </a:r>
            <a:r>
              <a:rPr lang="en-US" altLang="zh-CN" sz="2400" dirty="0" smtClean="0">
                <a:solidFill>
                  <a:schemeClr val="tx1"/>
                </a:solidFill>
              </a:rPr>
              <a:t>.</a:t>
            </a:r>
            <a:r>
              <a:rPr lang="zh-CN" altLang="zh-CN" sz="2400" dirty="0" smtClean="0">
                <a:solidFill>
                  <a:schemeClr val="tx1"/>
                </a:solidFill>
              </a:rPr>
              <a:t>电感器件是电工技术三大原件之一，是电工技术基础器件。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990600" y="1371654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2.1.1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磁感应强度和磁通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磁场与磁路的基本物理量</a:t>
            </a:r>
            <a:endParaRPr lang="zh-CN" altLang="en-US" sz="4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685902" y="2438426"/>
          <a:ext cx="7848394" cy="3657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3886188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７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2.5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涡流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2.6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工程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78" y="381080"/>
            <a:ext cx="7315200" cy="715962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zh-CN" altLang="zh-CN" dirty="0" smtClean="0">
                <a:solidFill>
                  <a:schemeClr val="accent4"/>
                </a:solidFill>
                <a:latin typeface="华文琥珀" pitchFamily="2" charset="-122"/>
                <a:ea typeface="华文琥珀" pitchFamily="2" charset="-122"/>
                <a:cs typeface="+mn-cs"/>
              </a:rPr>
              <a:t>教学目标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04998" y="1219258"/>
            <a:ext cx="6934090" cy="1219168"/>
          </a:xfrm>
        </p:spPr>
        <p:txBody>
          <a:bodyPr/>
          <a:lstStyle/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8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sz="28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掌握涡流损耗原理，会分析涡流现象</a:t>
            </a:r>
          </a:p>
          <a:p>
            <a:pPr>
              <a:buClr>
                <a:srgbClr val="B40940">
                  <a:lumMod val="60000"/>
                  <a:lumOff val="40000"/>
                </a:srgbClr>
              </a:buClr>
              <a:buFont typeface="Webdings" pitchFamily="18" charset="2"/>
              <a:buChar char=""/>
            </a:pPr>
            <a:r>
              <a:rPr lang="en-US" altLang="zh-CN" sz="28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8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了解电磁现象的工程</a:t>
            </a:r>
            <a:r>
              <a:rPr lang="zh-CN" altLang="zh-CN" sz="2800" kern="1200" dirty="0" smtClean="0">
                <a:solidFill>
                  <a:srgbClr val="4D4D4D"/>
                </a:solidFill>
                <a:latin typeface="楷体_GB2312" pitchFamily="49" charset="-122"/>
                <a:ea typeface="楷体_GB2312" pitchFamily="49" charset="-122"/>
              </a:rPr>
              <a:t>应用</a:t>
            </a:r>
            <a:endParaRPr lang="en-US" altLang="zh-CN" sz="2800" kern="1200" dirty="0" smtClean="0">
              <a:solidFill>
                <a:srgbClr val="4D4D4D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2.5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涡流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b="0" dirty="0" smtClean="0"/>
              <a:t>1.</a:t>
            </a:r>
            <a:r>
              <a:rPr lang="zh-CN" altLang="zh-CN" b="0" dirty="0" smtClean="0"/>
              <a:t>涡流的产生</a:t>
            </a:r>
            <a:endParaRPr lang="zh-CN" altLang="en-US" b="0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CN" b="0" dirty="0" smtClean="0"/>
              <a:t>2.</a:t>
            </a:r>
            <a:r>
              <a:rPr lang="zh-CN" altLang="zh-CN" b="0" dirty="0" smtClean="0"/>
              <a:t>涡流的</a:t>
            </a:r>
            <a:r>
              <a:rPr lang="zh-CN" altLang="zh-CN" b="0" dirty="0" smtClean="0"/>
              <a:t>消除</a:t>
            </a:r>
            <a:endParaRPr lang="zh-CN" altLang="zh-CN" b="0" dirty="0" smtClean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68964" name="Picture 4" descr="d225b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14" y="2667020"/>
            <a:ext cx="2736907" cy="22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8965" name="Object 5"/>
          <p:cNvGraphicFramePr>
            <a:graphicFrameLocks noChangeAspect="1"/>
          </p:cNvGraphicFramePr>
          <p:nvPr/>
        </p:nvGraphicFramePr>
        <p:xfrm>
          <a:off x="7086534" y="2743218"/>
          <a:ext cx="1676356" cy="2018838"/>
        </p:xfrm>
        <a:graphic>
          <a:graphicData uri="http://schemas.openxmlformats.org/presentationml/2006/ole">
            <p:oleObj spid="_x0000_s168965" name="位图图像" r:id="rId4" imgW="2038095" imgH="2448267" progId="Paint.Picture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106878" y="52577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片状铁心</a:t>
            </a:r>
            <a:endParaRPr lang="zh-CN" altLang="en-US" sz="1800" dirty="0"/>
          </a:p>
        </p:txBody>
      </p:sp>
      <p:sp>
        <p:nvSpPr>
          <p:cNvPr id="19" name="矩形 18"/>
          <p:cNvSpPr/>
          <p:nvPr/>
        </p:nvSpPr>
        <p:spPr>
          <a:xfrm>
            <a:off x="7391326" y="525775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铁氧体磁路</a:t>
            </a:r>
            <a:endParaRPr lang="zh-CN" altLang="en-US" sz="1800" dirty="0"/>
          </a:p>
        </p:txBody>
      </p:sp>
      <p:pic>
        <p:nvPicPr>
          <p:cNvPr id="20" name="Picture 3" descr="d225a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110" y="2362228"/>
            <a:ext cx="3528623" cy="2936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2.5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涡流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3.</a:t>
            </a:r>
            <a:r>
              <a:rPr lang="zh-CN" altLang="zh-CN" sz="2400" dirty="0" smtClean="0"/>
              <a:t>涡流的</a:t>
            </a:r>
            <a:r>
              <a:rPr lang="zh-CN" altLang="zh-CN" sz="2400" dirty="0" smtClean="0"/>
              <a:t>应用</a:t>
            </a:r>
            <a:endParaRPr lang="zh-CN" altLang="en-US" sz="2400" dirty="0"/>
          </a:p>
        </p:txBody>
      </p:sp>
      <p:sp>
        <p:nvSpPr>
          <p:cNvPr id="16" name="内容占位符 15"/>
          <p:cNvSpPr>
            <a:spLocks noGrp="1"/>
          </p:cNvSpPr>
          <p:nvPr>
            <p:ph sz="half" idx="1"/>
          </p:nvPr>
        </p:nvSpPr>
        <p:spPr>
          <a:xfrm>
            <a:off x="914496" y="2667020"/>
            <a:ext cx="3581400" cy="3870325"/>
          </a:xfrm>
        </p:spPr>
        <p:txBody>
          <a:bodyPr/>
          <a:lstStyle/>
          <a:p>
            <a:r>
              <a:rPr lang="zh-CN" altLang="zh-CN" sz="2400" dirty="0" smtClean="0"/>
              <a:t>利用涡流的发热原理可进行塑料焊接、金属冶炼、零件淬火等</a:t>
            </a:r>
            <a:r>
              <a:rPr lang="zh-CN" altLang="zh-CN" sz="2400" dirty="0" smtClean="0"/>
              <a:t>。</a:t>
            </a:r>
            <a:endParaRPr lang="zh-CN" altLang="zh-CN" sz="2400" dirty="0" smtClean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8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1" name="Picture 3" descr="d22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594" y="2438426"/>
            <a:ext cx="3088377" cy="281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矩形 21"/>
          <p:cNvSpPr/>
          <p:nvPr/>
        </p:nvSpPr>
        <p:spPr>
          <a:xfrm>
            <a:off x="5411670" y="556254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涡流炼钢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2.6</a:t>
            </a: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工程应用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2.6.1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磁场中电流产生电磁力的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应用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直流电动机</a:t>
            </a:r>
          </a:p>
          <a:p>
            <a:endParaRPr lang="zh-CN" altLang="en-US" sz="2000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2.</a:t>
            </a:r>
            <a:r>
              <a:rPr lang="zh-CN" altLang="zh-CN" sz="2000" dirty="0" smtClean="0"/>
              <a:t>电动扬声器</a:t>
            </a:r>
          </a:p>
          <a:p>
            <a:endParaRPr lang="zh-CN" altLang="en-US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5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84" y="3352802"/>
            <a:ext cx="2664407" cy="24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81396"/>
            <a:ext cx="3733702" cy="216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2.6</a:t>
            </a: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工程应用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990600" y="1905040"/>
            <a:ext cx="3581400" cy="3870325"/>
          </a:xfrm>
        </p:spPr>
        <p:txBody>
          <a:bodyPr/>
          <a:lstStyle/>
          <a:p>
            <a:r>
              <a:rPr lang="en-US" altLang="zh-CN" sz="2000" dirty="0" smtClean="0"/>
              <a:t>3</a:t>
            </a:r>
            <a:r>
              <a:rPr lang="en-US" altLang="zh-CN" sz="2000" dirty="0" smtClean="0"/>
              <a:t>.</a:t>
            </a:r>
            <a:r>
              <a:rPr lang="zh-CN" altLang="zh-CN" sz="2000" dirty="0" smtClean="0"/>
              <a:t>电动</a:t>
            </a:r>
            <a:r>
              <a:rPr lang="zh-CN" altLang="zh-CN" sz="2000" dirty="0" smtClean="0"/>
              <a:t>式仪表</a:t>
            </a:r>
          </a:p>
          <a:p>
            <a:endParaRPr lang="zh-CN" altLang="en-US" sz="2000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6130" name="Picture 2" descr="照片 071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l="30260" t="15668" r="40346" b="64200"/>
          <a:stretch>
            <a:fillRect/>
          </a:stretch>
        </p:blipFill>
        <p:spPr bwMode="auto">
          <a:xfrm>
            <a:off x="2514654" y="2438426"/>
            <a:ext cx="3946504" cy="373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2.6</a:t>
            </a: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工程应用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2.6.2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电磁感应原理的的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应用</a:t>
            </a:r>
            <a:endParaRPr lang="zh-CN" altLang="en-US" sz="3200" dirty="0" smtClean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发电机</a:t>
            </a:r>
          </a:p>
          <a:p>
            <a:endParaRPr lang="zh-CN" altLang="en-US" sz="2000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2.</a:t>
            </a:r>
            <a:r>
              <a:rPr lang="zh-CN" altLang="zh-CN" sz="2000" dirty="0" smtClean="0"/>
              <a:t>电动话筒</a:t>
            </a:r>
          </a:p>
          <a:p>
            <a:endParaRPr lang="zh-CN" altLang="en-US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90" y="3581396"/>
            <a:ext cx="2828547" cy="23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71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2" y="3886188"/>
            <a:ext cx="4054990" cy="22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2.6</a:t>
            </a: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工程应用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990600" y="1616021"/>
            <a:ext cx="3581400" cy="3870325"/>
          </a:xfrm>
        </p:spPr>
        <p:txBody>
          <a:bodyPr/>
          <a:lstStyle/>
          <a:p>
            <a:r>
              <a:rPr lang="en-US" altLang="zh-CN" sz="2000" dirty="0" smtClean="0"/>
              <a:t>3. </a:t>
            </a:r>
            <a:r>
              <a:rPr lang="zh-CN" altLang="zh-CN" sz="2000" dirty="0" smtClean="0"/>
              <a:t>电感传感器</a:t>
            </a:r>
          </a:p>
          <a:p>
            <a:endParaRPr lang="zh-CN" altLang="en-US" sz="2000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4724400" y="1616021"/>
            <a:ext cx="3581400" cy="3870325"/>
          </a:xfrm>
        </p:spPr>
        <p:txBody>
          <a:bodyPr/>
          <a:lstStyle/>
          <a:p>
            <a:r>
              <a:rPr lang="en-US" altLang="zh-CN" sz="2000" dirty="0" smtClean="0"/>
              <a:t>4. </a:t>
            </a:r>
            <a:r>
              <a:rPr lang="zh-CN" altLang="zh-CN" sz="2000" dirty="0" smtClean="0"/>
              <a:t>电感储能放能的应用</a:t>
            </a:r>
          </a:p>
          <a:p>
            <a:endParaRPr lang="zh-CN" altLang="en-US" dirty="0"/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90" y="1981238"/>
            <a:ext cx="2186883" cy="213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8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100" y="4495772"/>
            <a:ext cx="2590732" cy="188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143090" y="4050242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）变间隙传感器</a:t>
            </a:r>
            <a:endParaRPr lang="zh-CN" altLang="en-US" sz="1800" dirty="0"/>
          </a:p>
        </p:txBody>
      </p:sp>
      <p:sp>
        <p:nvSpPr>
          <p:cNvPr id="14" name="矩形 13"/>
          <p:cNvSpPr/>
          <p:nvPr/>
        </p:nvSpPr>
        <p:spPr>
          <a:xfrm>
            <a:off x="1439161" y="6412380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(b) </a:t>
            </a:r>
            <a:r>
              <a:rPr lang="zh-CN" altLang="zh-CN" sz="1800" dirty="0" smtClean="0"/>
              <a:t>互感传感器</a:t>
            </a:r>
            <a:endParaRPr lang="zh-CN" altLang="en-US" sz="1800" dirty="0"/>
          </a:p>
        </p:txBody>
      </p:sp>
      <p:sp>
        <p:nvSpPr>
          <p:cNvPr id="1781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8180" name="Picture 4" descr="照片 009"/>
          <p:cNvPicPr>
            <a:picLocks noChangeAspect="1" noChangeArrowheads="1"/>
          </p:cNvPicPr>
          <p:nvPr/>
        </p:nvPicPr>
        <p:blipFill>
          <a:blip r:embed="rId4" cstate="print"/>
          <a:srcRect l="15768" t="50897" r="17523" b="32275"/>
          <a:stretch>
            <a:fillRect/>
          </a:stretch>
        </p:blipFill>
        <p:spPr bwMode="auto">
          <a:xfrm>
            <a:off x="3733942" y="3429000"/>
            <a:ext cx="5410058" cy="1879087"/>
          </a:xfrm>
          <a:prstGeom prst="rect">
            <a:avLst/>
          </a:prstGeom>
          <a:noFill/>
        </p:spPr>
      </p:pic>
      <p:sp>
        <p:nvSpPr>
          <p:cNvPr id="178182" name="Rectangle 6"/>
          <p:cNvSpPr>
            <a:spLocks noChangeArrowheads="1"/>
          </p:cNvSpPr>
          <p:nvPr/>
        </p:nvSpPr>
        <p:spPr bwMode="auto">
          <a:xfrm>
            <a:off x="4343406" y="5410148"/>
            <a:ext cx="434328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(a)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交流电抗器   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(b ) 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直流电抗器  （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）微型电感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.jpg"/>
          <p:cNvPicPr>
            <a:picLocks noChangeAspect="1"/>
          </p:cNvPicPr>
          <p:nvPr/>
        </p:nvPicPr>
        <p:blipFill>
          <a:blip r:embed="rId2" cstate="print"/>
          <a:srcRect t="16667" r="5001" b="7779"/>
          <a:stretch>
            <a:fillRect/>
          </a:stretch>
        </p:blipFill>
        <p:spPr>
          <a:xfrm>
            <a:off x="-1" y="4419574"/>
            <a:ext cx="4088005" cy="243842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8456" y="1828842"/>
            <a:ext cx="6248236" cy="2971722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2400" dirty="0" smtClean="0"/>
              <a:t>　　</a:t>
            </a:r>
            <a:r>
              <a:rPr lang="zh-CN" altLang="zh-CN" sz="2400" dirty="0" smtClean="0"/>
              <a:t>上述</a:t>
            </a:r>
            <a:r>
              <a:rPr lang="zh-CN" altLang="zh-CN" sz="2400" dirty="0" smtClean="0"/>
              <a:t>给出了电磁感应现象的几个应用案例，在应用案例中，都说明了是根据电磁感应现象的那个原理工作的，实际上就是理论在工程中的应用。一项发明、一个具体的应用电器，都需要理论的支持。没有理论支持任何设备都不会出现。人们曾经研究永动机，但因违背能量守恒原理，始终没有结果。 </a:t>
            </a:r>
            <a:endParaRPr lang="zh-CN" altLang="zh-CN" sz="2400" dirty="0" smtClean="0">
              <a:solidFill>
                <a:schemeClr val="tx1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2.1.2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磁导率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μ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磁导率</a:t>
            </a:r>
            <a:r>
              <a:rPr lang="en-US" altLang="zh-CN" sz="2000" i="1" dirty="0" smtClean="0"/>
              <a:t>μ</a:t>
            </a:r>
            <a:endParaRPr lang="zh-CN" altLang="zh-CN" sz="2000" dirty="0" smtClean="0"/>
          </a:p>
          <a:p>
            <a:r>
              <a:rPr lang="en-US" altLang="zh-CN" sz="2000" i="1" dirty="0" smtClean="0"/>
              <a:t>μ</a:t>
            </a:r>
            <a:r>
              <a:rPr lang="zh-CN" altLang="zh-CN" sz="2000" dirty="0" smtClean="0"/>
              <a:t>是反映磁介质导磁能力的物理量。不同的磁介质磁导率不同。铁、钴、镍等铁磁材料，磁导率很高，其他材料，磁导率很低。</a:t>
            </a:r>
          </a:p>
          <a:p>
            <a:endParaRPr lang="zh-CN" altLang="en-US" sz="2000" dirty="0"/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2.</a:t>
            </a:r>
            <a:r>
              <a:rPr lang="zh-CN" altLang="zh-CN" sz="2000" dirty="0" smtClean="0"/>
              <a:t>相对磁导率</a:t>
            </a:r>
            <a:r>
              <a:rPr lang="en-US" altLang="zh-CN" sz="2000" i="1" dirty="0" err="1" smtClean="0"/>
              <a:t>μ</a:t>
            </a:r>
            <a:r>
              <a:rPr lang="en-US" altLang="zh-CN" sz="2000" baseline="-25000" dirty="0" err="1" smtClean="0"/>
              <a:t>r</a:t>
            </a:r>
            <a:endParaRPr lang="zh-CN" altLang="zh-CN" sz="2000" dirty="0" smtClean="0"/>
          </a:p>
          <a:p>
            <a:r>
              <a:rPr lang="zh-CN" altLang="zh-CN" sz="2000" dirty="0" smtClean="0"/>
              <a:t>某物质的磁导率</a:t>
            </a:r>
            <a:r>
              <a:rPr lang="en-US" altLang="zh-CN" sz="2000" i="1" dirty="0" smtClean="0"/>
              <a:t>μ</a:t>
            </a:r>
            <a:r>
              <a:rPr lang="zh-CN" altLang="zh-CN" sz="2000" dirty="0" smtClean="0"/>
              <a:t>与真空磁导率</a:t>
            </a:r>
            <a:r>
              <a:rPr lang="en-US" altLang="zh-CN" sz="2000" i="1" dirty="0" smtClean="0"/>
              <a:t>μ</a:t>
            </a:r>
            <a:r>
              <a:rPr lang="en-US" altLang="zh-CN" sz="2000" baseline="-25000" dirty="0" smtClean="0"/>
              <a:t>0</a:t>
            </a:r>
            <a:r>
              <a:rPr lang="zh-CN" altLang="zh-CN" sz="2000" dirty="0" smtClean="0"/>
              <a:t>的比值，称为该物质的相对磁导率，用</a:t>
            </a:r>
            <a:r>
              <a:rPr lang="en-US" altLang="zh-CN" sz="2000" i="1" dirty="0" err="1" smtClean="0"/>
              <a:t>μ</a:t>
            </a:r>
            <a:r>
              <a:rPr lang="en-US" altLang="zh-CN" sz="2000" baseline="-25000" dirty="0" err="1" smtClean="0"/>
              <a:t>r</a:t>
            </a:r>
            <a:r>
              <a:rPr lang="en-US" altLang="zh-CN" sz="2000" baseline="-25000" dirty="0" smtClean="0"/>
              <a:t> </a:t>
            </a:r>
            <a:r>
              <a:rPr lang="zh-CN" altLang="zh-CN" sz="2000" dirty="0" smtClean="0"/>
              <a:t>表示</a:t>
            </a:r>
            <a:endParaRPr lang="en-US" altLang="zh-CN" sz="2000" dirty="0" smtClean="0"/>
          </a:p>
          <a:p>
            <a:r>
              <a:rPr lang="zh-CN" altLang="zh-CN" sz="2000" dirty="0" smtClean="0"/>
              <a:t>自然界中大多数物质的导磁性能较差，如空气、塑料、木材、铜、铝等，其</a:t>
            </a:r>
            <a:r>
              <a:rPr lang="en-US" altLang="zh-CN" sz="2000" i="1" dirty="0" smtClean="0"/>
              <a:t>μ</a:t>
            </a:r>
            <a:r>
              <a:rPr lang="en-US" altLang="zh-CN" sz="2000" i="1" baseline="-25000" dirty="0" smtClean="0"/>
              <a:t> </a:t>
            </a:r>
            <a:r>
              <a:rPr lang="en-US" altLang="zh-CN" sz="2000" baseline="-25000" dirty="0" smtClean="0"/>
              <a:t>r </a:t>
            </a:r>
            <a:r>
              <a:rPr lang="zh-CN" altLang="zh-CN" sz="2000" dirty="0" smtClean="0"/>
              <a:t>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，称为非铁磁物质；只有铁、钴、镍及其合金等，其</a:t>
            </a:r>
            <a:r>
              <a:rPr lang="en-US" altLang="zh-CN" sz="2000" i="1" dirty="0" err="1" smtClean="0"/>
              <a:t>μ</a:t>
            </a:r>
            <a:r>
              <a:rPr lang="en-US" altLang="zh-CN" sz="2000" i="1" baseline="-25000" dirty="0" err="1" smtClean="0"/>
              <a:t>r</a:t>
            </a:r>
            <a:r>
              <a:rPr lang="zh-CN" altLang="zh-CN" sz="2000" dirty="0" smtClean="0"/>
              <a:t>﹥﹥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，称为铁磁物质</a:t>
            </a:r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磁场与磁路的基本物理量</a:t>
            </a:r>
            <a:endParaRPr lang="zh-CN" altLang="en-US" sz="4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2.1.3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磁场强度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H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000" dirty="0" smtClean="0"/>
              <a:t>定义：磁场中某点的磁感应强度</a:t>
            </a:r>
            <a:r>
              <a:rPr lang="en-US" altLang="zh-CN" sz="2000" i="1" dirty="0" smtClean="0"/>
              <a:t>B</a:t>
            </a:r>
            <a:r>
              <a:rPr lang="zh-CN" altLang="zh-CN" sz="2000" dirty="0" smtClean="0"/>
              <a:t>与介质的磁导率</a:t>
            </a:r>
            <a:r>
              <a:rPr lang="en-US" altLang="zh-CN" sz="2000" i="1" dirty="0" smtClean="0"/>
              <a:t>μ</a:t>
            </a:r>
            <a:r>
              <a:rPr lang="zh-CN" altLang="zh-CN" sz="2000" dirty="0" smtClean="0"/>
              <a:t>之比，称为该点的磁场强度，用</a:t>
            </a:r>
            <a:r>
              <a:rPr lang="en-US" altLang="zh-CN" sz="2000" i="1" dirty="0" smtClean="0"/>
              <a:t>H</a:t>
            </a:r>
            <a:r>
              <a:rPr lang="zh-CN" altLang="zh-CN" sz="2000" dirty="0" smtClean="0"/>
              <a:t>表示，即</a:t>
            </a:r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磁场与磁路的基本物理量</a:t>
            </a:r>
            <a:endParaRPr lang="zh-CN" altLang="en-US" sz="4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9" name="内容占位符 8" descr="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24396" y="2971812"/>
            <a:ext cx="3581400" cy="2809263"/>
          </a:xfrm>
        </p:spPr>
      </p:pic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1981268" y="4419574"/>
          <a:ext cx="1366946" cy="1219168"/>
        </p:xfrm>
        <a:graphic>
          <a:graphicData uri="http://schemas.openxmlformats.org/presentationml/2006/ole">
            <p:oleObj spid="_x0000_s99330" name="公式" r:id="rId4" imgW="46980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2.1.4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磁通势、磁阻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</a:t>
            </a:r>
            <a:r>
              <a:rPr lang="zh-CN" altLang="zh-CN" sz="2000" dirty="0" smtClean="0"/>
              <a:t>．磁通势</a:t>
            </a:r>
            <a:r>
              <a:rPr lang="en-US" altLang="zh-CN" sz="2000" i="1" dirty="0" err="1" smtClean="0"/>
              <a:t>E</a:t>
            </a:r>
            <a:r>
              <a:rPr lang="en-US" altLang="zh-CN" sz="2000" baseline="-25000" dirty="0" err="1" smtClean="0"/>
              <a:t>m</a:t>
            </a:r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磁场与磁路的基本物理量</a:t>
            </a:r>
            <a:endParaRPr lang="zh-CN" altLang="en-US" sz="4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2</a:t>
            </a:r>
            <a:r>
              <a:rPr lang="zh-CN" altLang="zh-CN" sz="2000" dirty="0" smtClean="0"/>
              <a:t>．磁通势与磁场强度的关系</a:t>
            </a:r>
          </a:p>
          <a:p>
            <a:r>
              <a:rPr lang="zh-CN" altLang="zh-CN" sz="2000" dirty="0" smtClean="0"/>
              <a:t>在磁路中，磁场强度正比于磁通势</a:t>
            </a:r>
            <a:r>
              <a:rPr lang="en-US" altLang="zh-CN" sz="2000" i="1" dirty="0" err="1" smtClean="0"/>
              <a:t>E</a:t>
            </a:r>
            <a:r>
              <a:rPr lang="en-US" altLang="zh-CN" sz="2000" baseline="-25000" dirty="0" err="1" smtClean="0"/>
              <a:t>m</a:t>
            </a:r>
            <a:r>
              <a:rPr lang="zh-CN" altLang="zh-CN" sz="2000" dirty="0" smtClean="0"/>
              <a:t>，反比于</a:t>
            </a:r>
          </a:p>
          <a:p>
            <a:r>
              <a:rPr lang="zh-CN" altLang="zh-CN" sz="2000" dirty="0" smtClean="0"/>
              <a:t>磁路的有效长度</a:t>
            </a:r>
            <a:r>
              <a:rPr lang="en-US" altLang="zh-CN" sz="2000" i="1" dirty="0" smtClean="0"/>
              <a:t>l</a:t>
            </a:r>
            <a:r>
              <a:rPr lang="zh-CN" altLang="zh-CN" sz="2000" dirty="0" smtClean="0"/>
              <a:t>，表达式为</a:t>
            </a:r>
          </a:p>
          <a:p>
            <a:endParaRPr lang="zh-CN" altLang="en-US" sz="2000" dirty="0"/>
          </a:p>
        </p:txBody>
      </p:sp>
      <p:pic>
        <p:nvPicPr>
          <p:cNvPr id="100355" name="Picture 3" descr="d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88" y="3809990"/>
            <a:ext cx="2555394" cy="198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0356" name="Object 4"/>
          <p:cNvGraphicFramePr>
            <a:graphicFrameLocks noChangeAspect="1"/>
          </p:cNvGraphicFramePr>
          <p:nvPr/>
        </p:nvGraphicFramePr>
        <p:xfrm>
          <a:off x="5791168" y="4648168"/>
          <a:ext cx="761986" cy="761980"/>
        </p:xfrm>
        <a:graphic>
          <a:graphicData uri="http://schemas.openxmlformats.org/presentationml/2006/ole">
            <p:oleObj spid="_x0000_s100356" name="公式" r:id="rId4" imgW="5457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990600" y="1920813"/>
            <a:ext cx="7315200" cy="3870325"/>
          </a:xfrm>
        </p:spPr>
        <p:txBody>
          <a:bodyPr/>
          <a:lstStyle/>
          <a:p>
            <a:r>
              <a:rPr lang="en-US" altLang="zh-CN" sz="2000" dirty="0" smtClean="0"/>
              <a:t>3. </a:t>
            </a:r>
            <a:r>
              <a:rPr lang="zh-CN" altLang="zh-CN" sz="2000" dirty="0" smtClean="0"/>
              <a:t>磁阻</a:t>
            </a:r>
            <a:r>
              <a:rPr lang="en-US" altLang="zh-CN" sz="2000" i="1" dirty="0" err="1" smtClean="0"/>
              <a:t>R</a:t>
            </a:r>
            <a:r>
              <a:rPr lang="en-US" altLang="zh-CN" sz="2000" baseline="-25000" dirty="0" err="1" smtClean="0"/>
              <a:t>m</a:t>
            </a:r>
            <a:endParaRPr lang="zh-CN" altLang="zh-CN" sz="2000" dirty="0" smtClean="0"/>
          </a:p>
          <a:p>
            <a:r>
              <a:rPr lang="zh-CN" altLang="zh-CN" sz="2000" dirty="0" smtClean="0"/>
              <a:t>电流在电路中流动时会受到电阻的阻碍作用，磁通穿过磁路时同样会受到磁阻的阻碍作用。磁阻的大小与磁路的长度成正比，与磁路材料的磁导率及截面积成反比。表达式为</a:t>
            </a:r>
            <a:endParaRPr lang="zh-CN" altLang="zh-CN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磁场与磁路的基本物理量</a:t>
            </a:r>
            <a:endParaRPr lang="zh-CN" altLang="en-US" sz="4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graphicFrame>
        <p:nvGraphicFramePr>
          <p:cNvPr id="101379" name="Object 3"/>
          <p:cNvGraphicFramePr>
            <a:graphicFrameLocks noChangeAspect="1"/>
          </p:cNvGraphicFramePr>
          <p:nvPr/>
        </p:nvGraphicFramePr>
        <p:xfrm>
          <a:off x="3352832" y="3581396"/>
          <a:ext cx="1904950" cy="1309653"/>
        </p:xfrm>
        <a:graphic>
          <a:graphicData uri="http://schemas.openxmlformats.org/presentationml/2006/ole">
            <p:oleObj spid="_x0000_s101379" name="公式" r:id="rId3" imgW="60948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2.1.5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磁路欧姆定律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理论和实验均可证明：在磁通势</a:t>
            </a:r>
            <a:r>
              <a:rPr lang="en-US" altLang="zh-CN" sz="2000" i="1" dirty="0" err="1" smtClean="0"/>
              <a:t>E</a:t>
            </a:r>
            <a:r>
              <a:rPr lang="en-US" altLang="zh-CN" sz="2000" baseline="-25000" dirty="0" err="1" smtClean="0"/>
              <a:t>m</a:t>
            </a:r>
            <a:r>
              <a:rPr lang="zh-CN" altLang="zh-CN" sz="2000" dirty="0" smtClean="0"/>
              <a:t>的作用下，磁路中产生磁通</a:t>
            </a:r>
            <a:r>
              <a:rPr lang="en-US" altLang="zh-CN" sz="2000" i="1" dirty="0" smtClean="0"/>
              <a:t>Φ</a:t>
            </a:r>
            <a:r>
              <a:rPr lang="zh-CN" altLang="zh-CN" sz="2000" dirty="0" smtClean="0"/>
              <a:t>的大小与磁通势成正比，与回路中的磁阻</a:t>
            </a:r>
            <a:r>
              <a:rPr lang="en-US" altLang="zh-CN" sz="2000" i="1" dirty="0" err="1" smtClean="0"/>
              <a:t>R</a:t>
            </a:r>
            <a:r>
              <a:rPr lang="en-US" altLang="zh-CN" sz="2000" baseline="-25000" dirty="0" err="1" smtClean="0"/>
              <a:t>m</a:t>
            </a:r>
            <a:r>
              <a:rPr lang="zh-CN" altLang="zh-CN" sz="2000" dirty="0" smtClean="0"/>
              <a:t>成反比，表达式为</a:t>
            </a:r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2.1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磁场与磁路的基本物理量</a:t>
            </a:r>
            <a:endParaRPr lang="zh-CN" altLang="en-US" sz="44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3657624" y="3809990"/>
          <a:ext cx="1371564" cy="1116389"/>
        </p:xfrm>
        <a:graphic>
          <a:graphicData uri="http://schemas.openxmlformats.org/presentationml/2006/ole">
            <p:oleObj spid="_x0000_s102403" name="公式" r:id="rId3" imgW="545760" imgH="4442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7.jpg"/>
          <p:cNvPicPr>
            <a:picLocks noChangeAspect="1"/>
          </p:cNvPicPr>
          <p:nvPr/>
        </p:nvPicPr>
        <p:blipFill>
          <a:blip r:embed="rId2" cstate="print"/>
          <a:srcRect b="11767"/>
          <a:stretch>
            <a:fillRect/>
          </a:stretch>
        </p:blipFill>
        <p:spPr>
          <a:xfrm>
            <a:off x="0" y="3429090"/>
            <a:ext cx="3943961" cy="34289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05070" y="2895614"/>
            <a:ext cx="6324434" cy="1828752"/>
          </a:xfrm>
          <a:solidFill>
            <a:schemeClr val="bg1">
              <a:alpha val="76000"/>
            </a:schemeClr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tx1"/>
                </a:solidFill>
              </a:rPr>
              <a:t>　　</a:t>
            </a:r>
            <a:r>
              <a:rPr lang="en-US" altLang="zh-CN" sz="2000" dirty="0" smtClean="0">
                <a:solidFill>
                  <a:schemeClr val="tx1"/>
                </a:solidFill>
              </a:rPr>
              <a:t>1.</a:t>
            </a:r>
            <a:r>
              <a:rPr lang="zh-CN" altLang="zh-CN" sz="2000" dirty="0" smtClean="0">
                <a:solidFill>
                  <a:schemeClr val="tx1"/>
                </a:solidFill>
              </a:rPr>
              <a:t>电、磁相互依存是电磁现象的本质，磁场和磁场之间、磁场和电流之间有力的作用是电磁现象本质的体现。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>
                <a:solidFill>
                  <a:schemeClr val="tx1"/>
                </a:solidFill>
              </a:rPr>
              <a:t>　　</a:t>
            </a:r>
            <a:r>
              <a:rPr lang="en-US" altLang="zh-CN" sz="2000" dirty="0" smtClean="0">
                <a:solidFill>
                  <a:schemeClr val="tx1"/>
                </a:solidFill>
              </a:rPr>
              <a:t>2.</a:t>
            </a:r>
            <a:r>
              <a:rPr lang="zh-CN" altLang="zh-CN" sz="2000" dirty="0" smtClean="0">
                <a:solidFill>
                  <a:schemeClr val="tx1"/>
                </a:solidFill>
              </a:rPr>
              <a:t>磁场的基本物理量是分析磁路的基础，要加深理解。</a:t>
            </a:r>
            <a:endParaRPr lang="en-US" altLang="zh-CN" sz="2000" dirty="0" smtClean="0">
              <a:solidFill>
                <a:schemeClr val="tx1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-template-24">
  <a:themeElements>
    <a:clrScheme name="1_powerpoint-template-24 10">
      <a:dk1>
        <a:srgbClr val="4D4D4D"/>
      </a:dk1>
      <a:lt1>
        <a:srgbClr val="FFFFFF"/>
      </a:lt1>
      <a:dk2>
        <a:srgbClr val="4D4D4D"/>
      </a:dk2>
      <a:lt2>
        <a:srgbClr val="382E46"/>
      </a:lt2>
      <a:accent1>
        <a:srgbClr val="B40940"/>
      </a:accent1>
      <a:accent2>
        <a:srgbClr val="D2A13B"/>
      </a:accent2>
      <a:accent3>
        <a:srgbClr val="FFFFFF"/>
      </a:accent3>
      <a:accent4>
        <a:srgbClr val="404040"/>
      </a:accent4>
      <a:accent5>
        <a:srgbClr val="D6AAAF"/>
      </a:accent5>
      <a:accent6>
        <a:srgbClr val="BE9135"/>
      </a:accent6>
      <a:hlink>
        <a:srgbClr val="5A3D8D"/>
      </a:hlink>
      <a:folHlink>
        <a:srgbClr val="DDDDDD"/>
      </a:folHlink>
    </a:clrScheme>
    <a:fontScheme name="1_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1049</TotalTime>
  <Pages>0</Pages>
  <Words>1554</Words>
  <Characters>0</Characters>
  <Application>Microsoft Office PowerPoint</Application>
  <DocSecurity>0</DocSecurity>
  <PresentationFormat>全屏显示(4:3)</PresentationFormat>
  <Lines>0</Lines>
  <Paragraphs>190</Paragraphs>
  <Slides>38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38</vt:i4>
      </vt:variant>
    </vt:vector>
  </HeadingPairs>
  <TitlesOfParts>
    <vt:vector size="44" baseType="lpstr">
      <vt:lpstr>powerpoint-template-24</vt:lpstr>
      <vt:lpstr>1_powerpoint-template-24</vt:lpstr>
      <vt:lpstr>2_powerpoint-template-24</vt:lpstr>
      <vt:lpstr>公式</vt:lpstr>
      <vt:lpstr>Microsoft 公式 3.0</vt:lpstr>
      <vt:lpstr>位图图像</vt:lpstr>
      <vt:lpstr>第二章　电磁学基础</vt:lpstr>
      <vt:lpstr>教学目标</vt:lpstr>
      <vt:lpstr>2.1.1 磁感应强度和磁通</vt:lpstr>
      <vt:lpstr>2.1.2 磁导率μ</vt:lpstr>
      <vt:lpstr>2.1.3 磁场强度H</vt:lpstr>
      <vt:lpstr>2.1.4 磁通势、磁阻</vt:lpstr>
      <vt:lpstr>幻灯片 7</vt:lpstr>
      <vt:lpstr>2.1.5 磁路欧姆定律</vt:lpstr>
      <vt:lpstr>幻灯片 9</vt:lpstr>
      <vt:lpstr>幻灯片 10</vt:lpstr>
      <vt:lpstr>教学目标</vt:lpstr>
      <vt:lpstr>2.2.1 铁磁材料的磁化特性</vt:lpstr>
      <vt:lpstr>幻灯片 13</vt:lpstr>
      <vt:lpstr>幻灯片 14</vt:lpstr>
      <vt:lpstr>2.2.2 磁性材料应用</vt:lpstr>
      <vt:lpstr>幻灯片 16</vt:lpstr>
      <vt:lpstr>2.3.1 直流电磁铁</vt:lpstr>
      <vt:lpstr>2.3.2 交流电磁铁</vt:lpstr>
      <vt:lpstr>幻灯片 19</vt:lpstr>
      <vt:lpstr>幻灯片 20</vt:lpstr>
      <vt:lpstr>教学目标</vt:lpstr>
      <vt:lpstr>2.4.2产生电磁感应的两种形式</vt:lpstr>
      <vt:lpstr>幻灯片 23</vt:lpstr>
      <vt:lpstr>幻灯片 24</vt:lpstr>
      <vt:lpstr>2.4.3  自感应和互感应</vt:lpstr>
      <vt:lpstr>2．互感应</vt:lpstr>
      <vt:lpstr>2．互感应</vt:lpstr>
      <vt:lpstr>2.4.4 电感的能量</vt:lpstr>
      <vt:lpstr>幻灯片 29</vt:lpstr>
      <vt:lpstr>幻灯片 30</vt:lpstr>
      <vt:lpstr>教学目标</vt:lpstr>
      <vt:lpstr>幻灯片 32</vt:lpstr>
      <vt:lpstr>3.涡流的应用</vt:lpstr>
      <vt:lpstr>2.6.1 磁场中电流产生电磁力的应用</vt:lpstr>
      <vt:lpstr>幻灯片 35</vt:lpstr>
      <vt:lpstr>2.6.2 电磁感应原理的的应用</vt:lpstr>
      <vt:lpstr>幻灯片 37</vt:lpstr>
      <vt:lpstr>幻灯片 38</vt:lpstr>
    </vt:vector>
  </TitlesOfParts>
  <Manager/>
  <Company>Templates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直流电路 1.1 电路的组成 1.2 电路基本物理量 1.3 电阻</dc:title>
  <dc:subject/>
  <dc:creator/>
  <cp:keywords/>
  <dc:description/>
  <cp:lastModifiedBy>hepsh</cp:lastModifiedBy>
  <cp:revision>282</cp:revision>
  <cp:lastPrinted>1899-12-30T00:00:00Z</cp:lastPrinted>
  <dcterms:created xsi:type="dcterms:W3CDTF">2007-01-28T20:13:27Z</dcterms:created>
  <dcterms:modified xsi:type="dcterms:W3CDTF">2012-04-06T05:00:48Z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